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Lst>
  <p:notesMasterIdLst>
    <p:notesMasterId r:id="rId50"/>
  </p:notesMasterIdLst>
  <p:handoutMasterIdLst>
    <p:handoutMasterId r:id="rId51"/>
  </p:handoutMasterIdLst>
  <p:sldIdLst>
    <p:sldId id="279" r:id="rId8"/>
    <p:sldId id="280" r:id="rId9"/>
    <p:sldId id="281" r:id="rId10"/>
    <p:sldId id="282" r:id="rId11"/>
    <p:sldId id="291" r:id="rId12"/>
    <p:sldId id="286" r:id="rId13"/>
    <p:sldId id="287" r:id="rId14"/>
    <p:sldId id="301" r:id="rId15"/>
    <p:sldId id="339" r:id="rId16"/>
    <p:sldId id="278" r:id="rId17"/>
    <p:sldId id="307" r:id="rId18"/>
    <p:sldId id="288" r:id="rId19"/>
    <p:sldId id="272" r:id="rId20"/>
    <p:sldId id="321" r:id="rId21"/>
    <p:sldId id="325" r:id="rId22"/>
    <p:sldId id="293" r:id="rId23"/>
    <p:sldId id="326" r:id="rId24"/>
    <p:sldId id="294" r:id="rId25"/>
    <p:sldId id="313" r:id="rId26"/>
    <p:sldId id="336" r:id="rId27"/>
    <p:sldId id="314" r:id="rId28"/>
    <p:sldId id="316" r:id="rId29"/>
    <p:sldId id="334" r:id="rId30"/>
    <p:sldId id="333" r:id="rId31"/>
    <p:sldId id="310" r:id="rId32"/>
    <p:sldId id="337" r:id="rId33"/>
    <p:sldId id="329" r:id="rId34"/>
    <p:sldId id="330" r:id="rId35"/>
    <p:sldId id="305" r:id="rId36"/>
    <p:sldId id="338" r:id="rId37"/>
    <p:sldId id="303" r:id="rId38"/>
    <p:sldId id="331" r:id="rId39"/>
    <p:sldId id="332" r:id="rId40"/>
    <p:sldId id="324" r:id="rId41"/>
    <p:sldId id="340" r:id="rId42"/>
    <p:sldId id="341" r:id="rId43"/>
    <p:sldId id="342" r:id="rId44"/>
    <p:sldId id="343" r:id="rId45"/>
    <p:sldId id="344" r:id="rId46"/>
    <p:sldId id="345" r:id="rId47"/>
    <p:sldId id="346" r:id="rId48"/>
    <p:sldId id="347" r:id="rId49"/>
  </p:sldIdLst>
  <p:sldSz cx="9144000" cy="6858000" type="screen4x3"/>
  <p:notesSz cx="6669088" cy="99266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2" userDrawn="1">
          <p15:clr>
            <a:srgbClr val="A4A3A4"/>
          </p15:clr>
        </p15:guide>
        <p15:guide id="4" pos="3152" userDrawn="1">
          <p15:clr>
            <a:srgbClr val="A4A3A4"/>
          </p15:clr>
        </p15:guide>
        <p15:guide id="6" orient="horz" pos="981" userDrawn="1">
          <p15:clr>
            <a:srgbClr val="A4A3A4"/>
          </p15:clr>
        </p15:guide>
        <p15:guide id="7" orient="horz" pos="1026" userDrawn="1">
          <p15:clr>
            <a:srgbClr val="A4A3A4"/>
          </p15:clr>
        </p15:guide>
        <p15:guide id="9" orient="horz" pos="4065" userDrawn="1">
          <p15:clr>
            <a:srgbClr val="A4A3A4"/>
          </p15:clr>
        </p15:guide>
        <p15:guide id="10" pos="68" userDrawn="1">
          <p15:clr>
            <a:srgbClr val="A4A3A4"/>
          </p15:clr>
        </p15:guide>
        <p15:guide id="11" pos="5692" userDrawn="1">
          <p15:clr>
            <a:srgbClr val="A4A3A4"/>
          </p15:clr>
        </p15:guide>
        <p15:guide id="12" pos="158"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guide id="3"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CC0099"/>
    <a:srgbClr val="0000FF"/>
    <a:srgbClr val="009900"/>
    <a:srgbClr val="FF9900"/>
    <a:srgbClr val="0066FF"/>
    <a:srgbClr val="6600CC"/>
    <a:srgbClr val="16B6B2"/>
    <a:srgbClr val="FFFFFF"/>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Styl pośredni 3 — Ak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EBBBCC-DAD2-459C-BE2E-F6DE35CF9A28}" styleName="Styl ciemny 2 - Akcent 3/Ak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Styl jasny 3 — Ak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7AC3CCA-C797-4891-BE02-D94E43425B78}" styleName="Styl pośredni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E171933-4619-4E11-9A3F-F7608DF75F80}" styleName="Styl pośredni 1 — Ak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B344D84-9AFB-497E-A393-DC336BA19D2E}" styleName="Styl pośredni 3 — Ak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14" autoAdjust="0"/>
    <p:restoredTop sz="81136" autoAdjust="0"/>
  </p:normalViewPr>
  <p:slideViewPr>
    <p:cSldViewPr>
      <p:cViewPr varScale="1">
        <p:scale>
          <a:sx n="71" d="100"/>
          <a:sy n="71" d="100"/>
        </p:scale>
        <p:origin x="1829" y="53"/>
      </p:cViewPr>
      <p:guideLst>
        <p:guide pos="22"/>
        <p:guide pos="3152"/>
        <p:guide orient="horz" pos="981"/>
        <p:guide orient="horz" pos="1026"/>
        <p:guide orient="horz" pos="4065"/>
        <p:guide pos="68"/>
        <p:guide pos="5692"/>
        <p:guide pos="158"/>
      </p:guideLst>
    </p:cSldViewPr>
  </p:slideViewPr>
  <p:notesTextViewPr>
    <p:cViewPr>
      <p:scale>
        <a:sx n="1" d="1"/>
        <a:sy n="1" d="1"/>
      </p:scale>
      <p:origin x="0" y="0"/>
    </p:cViewPr>
  </p:notesTextViewPr>
  <p:sorterViewPr>
    <p:cViewPr>
      <p:scale>
        <a:sx n="135" d="100"/>
        <a:sy n="135" d="100"/>
      </p:scale>
      <p:origin x="0" y="14151"/>
    </p:cViewPr>
  </p:sorterViewPr>
  <p:notesViewPr>
    <p:cSldViewPr>
      <p:cViewPr varScale="1">
        <p:scale>
          <a:sx n="76" d="100"/>
          <a:sy n="76" d="100"/>
        </p:scale>
        <p:origin x="2190" y="120"/>
      </p:cViewPr>
      <p:guideLst>
        <p:guide orient="horz" pos="3127"/>
        <p:guide pos="2141"/>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s>
</file>

<file path=ppt/charts/_rels/chart1.xml.rels><?xml version="1.0" encoding="UTF-8" standalone="yes"?>
<Relationships xmlns="http://schemas.openxmlformats.org/package/2006/relationships"><Relationship Id="rId3" Type="http://schemas.openxmlformats.org/officeDocument/2006/relationships/package" Target="../embeddings/Arkusz_programu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3240580106484"/>
          <c:y val="7.2073430083930023E-2"/>
          <c:w val="0.84696807192363233"/>
          <c:h val="0.77763947162941183"/>
        </c:manualLayout>
      </c:layout>
      <c:barChart>
        <c:barDir val="col"/>
        <c:grouping val="clustered"/>
        <c:varyColors val="0"/>
        <c:ser>
          <c:idx val="0"/>
          <c:order val="0"/>
          <c:tx>
            <c:strRef>
              <c:f>Arkusz1!$B$1</c:f>
              <c:strCache>
                <c:ptCount val="1"/>
                <c:pt idx="0">
                  <c:v>powiat makowski</c:v>
                </c:pt>
              </c:strCache>
            </c:strRef>
          </c:tx>
          <c:spPr>
            <a:solidFill>
              <a:srgbClr val="C00000"/>
            </a:solidFill>
            <a:ln>
              <a:solidFill>
                <a:schemeClr val="tx1"/>
              </a:solidFill>
            </a:ln>
            <a:effectLst/>
          </c:spPr>
          <c:invertIfNegative val="0"/>
          <c:cat>
            <c:strRef>
              <c:f>Arkusz1!$A$2:$A$6</c:f>
              <c:strCache>
                <c:ptCount val="5"/>
                <c:pt idx="0">
                  <c:v>2007</c:v>
                </c:pt>
                <c:pt idx="2">
                  <c:v>2008</c:v>
                </c:pt>
                <c:pt idx="4">
                  <c:v>2009*</c:v>
                </c:pt>
              </c:strCache>
            </c:strRef>
          </c:cat>
          <c:val>
            <c:numRef>
              <c:f>Arkusz1!$B$2:$B$6</c:f>
              <c:numCache>
                <c:formatCode>General</c:formatCode>
                <c:ptCount val="5"/>
                <c:pt idx="0" formatCode="0.0">
                  <c:v>2.2000000000000002</c:v>
                </c:pt>
                <c:pt idx="2">
                  <c:v>5.7</c:v>
                </c:pt>
                <c:pt idx="4">
                  <c:v>2.6</c:v>
                </c:pt>
              </c:numCache>
            </c:numRef>
          </c:val>
          <c:extLst>
            <c:ext xmlns:c16="http://schemas.microsoft.com/office/drawing/2014/chart" uri="{C3380CC4-5D6E-409C-BE32-E72D297353CC}">
              <c16:uniqueId val="{00000000-1F86-4B87-B9FE-E9A5A3118505}"/>
            </c:ext>
          </c:extLst>
        </c:ser>
        <c:ser>
          <c:idx val="1"/>
          <c:order val="1"/>
          <c:tx>
            <c:strRef>
              <c:f>Arkusz1!$C$1</c:f>
              <c:strCache>
                <c:ptCount val="1"/>
                <c:pt idx="0">
                  <c:v>powiat ostrołęcki</c:v>
                </c:pt>
              </c:strCache>
            </c:strRef>
          </c:tx>
          <c:spPr>
            <a:solidFill>
              <a:srgbClr val="FFC000"/>
            </a:solidFill>
            <a:ln>
              <a:solidFill>
                <a:schemeClr val="tx1"/>
              </a:solidFill>
            </a:ln>
            <a:effectLst/>
          </c:spPr>
          <c:invertIfNegative val="0"/>
          <c:cat>
            <c:strRef>
              <c:f>Arkusz1!$A$2:$A$6</c:f>
              <c:strCache>
                <c:ptCount val="5"/>
                <c:pt idx="0">
                  <c:v>2007</c:v>
                </c:pt>
                <c:pt idx="2">
                  <c:v>2008</c:v>
                </c:pt>
                <c:pt idx="4">
                  <c:v>2009*</c:v>
                </c:pt>
              </c:strCache>
            </c:strRef>
          </c:cat>
          <c:val>
            <c:numRef>
              <c:f>Arkusz1!$C$2:$C$6</c:f>
              <c:numCache>
                <c:formatCode>General</c:formatCode>
                <c:ptCount val="5"/>
                <c:pt idx="0">
                  <c:v>4</c:v>
                </c:pt>
                <c:pt idx="2">
                  <c:v>7.4</c:v>
                </c:pt>
                <c:pt idx="4">
                  <c:v>3.8</c:v>
                </c:pt>
              </c:numCache>
            </c:numRef>
          </c:val>
          <c:extLst>
            <c:ext xmlns:c16="http://schemas.microsoft.com/office/drawing/2014/chart" uri="{C3380CC4-5D6E-409C-BE32-E72D297353CC}">
              <c16:uniqueId val="{00000001-1F86-4B87-B9FE-E9A5A3118505}"/>
            </c:ext>
          </c:extLst>
        </c:ser>
        <c:ser>
          <c:idx val="2"/>
          <c:order val="2"/>
          <c:tx>
            <c:strRef>
              <c:f>Arkusz1!$D$1</c:f>
              <c:strCache>
                <c:ptCount val="1"/>
                <c:pt idx="0">
                  <c:v>powiat ostrowski</c:v>
                </c:pt>
              </c:strCache>
            </c:strRef>
          </c:tx>
          <c:spPr>
            <a:solidFill>
              <a:srgbClr val="92D050"/>
            </a:solidFill>
            <a:ln>
              <a:solidFill>
                <a:schemeClr val="tx1"/>
              </a:solidFill>
            </a:ln>
            <a:effectLst/>
          </c:spPr>
          <c:invertIfNegative val="0"/>
          <c:cat>
            <c:strRef>
              <c:f>Arkusz1!$A$2:$A$6</c:f>
              <c:strCache>
                <c:ptCount val="5"/>
                <c:pt idx="0">
                  <c:v>2007</c:v>
                </c:pt>
                <c:pt idx="2">
                  <c:v>2008</c:v>
                </c:pt>
                <c:pt idx="4">
                  <c:v>2009*</c:v>
                </c:pt>
              </c:strCache>
            </c:strRef>
          </c:cat>
          <c:val>
            <c:numRef>
              <c:f>Arkusz1!$D$2:$D$6</c:f>
              <c:numCache>
                <c:formatCode>General</c:formatCode>
                <c:ptCount val="5"/>
                <c:pt idx="0">
                  <c:v>4</c:v>
                </c:pt>
                <c:pt idx="2">
                  <c:v>6.1</c:v>
                </c:pt>
                <c:pt idx="4">
                  <c:v>4.0999999999999996</c:v>
                </c:pt>
              </c:numCache>
            </c:numRef>
          </c:val>
          <c:extLst>
            <c:ext xmlns:c16="http://schemas.microsoft.com/office/drawing/2014/chart" uri="{C3380CC4-5D6E-409C-BE32-E72D297353CC}">
              <c16:uniqueId val="{00000002-1F86-4B87-B9FE-E9A5A3118505}"/>
            </c:ext>
          </c:extLst>
        </c:ser>
        <c:ser>
          <c:idx val="3"/>
          <c:order val="3"/>
          <c:tx>
            <c:strRef>
              <c:f>Arkusz1!$E$1</c:f>
              <c:strCache>
                <c:ptCount val="1"/>
                <c:pt idx="0">
                  <c:v>powiat przasnyski</c:v>
                </c:pt>
              </c:strCache>
            </c:strRef>
          </c:tx>
          <c:spPr>
            <a:solidFill>
              <a:srgbClr val="00B0F0"/>
            </a:solidFill>
            <a:ln>
              <a:solidFill>
                <a:schemeClr val="tx1"/>
              </a:solidFill>
            </a:ln>
            <a:effectLst/>
          </c:spPr>
          <c:invertIfNegative val="0"/>
          <c:cat>
            <c:strRef>
              <c:f>Arkusz1!$A$2:$A$6</c:f>
              <c:strCache>
                <c:ptCount val="5"/>
                <c:pt idx="0">
                  <c:v>2007</c:v>
                </c:pt>
                <c:pt idx="2">
                  <c:v>2008</c:v>
                </c:pt>
                <c:pt idx="4">
                  <c:v>2009*</c:v>
                </c:pt>
              </c:strCache>
            </c:strRef>
          </c:cat>
          <c:val>
            <c:numRef>
              <c:f>Arkusz1!$E$2:$E$6</c:f>
              <c:numCache>
                <c:formatCode>General</c:formatCode>
                <c:ptCount val="5"/>
                <c:pt idx="0">
                  <c:v>5.0999999999999996</c:v>
                </c:pt>
                <c:pt idx="2">
                  <c:v>5.7</c:v>
                </c:pt>
                <c:pt idx="4">
                  <c:v>2.6</c:v>
                </c:pt>
              </c:numCache>
            </c:numRef>
          </c:val>
          <c:extLst>
            <c:ext xmlns:c16="http://schemas.microsoft.com/office/drawing/2014/chart" uri="{C3380CC4-5D6E-409C-BE32-E72D297353CC}">
              <c16:uniqueId val="{00000003-1F86-4B87-B9FE-E9A5A3118505}"/>
            </c:ext>
          </c:extLst>
        </c:ser>
        <c:ser>
          <c:idx val="4"/>
          <c:order val="4"/>
          <c:tx>
            <c:strRef>
              <c:f>Arkusz1!$F$1</c:f>
              <c:strCache>
                <c:ptCount val="1"/>
                <c:pt idx="0">
                  <c:v>powiat wyszkowski</c:v>
                </c:pt>
              </c:strCache>
            </c:strRef>
          </c:tx>
          <c:spPr>
            <a:solidFill>
              <a:srgbClr val="FFFF00"/>
            </a:solidFill>
            <a:ln>
              <a:solidFill>
                <a:schemeClr val="tx1"/>
              </a:solidFill>
            </a:ln>
            <a:effectLst/>
          </c:spPr>
          <c:invertIfNegative val="0"/>
          <c:cat>
            <c:strRef>
              <c:f>Arkusz1!$A$2:$A$6</c:f>
              <c:strCache>
                <c:ptCount val="5"/>
                <c:pt idx="0">
                  <c:v>2007</c:v>
                </c:pt>
                <c:pt idx="2">
                  <c:v>2008</c:v>
                </c:pt>
                <c:pt idx="4">
                  <c:v>2009*</c:v>
                </c:pt>
              </c:strCache>
            </c:strRef>
          </c:cat>
          <c:val>
            <c:numRef>
              <c:f>Arkusz1!$F$2:$F$6</c:f>
              <c:numCache>
                <c:formatCode>General</c:formatCode>
                <c:ptCount val="5"/>
                <c:pt idx="0">
                  <c:v>4</c:v>
                </c:pt>
                <c:pt idx="2">
                  <c:v>4</c:v>
                </c:pt>
                <c:pt idx="4">
                  <c:v>2.2000000000000002</c:v>
                </c:pt>
              </c:numCache>
            </c:numRef>
          </c:val>
          <c:extLst>
            <c:ext xmlns:c16="http://schemas.microsoft.com/office/drawing/2014/chart" uri="{C3380CC4-5D6E-409C-BE32-E72D297353CC}">
              <c16:uniqueId val="{00000004-1F86-4B87-B9FE-E9A5A3118505}"/>
            </c:ext>
          </c:extLst>
        </c:ser>
        <c:ser>
          <c:idx val="5"/>
          <c:order val="5"/>
          <c:tx>
            <c:strRef>
              <c:f>Arkusz1!$G$1</c:f>
              <c:strCache>
                <c:ptCount val="1"/>
                <c:pt idx="0">
                  <c:v>miasto Ostrołęka</c:v>
                </c:pt>
              </c:strCache>
            </c:strRef>
          </c:tx>
          <c:spPr>
            <a:solidFill>
              <a:schemeClr val="accent6"/>
            </a:solidFill>
            <a:ln>
              <a:solidFill>
                <a:schemeClr val="tx1"/>
              </a:solidFill>
            </a:ln>
            <a:effectLst/>
          </c:spPr>
          <c:invertIfNegative val="0"/>
          <c:cat>
            <c:strRef>
              <c:f>Arkusz1!$A$2:$A$6</c:f>
              <c:strCache>
                <c:ptCount val="5"/>
                <c:pt idx="0">
                  <c:v>2007</c:v>
                </c:pt>
                <c:pt idx="2">
                  <c:v>2008</c:v>
                </c:pt>
                <c:pt idx="4">
                  <c:v>2009*</c:v>
                </c:pt>
              </c:strCache>
            </c:strRef>
          </c:cat>
          <c:val>
            <c:numRef>
              <c:f>Arkusz1!$G$2:$G$6</c:f>
              <c:numCache>
                <c:formatCode>General</c:formatCode>
                <c:ptCount val="5"/>
                <c:pt idx="0">
                  <c:v>1</c:v>
                </c:pt>
                <c:pt idx="2">
                  <c:v>1</c:v>
                </c:pt>
                <c:pt idx="4">
                  <c:v>0</c:v>
                </c:pt>
              </c:numCache>
            </c:numRef>
          </c:val>
          <c:extLst>
            <c:ext xmlns:c16="http://schemas.microsoft.com/office/drawing/2014/chart" uri="{C3380CC4-5D6E-409C-BE32-E72D297353CC}">
              <c16:uniqueId val="{00000005-1F86-4B87-B9FE-E9A5A3118505}"/>
            </c:ext>
          </c:extLst>
        </c:ser>
        <c:dLbls>
          <c:showLegendKey val="0"/>
          <c:showVal val="0"/>
          <c:showCatName val="0"/>
          <c:showSerName val="0"/>
          <c:showPercent val="0"/>
          <c:showBubbleSize val="0"/>
        </c:dLbls>
        <c:gapWidth val="0"/>
        <c:overlap val="-23"/>
        <c:axId val="166137344"/>
        <c:axId val="165936448"/>
      </c:barChart>
      <c:catAx>
        <c:axId val="166137344"/>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r>
                  <a:rPr lang="pl-PL" sz="900" b="1" dirty="0"/>
                  <a:t>Rok</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pl-PL"/>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crossAx val="165936448"/>
        <c:crosses val="autoZero"/>
        <c:auto val="1"/>
        <c:lblAlgn val="ctr"/>
        <c:lblOffset val="100"/>
        <c:noMultiLvlLbl val="0"/>
      </c:catAx>
      <c:valAx>
        <c:axId val="165936448"/>
        <c:scaling>
          <c:orientation val="minMax"/>
        </c:scaling>
        <c:delete val="0"/>
        <c:axPos val="l"/>
        <c:majorGridlines>
          <c:spPr>
            <a:ln w="9525" cap="flat" cmpd="dbl" algn="ctr">
              <a:solidFill>
                <a:schemeClr val="tx1">
                  <a:lumMod val="15000"/>
                  <a:lumOff val="85000"/>
                </a:schemeClr>
              </a:solidFill>
              <a:bevel/>
            </a:ln>
            <a:effectLst/>
          </c:spPr>
        </c:majorGridlines>
        <c:title>
          <c:tx>
            <c:rich>
              <a:bodyPr rot="-54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r>
                  <a:rPr lang="pl-PL" sz="900" b="1" dirty="0"/>
                  <a:t>Wartość</a:t>
                </a:r>
                <a:r>
                  <a:rPr lang="pl-PL" sz="900" b="1" baseline="0" dirty="0"/>
                  <a:t> dotacji celowej (mln zł)</a:t>
                </a:r>
                <a:endParaRPr lang="pl-PL" sz="900" b="1" dirty="0"/>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pl-PL"/>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j-lt"/>
                <a:ea typeface="+mn-ea"/>
                <a:cs typeface="+mn-cs"/>
              </a:defRPr>
            </a:pPr>
            <a:endParaRPr lang="pl-PL"/>
          </a:p>
        </c:txPr>
        <c:crossAx val="166137344"/>
        <c:crosses val="autoZero"/>
        <c:crossBetween val="between"/>
      </c:valAx>
      <c:spPr>
        <a:noFill/>
        <a:ln>
          <a:gradFill>
            <a:gsLst>
              <a:gs pos="56890">
                <a:srgbClr val="E7F4F5"/>
              </a:gs>
              <a:gs pos="57000">
                <a:srgbClr val="EBF6F7">
                  <a:alpha val="91000"/>
                </a:srgb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c:spPr>
    </c:plotArea>
    <c:legend>
      <c:legendPos val="tr"/>
      <c:layout>
        <c:manualLayout>
          <c:xMode val="edge"/>
          <c:yMode val="edge"/>
          <c:x val="0.66586850975621348"/>
          <c:y val="1.3349831427821916E-2"/>
          <c:w val="0.33413149024378652"/>
          <c:h val="0.35789397754816493"/>
        </c:manualLayout>
      </c:layout>
      <c:overlay val="0"/>
      <c:spPr>
        <a:noFill/>
        <a:ln>
          <a:noFill/>
        </a:ln>
        <a:effectLst/>
      </c:spPr>
      <c:txPr>
        <a:bodyPr rot="0" spcFirstLastPara="1" vertOverflow="ellipsis" vert="horz" wrap="square" anchor="ctr" anchorCtr="1"/>
        <a:lstStyle/>
        <a:p>
          <a:pPr>
            <a:defRPr sz="900" b="0" i="0" u="none" strike="noStrike" kern="1200" baseline="0">
              <a:ln>
                <a:noFill/>
              </a:ln>
              <a:solidFill>
                <a:schemeClr val="tx1"/>
              </a:solidFill>
              <a:latin typeface="+mn-lt"/>
              <a:ea typeface="+mn-ea"/>
              <a:cs typeface="+mn-cs"/>
            </a:defRPr>
          </a:pPr>
          <a:endParaRPr lang="pl-P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789B1E-9EB9-46A0-8A40-92A9AC15A7C7}"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pl-PL"/>
        </a:p>
      </dgm:t>
    </dgm:pt>
    <dgm:pt modelId="{9DE06EB3-EB0E-4BBC-A6BD-F93EF8004E45}">
      <dgm:prSet phldrT="[Tekst]" custT="1"/>
      <dgm:spPr>
        <a:xfrm>
          <a:off x="639709" y="38254"/>
          <a:ext cx="1813834" cy="1418126"/>
        </a:xfr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pl-PL" sz="2000" dirty="0" smtClean="0">
              <a:solidFill>
                <a:sysClr val="window" lastClr="FFFFFF"/>
              </a:solidFill>
              <a:latin typeface="Arial" panose="020B0604020202020204" pitchFamily="34" charset="0"/>
              <a:ea typeface="+mn-ea"/>
              <a:cs typeface="Arial" panose="020B0604020202020204" pitchFamily="34" charset="0"/>
            </a:rPr>
            <a:t>Cel projektu</a:t>
          </a:r>
          <a:endParaRPr lang="pl-PL" sz="2000" dirty="0">
            <a:solidFill>
              <a:sysClr val="window" lastClr="FFFFFF"/>
            </a:solidFill>
            <a:latin typeface="Arial" panose="020B0604020202020204" pitchFamily="34" charset="0"/>
            <a:ea typeface="+mn-ea"/>
            <a:cs typeface="Arial" panose="020B0604020202020204" pitchFamily="34" charset="0"/>
          </a:endParaRPr>
        </a:p>
      </dgm:t>
    </dgm:pt>
    <dgm:pt modelId="{A6C056A3-1269-4690-B676-278ED8B6A55C}" type="parTrans" cxnId="{525C8748-E822-4C92-AADA-9B13B7A3150C}">
      <dgm:prSet/>
      <dgm:spPr/>
      <dgm:t>
        <a:bodyPr/>
        <a:lstStyle/>
        <a:p>
          <a:endParaRPr lang="pl-PL"/>
        </a:p>
      </dgm:t>
    </dgm:pt>
    <dgm:pt modelId="{61829A2C-F98E-4DFB-BE40-E518B6E17CA2}" type="sibTrans" cxnId="{525C8748-E822-4C92-AADA-9B13B7A3150C}">
      <dgm:prSet/>
      <dgm:spPr/>
      <dgm:t>
        <a:bodyPr/>
        <a:lstStyle/>
        <a:p>
          <a:endParaRPr lang="pl-PL"/>
        </a:p>
      </dgm:t>
    </dgm:pt>
    <dgm:pt modelId="{09396A00-FEFC-420E-9AC9-358F0F4082B2}">
      <dgm:prSet phldrT="[Tekst]" custT="1"/>
      <dgm:spPr>
        <a:xfrm rot="5400000">
          <a:off x="4625642" y="-2038365"/>
          <a:ext cx="1134501" cy="5499155"/>
        </a:xfrm>
        <a:solidFill>
          <a:srgbClr val="8064A2">
            <a:tint val="40000"/>
            <a:alpha val="90000"/>
            <a:hueOff val="0"/>
            <a:satOff val="0"/>
            <a:lumOff val="0"/>
            <a:alphaOff val="0"/>
          </a:srgbClr>
        </a:solidFill>
        <a:ln w="25400" cap="flat" cmpd="sng" algn="ctr">
          <a:solidFill>
            <a:srgbClr val="8064A2">
              <a:tint val="40000"/>
              <a:alpha val="90000"/>
              <a:hueOff val="0"/>
              <a:satOff val="0"/>
              <a:lumOff val="0"/>
              <a:alphaOff val="0"/>
            </a:srgbClr>
          </a:solidFill>
          <a:prstDash val="solid"/>
        </a:ln>
        <a:effectLst/>
      </dgm:spPr>
      <dgm:t>
        <a:bodyPr/>
        <a:lstStyle/>
        <a:p>
          <a:pPr algn="just"/>
          <a:r>
            <a:rPr lang="pl-PL" sz="1800" b="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zaspokajanie potrzeb sołectw poprzez udzielanie przez Województwo Mazowieckie wsparcia finansowego gminom, realizującym  zadania istotne dla Rad Sołeckich</a:t>
          </a:r>
          <a:endParaRPr lang="pl-PL" sz="1800" b="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F9D6BBBE-B11A-4177-A019-69BF67C027E4}" type="parTrans" cxnId="{F58FC6A5-7170-47EC-BE1A-E5E95EB68CB6}">
      <dgm:prSet/>
      <dgm:spPr/>
      <dgm:t>
        <a:bodyPr/>
        <a:lstStyle/>
        <a:p>
          <a:endParaRPr lang="pl-PL"/>
        </a:p>
      </dgm:t>
    </dgm:pt>
    <dgm:pt modelId="{B7AECB44-B3B4-4FFF-82BB-195200F9C10C}" type="sibTrans" cxnId="{F58FC6A5-7170-47EC-BE1A-E5E95EB68CB6}">
      <dgm:prSet/>
      <dgm:spPr/>
      <dgm:t>
        <a:bodyPr/>
        <a:lstStyle/>
        <a:p>
          <a:endParaRPr lang="pl-PL"/>
        </a:p>
      </dgm:t>
    </dgm:pt>
    <dgm:pt modelId="{A8C99355-08AF-4699-8343-78E69A2D904C}">
      <dgm:prSet phldrT="[Tekst]" custT="1"/>
      <dgm:spPr>
        <a:xfrm>
          <a:off x="629481" y="1491182"/>
          <a:ext cx="1802389" cy="1418126"/>
        </a:xfrm>
        <a:solidFill>
          <a:srgbClr val="8064A2">
            <a:hueOff val="-2232385"/>
            <a:satOff val="13449"/>
            <a:lumOff val="1078"/>
            <a:alphaOff val="0"/>
          </a:srgbClr>
        </a:solidFill>
        <a:ln w="25400" cap="flat" cmpd="sng" algn="ctr">
          <a:solidFill>
            <a:sysClr val="window" lastClr="FFFFFF">
              <a:hueOff val="0"/>
              <a:satOff val="0"/>
              <a:lumOff val="0"/>
              <a:alphaOff val="0"/>
            </a:sysClr>
          </a:solidFill>
          <a:prstDash val="solid"/>
        </a:ln>
        <a:effectLst/>
      </dgm:spPr>
      <dgm:t>
        <a:bodyPr/>
        <a:lstStyle/>
        <a:p>
          <a:r>
            <a:rPr lang="pl-PL" sz="2000" dirty="0" smtClean="0">
              <a:solidFill>
                <a:sysClr val="window" lastClr="FFFFFF"/>
              </a:solidFill>
              <a:latin typeface="Arial" panose="020B0604020202020204" pitchFamily="34" charset="0"/>
              <a:ea typeface="+mn-ea"/>
              <a:cs typeface="Arial" panose="020B0604020202020204" pitchFamily="34" charset="0"/>
            </a:rPr>
            <a:t>Podmioty uprawnione</a:t>
          </a:r>
          <a:endParaRPr lang="pl-PL" sz="2000" dirty="0">
            <a:solidFill>
              <a:sysClr val="window" lastClr="FFFFFF"/>
            </a:solidFill>
            <a:latin typeface="Arial" panose="020B0604020202020204" pitchFamily="34" charset="0"/>
            <a:ea typeface="+mn-ea"/>
            <a:cs typeface="Arial" panose="020B0604020202020204" pitchFamily="34" charset="0"/>
          </a:endParaRPr>
        </a:p>
      </dgm:t>
    </dgm:pt>
    <dgm:pt modelId="{4FA0687E-95EA-435A-B152-CEE4CE996300}" type="parTrans" cxnId="{40EC8667-BBCF-4FFE-82EF-405171F64740}">
      <dgm:prSet/>
      <dgm:spPr/>
      <dgm:t>
        <a:bodyPr/>
        <a:lstStyle/>
        <a:p>
          <a:endParaRPr lang="pl-PL"/>
        </a:p>
      </dgm:t>
    </dgm:pt>
    <dgm:pt modelId="{C5115647-B98E-4DAD-BA0C-8E02CF1C05CF}" type="sibTrans" cxnId="{40EC8667-BBCF-4FFE-82EF-405171F64740}">
      <dgm:prSet/>
      <dgm:spPr/>
      <dgm:t>
        <a:bodyPr/>
        <a:lstStyle/>
        <a:p>
          <a:endParaRPr lang="pl-PL"/>
        </a:p>
      </dgm:t>
    </dgm:pt>
    <dgm:pt modelId="{9224C137-9848-4950-A62B-166A56A5C044}">
      <dgm:prSet phldrT="[Tekst]" custT="1"/>
      <dgm:spPr>
        <a:xfrm rot="5400000">
          <a:off x="4614197" y="-549332"/>
          <a:ext cx="1134501" cy="5499155"/>
        </a:xfrm>
        <a:solidFill>
          <a:srgbClr val="8064A2">
            <a:tint val="40000"/>
            <a:alpha val="90000"/>
            <a:hueOff val="-1972855"/>
            <a:satOff val="11079"/>
            <a:lumOff val="704"/>
            <a:alphaOff val="0"/>
          </a:srgbClr>
        </a:solidFill>
        <a:ln w="25400" cap="flat" cmpd="sng" algn="ctr">
          <a:solidFill>
            <a:srgbClr val="8064A2">
              <a:tint val="40000"/>
              <a:alpha val="90000"/>
              <a:hueOff val="-1972855"/>
              <a:satOff val="11079"/>
              <a:lumOff val="704"/>
              <a:alphaOff val="0"/>
            </a:srgbClr>
          </a:solidFill>
          <a:prstDash val="solid"/>
        </a:ln>
        <a:effectLst/>
      </dgm:spPr>
      <dgm:t>
        <a:bodyPr/>
        <a:lstStyle/>
        <a:p>
          <a:r>
            <a:rPr lang="pl-PL" sz="18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gminy wiejskie</a:t>
          </a:r>
          <a:endParaRPr lang="pl-PL" sz="18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8D1C8B8A-D421-47DB-9ECA-8DBC8FC28D9B}" type="parTrans" cxnId="{5F352BF1-1335-4F35-9379-4B4614C110D2}">
      <dgm:prSet/>
      <dgm:spPr/>
      <dgm:t>
        <a:bodyPr/>
        <a:lstStyle/>
        <a:p>
          <a:endParaRPr lang="pl-PL"/>
        </a:p>
      </dgm:t>
    </dgm:pt>
    <dgm:pt modelId="{DE64EB58-F379-475F-9B70-D4F8ECAC0942}" type="sibTrans" cxnId="{5F352BF1-1335-4F35-9379-4B4614C110D2}">
      <dgm:prSet/>
      <dgm:spPr/>
      <dgm:t>
        <a:bodyPr/>
        <a:lstStyle/>
        <a:p>
          <a:endParaRPr lang="pl-PL"/>
        </a:p>
      </dgm:t>
    </dgm:pt>
    <dgm:pt modelId="{6F7F1F03-B0E6-4968-BF8B-B10A0B19BC0A}">
      <dgm:prSet phldrT="[Tekst]" custT="1"/>
      <dgm:spPr>
        <a:xfrm>
          <a:off x="629481" y="2980215"/>
          <a:ext cx="1834311" cy="1418126"/>
        </a:xfrm>
        <a:solidFill>
          <a:srgbClr val="8064A2">
            <a:hueOff val="-4464770"/>
            <a:satOff val="26899"/>
            <a:lumOff val="2156"/>
            <a:alphaOff val="0"/>
          </a:srgbClr>
        </a:solidFill>
        <a:ln w="25400" cap="flat" cmpd="sng" algn="ctr">
          <a:solidFill>
            <a:sysClr val="window" lastClr="FFFFFF">
              <a:hueOff val="0"/>
              <a:satOff val="0"/>
              <a:lumOff val="0"/>
              <a:alphaOff val="0"/>
            </a:sysClr>
          </a:solidFill>
          <a:prstDash val="solid"/>
        </a:ln>
        <a:effectLst/>
      </dgm:spPr>
      <dgm:t>
        <a:bodyPr/>
        <a:lstStyle/>
        <a:p>
          <a:r>
            <a:rPr lang="pl-PL" sz="2000" dirty="0" smtClean="0">
              <a:solidFill>
                <a:sysClr val="window" lastClr="FFFFFF"/>
              </a:solidFill>
              <a:latin typeface="Arial" panose="020B0604020202020204" pitchFamily="34" charset="0"/>
              <a:ea typeface="+mn-ea"/>
              <a:cs typeface="Arial" panose="020B0604020202020204" pitchFamily="34" charset="0"/>
            </a:rPr>
            <a:t>Przedmiot pomocy finansowej</a:t>
          </a:r>
          <a:endParaRPr lang="pl-PL" sz="2000" dirty="0">
            <a:solidFill>
              <a:sysClr val="window" lastClr="FFFFFF"/>
            </a:solidFill>
            <a:latin typeface="Arial" panose="020B0604020202020204" pitchFamily="34" charset="0"/>
            <a:ea typeface="+mn-ea"/>
            <a:cs typeface="Arial" panose="020B0604020202020204" pitchFamily="34" charset="0"/>
          </a:endParaRPr>
        </a:p>
      </dgm:t>
    </dgm:pt>
    <dgm:pt modelId="{3366FAB5-B388-46AC-960E-B380621A0CDC}" type="parTrans" cxnId="{EF0C5585-BE92-4B03-9CA5-120440B11485}">
      <dgm:prSet/>
      <dgm:spPr/>
      <dgm:t>
        <a:bodyPr/>
        <a:lstStyle/>
        <a:p>
          <a:endParaRPr lang="pl-PL"/>
        </a:p>
      </dgm:t>
    </dgm:pt>
    <dgm:pt modelId="{91932944-310E-4742-9450-87300B1ACCDF}" type="sibTrans" cxnId="{EF0C5585-BE92-4B03-9CA5-120440B11485}">
      <dgm:prSet/>
      <dgm:spPr/>
      <dgm:t>
        <a:bodyPr/>
        <a:lstStyle/>
        <a:p>
          <a:endParaRPr lang="pl-PL"/>
        </a:p>
      </dgm:t>
    </dgm:pt>
    <dgm:pt modelId="{C0193CF0-7BCC-4A7B-9C6F-8D5941AEDBB2}">
      <dgm:prSet phldrT="[Tekst]" custT="1"/>
      <dgm:spPr>
        <a:xfrm rot="5400000">
          <a:off x="4513684" y="939701"/>
          <a:ext cx="1399373" cy="5499155"/>
        </a:xfrm>
        <a:solidFill>
          <a:srgbClr val="8064A2">
            <a:tint val="40000"/>
            <a:alpha val="90000"/>
            <a:hueOff val="-3945710"/>
            <a:satOff val="22157"/>
            <a:lumOff val="1408"/>
            <a:alphaOff val="0"/>
          </a:srgbClr>
        </a:solidFill>
        <a:ln w="25400" cap="flat" cmpd="sng" algn="ctr">
          <a:solidFill>
            <a:srgbClr val="8064A2">
              <a:tint val="40000"/>
              <a:alpha val="90000"/>
              <a:hueOff val="-3945710"/>
              <a:satOff val="22157"/>
              <a:lumOff val="1408"/>
              <a:alphaOff val="0"/>
            </a:srgbClr>
          </a:solidFill>
          <a:prstDash val="solid"/>
        </a:ln>
        <a:effectLst/>
      </dgm:spPr>
      <dgm:t>
        <a:bodyPr/>
        <a:lstStyle/>
        <a:p>
          <a:pPr algn="just"/>
          <a:r>
            <a:rPr lang="pl-PL" sz="1800" dirty="0" smtClean="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rPr>
            <a:t>zakup instalacji pełniących funkcje publiczne, służących użyteczności publicznej wraz z ich wyposażeniem,</a:t>
          </a:r>
          <a:endParaRPr lang="pl-PL" sz="18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CD860586-8047-4371-B37C-28B26B0A6E82}" type="parTrans" cxnId="{3B4AD8C8-12E9-44FC-B090-EB039D09F9EF}">
      <dgm:prSet/>
      <dgm:spPr/>
      <dgm:t>
        <a:bodyPr/>
        <a:lstStyle/>
        <a:p>
          <a:endParaRPr lang="pl-PL"/>
        </a:p>
      </dgm:t>
    </dgm:pt>
    <dgm:pt modelId="{03066DB8-FA4E-41ED-9473-02F5BB81E8C8}" type="sibTrans" cxnId="{3B4AD8C8-12E9-44FC-B090-EB039D09F9EF}">
      <dgm:prSet/>
      <dgm:spPr/>
      <dgm:t>
        <a:bodyPr/>
        <a:lstStyle/>
        <a:p>
          <a:endParaRPr lang="pl-PL"/>
        </a:p>
      </dgm:t>
    </dgm:pt>
    <dgm:pt modelId="{C29EEDC9-8C9C-4944-A2A6-132BBCCFB9FA}">
      <dgm:prSet custT="1"/>
      <dgm:spPr>
        <a:xfrm rot="5400000">
          <a:off x="4614197" y="-549332"/>
          <a:ext cx="1134501" cy="5499155"/>
        </a:xfrm>
        <a:solidFill>
          <a:srgbClr val="8064A2">
            <a:tint val="40000"/>
            <a:alpha val="90000"/>
            <a:hueOff val="-1972855"/>
            <a:satOff val="11079"/>
            <a:lumOff val="704"/>
            <a:alphaOff val="0"/>
          </a:srgbClr>
        </a:solidFill>
        <a:ln w="25400" cap="flat" cmpd="sng" algn="ctr">
          <a:solidFill>
            <a:srgbClr val="8064A2">
              <a:tint val="40000"/>
              <a:alpha val="90000"/>
              <a:hueOff val="-1972855"/>
              <a:satOff val="11079"/>
              <a:lumOff val="704"/>
              <a:alphaOff val="0"/>
            </a:srgbClr>
          </a:solidFill>
          <a:prstDash val="solid"/>
        </a:ln>
        <a:effectLst/>
      </dgm:spPr>
      <dgm:t>
        <a:bodyPr/>
        <a:lstStyle/>
        <a:p>
          <a:r>
            <a:rPr lang="pl-PL" sz="18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gminy miejsko-wiejskie</a:t>
          </a:r>
          <a:endParaRPr lang="pl-PL" sz="18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A13166CD-D4AD-47EF-9A80-A6B97A082A7F}" type="parTrans" cxnId="{25D7CAA5-C5AF-4D0E-84A5-0FCFA178FF26}">
      <dgm:prSet/>
      <dgm:spPr/>
      <dgm:t>
        <a:bodyPr/>
        <a:lstStyle/>
        <a:p>
          <a:endParaRPr lang="pl-PL"/>
        </a:p>
      </dgm:t>
    </dgm:pt>
    <dgm:pt modelId="{B155EDCD-4B71-47EC-A7BB-BBAACEEE0EB4}" type="sibTrans" cxnId="{25D7CAA5-C5AF-4D0E-84A5-0FCFA178FF26}">
      <dgm:prSet/>
      <dgm:spPr/>
      <dgm:t>
        <a:bodyPr/>
        <a:lstStyle/>
        <a:p>
          <a:endParaRPr lang="pl-PL"/>
        </a:p>
      </dgm:t>
    </dgm:pt>
    <dgm:pt modelId="{BE8D7421-A736-4130-B8CE-FD84C1D329BA}">
      <dgm:prSet custT="1"/>
      <dgm:spPr>
        <a:xfrm rot="5400000">
          <a:off x="4513684" y="939701"/>
          <a:ext cx="1399373" cy="5499155"/>
        </a:xfrm>
        <a:solidFill>
          <a:srgbClr val="8064A2">
            <a:tint val="40000"/>
            <a:alpha val="90000"/>
            <a:hueOff val="-3945710"/>
            <a:satOff val="22157"/>
            <a:lumOff val="1408"/>
            <a:alphaOff val="0"/>
          </a:srgbClr>
        </a:solidFill>
        <a:ln w="25400" cap="flat" cmpd="sng" algn="ctr">
          <a:solidFill>
            <a:srgbClr val="8064A2">
              <a:tint val="40000"/>
              <a:alpha val="90000"/>
              <a:hueOff val="-3945710"/>
              <a:satOff val="22157"/>
              <a:lumOff val="1408"/>
              <a:alphaOff val="0"/>
            </a:srgbClr>
          </a:solidFill>
          <a:prstDash val="solid"/>
        </a:ln>
        <a:effectLst/>
      </dgm:spPr>
      <dgm:t>
        <a:bodyPr/>
        <a:lstStyle/>
        <a:p>
          <a:pPr algn="just"/>
          <a:r>
            <a:rPr lang="pl-PL" sz="1800" dirty="0" smtClean="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rPr>
            <a:t>wsparcie rozwoju i promocja twórczości folklorystycznej, rękodzieła ludowego i innej twórczości kulturalnej.</a:t>
          </a:r>
          <a:endParaRPr lang="pl-PL" sz="18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70E42243-474F-4C4E-B3DF-F6D11E9AD862}" type="parTrans" cxnId="{4BBC76BA-375C-44DD-893D-0C2D3545B756}">
      <dgm:prSet/>
      <dgm:spPr/>
      <dgm:t>
        <a:bodyPr/>
        <a:lstStyle/>
        <a:p>
          <a:endParaRPr lang="pl-PL"/>
        </a:p>
      </dgm:t>
    </dgm:pt>
    <dgm:pt modelId="{A46FC9DC-5374-42F6-B2D1-C0EE73182C86}" type="sibTrans" cxnId="{4BBC76BA-375C-44DD-893D-0C2D3545B756}">
      <dgm:prSet/>
      <dgm:spPr/>
      <dgm:t>
        <a:bodyPr/>
        <a:lstStyle/>
        <a:p>
          <a:endParaRPr lang="pl-PL"/>
        </a:p>
      </dgm:t>
    </dgm:pt>
    <dgm:pt modelId="{1B03AE68-6028-4253-A6DC-981BCC6F845E}">
      <dgm:prSet phldrT="[Tekst]" custT="1"/>
      <dgm:spPr>
        <a:xfrm rot="5400000">
          <a:off x="4513684" y="939701"/>
          <a:ext cx="1399373" cy="5499155"/>
        </a:xfrm>
        <a:solidFill>
          <a:srgbClr val="8064A2">
            <a:tint val="40000"/>
            <a:alpha val="90000"/>
            <a:hueOff val="-3945710"/>
            <a:satOff val="22157"/>
            <a:lumOff val="1408"/>
            <a:alphaOff val="0"/>
          </a:srgbClr>
        </a:solidFill>
        <a:ln w="25400" cap="flat" cmpd="sng" algn="ctr">
          <a:solidFill>
            <a:srgbClr val="8064A2">
              <a:tint val="40000"/>
              <a:alpha val="90000"/>
              <a:hueOff val="-3945710"/>
              <a:satOff val="22157"/>
              <a:lumOff val="1408"/>
              <a:alphaOff val="0"/>
            </a:srgbClr>
          </a:solidFill>
          <a:prstDash val="solid"/>
        </a:ln>
        <a:effectLst/>
      </dgm:spPr>
      <dgm:t>
        <a:bodyPr/>
        <a:lstStyle/>
        <a:p>
          <a:pPr algn="just"/>
          <a:r>
            <a:rPr lang="pl-PL" sz="1800" dirty="0" smtClean="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rPr>
            <a:t>ład przestrzenny, zieleń gminna i zadrzewienia,</a:t>
          </a:r>
          <a:endParaRPr lang="pl-PL" sz="18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406F43D8-5BF3-4E05-9CAC-E5FABB6A109B}" type="parTrans" cxnId="{6C571DB3-BDCD-42FB-95F9-57FA8F0E1B6C}">
      <dgm:prSet/>
      <dgm:spPr/>
      <dgm:t>
        <a:bodyPr/>
        <a:lstStyle/>
        <a:p>
          <a:endParaRPr lang="pl-PL"/>
        </a:p>
      </dgm:t>
    </dgm:pt>
    <dgm:pt modelId="{54EA1714-19C6-4CB0-A7DE-B84AAD34FAEB}" type="sibTrans" cxnId="{6C571DB3-BDCD-42FB-95F9-57FA8F0E1B6C}">
      <dgm:prSet/>
      <dgm:spPr/>
      <dgm:t>
        <a:bodyPr/>
        <a:lstStyle/>
        <a:p>
          <a:endParaRPr lang="pl-PL"/>
        </a:p>
      </dgm:t>
    </dgm:pt>
    <dgm:pt modelId="{5C0D16D6-C556-491C-A07A-6997F6980AA8}">
      <dgm:prSet phldrT="[Tekst]" custT="1"/>
      <dgm:spPr>
        <a:xfrm rot="5400000">
          <a:off x="4513684" y="939701"/>
          <a:ext cx="1399373" cy="5499155"/>
        </a:xfrm>
        <a:solidFill>
          <a:srgbClr val="8064A2">
            <a:tint val="40000"/>
            <a:alpha val="90000"/>
            <a:hueOff val="-3945710"/>
            <a:satOff val="22157"/>
            <a:lumOff val="1408"/>
            <a:alphaOff val="0"/>
          </a:srgbClr>
        </a:solidFill>
        <a:ln w="25400" cap="flat" cmpd="sng" algn="ctr">
          <a:solidFill>
            <a:srgbClr val="8064A2">
              <a:tint val="40000"/>
              <a:alpha val="90000"/>
              <a:hueOff val="-3945710"/>
              <a:satOff val="22157"/>
              <a:lumOff val="1408"/>
              <a:alphaOff val="0"/>
            </a:srgbClr>
          </a:solidFill>
          <a:prstDash val="solid"/>
        </a:ln>
        <a:effectLst/>
      </dgm:spPr>
      <dgm:t>
        <a:bodyPr/>
        <a:lstStyle/>
        <a:p>
          <a:pPr algn="just"/>
          <a:r>
            <a:rPr lang="pl-PL" sz="1800" dirty="0" smtClean="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rPr>
            <a:t>remont i wyposażenie obiektów oraz miejsc publicznych pełniących   funkcje rekreacyjne i sportowe, turystyczne, społeczno-kulturalne oraz innych służących użyteczności publicznej,</a:t>
          </a:r>
          <a:endParaRPr lang="pl-PL" sz="18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4AB78619-578E-49AB-BFD0-7364B3177D1E}" type="parTrans" cxnId="{872B450C-947B-4942-BD5A-AA7C7C4DADA4}">
      <dgm:prSet/>
      <dgm:spPr/>
      <dgm:t>
        <a:bodyPr/>
        <a:lstStyle/>
        <a:p>
          <a:endParaRPr lang="pl-PL"/>
        </a:p>
      </dgm:t>
    </dgm:pt>
    <dgm:pt modelId="{8DAB0C34-8917-4731-998E-BF8381286799}" type="sibTrans" cxnId="{872B450C-947B-4942-BD5A-AA7C7C4DADA4}">
      <dgm:prSet/>
      <dgm:spPr/>
      <dgm:t>
        <a:bodyPr/>
        <a:lstStyle/>
        <a:p>
          <a:endParaRPr lang="pl-PL"/>
        </a:p>
      </dgm:t>
    </dgm:pt>
    <dgm:pt modelId="{F4E02D2D-7C10-46FC-BC33-AD75E682DBF4}">
      <dgm:prSet custT="1"/>
      <dgm:spPr>
        <a:xfrm rot="5400000">
          <a:off x="4513684" y="939701"/>
          <a:ext cx="1399373" cy="5499155"/>
        </a:xfrm>
        <a:solidFill>
          <a:srgbClr val="8064A2">
            <a:tint val="40000"/>
            <a:alpha val="90000"/>
            <a:hueOff val="-3945710"/>
            <a:satOff val="22157"/>
            <a:lumOff val="1408"/>
            <a:alphaOff val="0"/>
          </a:srgbClr>
        </a:solidFill>
        <a:ln w="25400" cap="flat" cmpd="sng" algn="ctr">
          <a:solidFill>
            <a:srgbClr val="8064A2">
              <a:tint val="40000"/>
              <a:alpha val="90000"/>
              <a:hueOff val="-3945710"/>
              <a:satOff val="22157"/>
              <a:lumOff val="1408"/>
              <a:alphaOff val="0"/>
            </a:srgbClr>
          </a:solidFill>
          <a:prstDash val="solid"/>
        </a:ln>
        <a:effectLst/>
      </dgm:spPr>
      <dgm:t>
        <a:bodyPr/>
        <a:lstStyle/>
        <a:p>
          <a:pPr algn="just"/>
          <a:r>
            <a:rPr lang="pl-PL" sz="1800" dirty="0" smtClean="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rPr>
            <a:t>remont, wyposażenie gminnych bibliotek publicznych zlokalizowanych na terenach wiejskich wraz z zakupem książek,</a:t>
          </a:r>
          <a:endParaRPr lang="pl-PL" sz="18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0A66442A-50F3-4A27-B159-1F973E19DA22}" type="sibTrans" cxnId="{A3A05F23-2419-4D7E-A07E-9170DE56DE15}">
      <dgm:prSet/>
      <dgm:spPr/>
      <dgm:t>
        <a:bodyPr/>
        <a:lstStyle/>
        <a:p>
          <a:endParaRPr lang="pl-PL"/>
        </a:p>
      </dgm:t>
    </dgm:pt>
    <dgm:pt modelId="{64B82BB7-2377-4786-BF60-666F2A295295}" type="parTrans" cxnId="{A3A05F23-2419-4D7E-A07E-9170DE56DE15}">
      <dgm:prSet/>
      <dgm:spPr/>
      <dgm:t>
        <a:bodyPr/>
        <a:lstStyle/>
        <a:p>
          <a:endParaRPr lang="pl-PL"/>
        </a:p>
      </dgm:t>
    </dgm:pt>
    <dgm:pt modelId="{F9167F45-0F77-4116-AEBD-DB2372EAE08C}" type="pres">
      <dgm:prSet presAssocID="{D1789B1E-9EB9-46A0-8A40-92A9AC15A7C7}" presName="Name0" presStyleCnt="0">
        <dgm:presLayoutVars>
          <dgm:dir/>
          <dgm:animLvl val="lvl"/>
          <dgm:resizeHandles val="exact"/>
        </dgm:presLayoutVars>
      </dgm:prSet>
      <dgm:spPr/>
      <dgm:t>
        <a:bodyPr/>
        <a:lstStyle/>
        <a:p>
          <a:endParaRPr lang="pl-PL"/>
        </a:p>
      </dgm:t>
    </dgm:pt>
    <dgm:pt modelId="{72839338-F1E9-4F61-92CE-9F03D7B4B672}" type="pres">
      <dgm:prSet presAssocID="{9DE06EB3-EB0E-4BBC-A6BD-F93EF8004E45}" presName="linNode" presStyleCnt="0"/>
      <dgm:spPr/>
    </dgm:pt>
    <dgm:pt modelId="{6E753AD6-867A-4B43-9C17-BFD07AC60173}" type="pres">
      <dgm:prSet presAssocID="{9DE06EB3-EB0E-4BBC-A6BD-F93EF8004E45}" presName="parentText" presStyleLbl="node1" presStyleIdx="0" presStyleCnt="3" custScaleX="67388" custLinFactNeighborX="-31" custLinFactNeighborY="-2023">
        <dgm:presLayoutVars>
          <dgm:chMax val="1"/>
          <dgm:bulletEnabled val="1"/>
        </dgm:presLayoutVars>
      </dgm:prSet>
      <dgm:spPr>
        <a:prstGeom prst="roundRect">
          <a:avLst/>
        </a:prstGeom>
      </dgm:spPr>
      <dgm:t>
        <a:bodyPr/>
        <a:lstStyle/>
        <a:p>
          <a:endParaRPr lang="pl-PL"/>
        </a:p>
      </dgm:t>
    </dgm:pt>
    <dgm:pt modelId="{DF274032-D73C-46D6-875D-A031B5EFD7E9}" type="pres">
      <dgm:prSet presAssocID="{9DE06EB3-EB0E-4BBC-A6BD-F93EF8004E45}" presName="descendantText" presStyleLbl="alignAccFollowNode1" presStyleIdx="0" presStyleCnt="3" custScaleX="116559" custScaleY="121648" custLinFactNeighborX="1433" custLinFactNeighborY="-1804">
        <dgm:presLayoutVars>
          <dgm:bulletEnabled val="1"/>
        </dgm:presLayoutVars>
      </dgm:prSet>
      <dgm:spPr>
        <a:prstGeom prst="round2SameRect">
          <a:avLst/>
        </a:prstGeom>
      </dgm:spPr>
      <dgm:t>
        <a:bodyPr/>
        <a:lstStyle/>
        <a:p>
          <a:endParaRPr lang="pl-PL"/>
        </a:p>
      </dgm:t>
    </dgm:pt>
    <dgm:pt modelId="{C7986DC9-C7E1-492F-BAA7-F30932634504}" type="pres">
      <dgm:prSet presAssocID="{61829A2C-F98E-4DFB-BE40-E518B6E17CA2}" presName="sp" presStyleCnt="0"/>
      <dgm:spPr/>
    </dgm:pt>
    <dgm:pt modelId="{918FBAB7-9800-41BF-8FAA-693C01E9CF52}" type="pres">
      <dgm:prSet presAssocID="{A8C99355-08AF-4699-8343-78E69A2D904C}" presName="linNode" presStyleCnt="0"/>
      <dgm:spPr/>
    </dgm:pt>
    <dgm:pt modelId="{A6BD295F-D3F7-4F03-A9CC-37B40A1626F2}" type="pres">
      <dgm:prSet presAssocID="{A8C99355-08AF-4699-8343-78E69A2D904C}" presName="parentText" presStyleLbl="node1" presStyleIdx="1" presStyleCnt="3" custScaleX="67587">
        <dgm:presLayoutVars>
          <dgm:chMax val="1"/>
          <dgm:bulletEnabled val="1"/>
        </dgm:presLayoutVars>
      </dgm:prSet>
      <dgm:spPr>
        <a:prstGeom prst="roundRect">
          <a:avLst/>
        </a:prstGeom>
      </dgm:spPr>
      <dgm:t>
        <a:bodyPr/>
        <a:lstStyle/>
        <a:p>
          <a:endParaRPr lang="pl-PL"/>
        </a:p>
      </dgm:t>
    </dgm:pt>
    <dgm:pt modelId="{0E4F94D9-3E35-442D-A4C5-5226801FDB64}" type="pres">
      <dgm:prSet presAssocID="{A8C99355-08AF-4699-8343-78E69A2D904C}" presName="descendantText" presStyleLbl="alignAccFollowNode1" presStyleIdx="1" presStyleCnt="3" custScaleX="116559" custLinFactNeighborX="1234" custLinFactNeighborY="-3160">
        <dgm:presLayoutVars>
          <dgm:bulletEnabled val="1"/>
        </dgm:presLayoutVars>
      </dgm:prSet>
      <dgm:spPr>
        <a:prstGeom prst="round2SameRect">
          <a:avLst/>
        </a:prstGeom>
      </dgm:spPr>
      <dgm:t>
        <a:bodyPr/>
        <a:lstStyle/>
        <a:p>
          <a:endParaRPr lang="pl-PL"/>
        </a:p>
      </dgm:t>
    </dgm:pt>
    <dgm:pt modelId="{8B69E346-9EAF-4781-B58B-E86835695577}" type="pres">
      <dgm:prSet presAssocID="{C5115647-B98E-4DAD-BA0C-8E02CF1C05CF}" presName="sp" presStyleCnt="0"/>
      <dgm:spPr/>
    </dgm:pt>
    <dgm:pt modelId="{41CABCF0-D24A-41DC-BA28-A1AFA957AE4A}" type="pres">
      <dgm:prSet presAssocID="{6F7F1F03-B0E6-4968-BF8B-B10A0B19BC0A}" presName="linNode" presStyleCnt="0"/>
      <dgm:spPr/>
    </dgm:pt>
    <dgm:pt modelId="{10B05BD7-223B-42D5-A660-C5748016734A}" type="pres">
      <dgm:prSet presAssocID="{6F7F1F03-B0E6-4968-BF8B-B10A0B19BC0A}" presName="parentText" presStyleLbl="node1" presStyleIdx="2" presStyleCnt="3" custScaleX="125738" custScaleY="128959" custLinFactNeighborX="-73" custLinFactNeighborY="-2033">
        <dgm:presLayoutVars>
          <dgm:chMax val="1"/>
          <dgm:bulletEnabled val="1"/>
        </dgm:presLayoutVars>
      </dgm:prSet>
      <dgm:spPr>
        <a:prstGeom prst="roundRect">
          <a:avLst/>
        </a:prstGeom>
      </dgm:spPr>
      <dgm:t>
        <a:bodyPr/>
        <a:lstStyle/>
        <a:p>
          <a:endParaRPr lang="pl-PL"/>
        </a:p>
      </dgm:t>
    </dgm:pt>
    <dgm:pt modelId="{0F9C8A93-0422-408D-B933-BB3D7C012499}" type="pres">
      <dgm:prSet presAssocID="{6F7F1F03-B0E6-4968-BF8B-B10A0B19BC0A}" presName="descendantText" presStyleLbl="alignAccFollowNode1" presStyleIdx="2" presStyleCnt="3" custScaleX="223785" custScaleY="398742">
        <dgm:presLayoutVars>
          <dgm:bulletEnabled val="1"/>
        </dgm:presLayoutVars>
      </dgm:prSet>
      <dgm:spPr>
        <a:prstGeom prst="round2SameRect">
          <a:avLst/>
        </a:prstGeom>
      </dgm:spPr>
      <dgm:t>
        <a:bodyPr/>
        <a:lstStyle/>
        <a:p>
          <a:endParaRPr lang="pl-PL"/>
        </a:p>
      </dgm:t>
    </dgm:pt>
  </dgm:ptLst>
  <dgm:cxnLst>
    <dgm:cxn modelId="{5647C1E7-2AB6-42B4-B6F8-1EEC62829590}" type="presOf" srcId="{1B03AE68-6028-4253-A6DC-981BCC6F845E}" destId="{0F9C8A93-0422-408D-B933-BB3D7C012499}" srcOrd="0" destOrd="0" presId="urn:microsoft.com/office/officeart/2005/8/layout/vList5"/>
    <dgm:cxn modelId="{9E5B0839-CABF-470D-B0EA-1AC5812A874E}" type="presOf" srcId="{09396A00-FEFC-420E-9AC9-358F0F4082B2}" destId="{DF274032-D73C-46D6-875D-A031B5EFD7E9}" srcOrd="0" destOrd="0" presId="urn:microsoft.com/office/officeart/2005/8/layout/vList5"/>
    <dgm:cxn modelId="{40EC8667-BBCF-4FFE-82EF-405171F64740}" srcId="{D1789B1E-9EB9-46A0-8A40-92A9AC15A7C7}" destId="{A8C99355-08AF-4699-8343-78E69A2D904C}" srcOrd="1" destOrd="0" parTransId="{4FA0687E-95EA-435A-B152-CEE4CE996300}" sibTransId="{C5115647-B98E-4DAD-BA0C-8E02CF1C05CF}"/>
    <dgm:cxn modelId="{5153C39E-DB52-4BD4-8870-CDA911C12C49}" type="presOf" srcId="{BE8D7421-A736-4130-B8CE-FD84C1D329BA}" destId="{0F9C8A93-0422-408D-B933-BB3D7C012499}" srcOrd="0" destOrd="4" presId="urn:microsoft.com/office/officeart/2005/8/layout/vList5"/>
    <dgm:cxn modelId="{82A46D39-C9F9-42FB-A24A-93C49B8386CF}" type="presOf" srcId="{F4E02D2D-7C10-46FC-BC33-AD75E682DBF4}" destId="{0F9C8A93-0422-408D-B933-BB3D7C012499}" srcOrd="0" destOrd="3" presId="urn:microsoft.com/office/officeart/2005/8/layout/vList5"/>
    <dgm:cxn modelId="{F58FC6A5-7170-47EC-BE1A-E5E95EB68CB6}" srcId="{9DE06EB3-EB0E-4BBC-A6BD-F93EF8004E45}" destId="{09396A00-FEFC-420E-9AC9-358F0F4082B2}" srcOrd="0" destOrd="0" parTransId="{F9D6BBBE-B11A-4177-A019-69BF67C027E4}" sibTransId="{B7AECB44-B3B4-4FFF-82BB-195200F9C10C}"/>
    <dgm:cxn modelId="{4BBC76BA-375C-44DD-893D-0C2D3545B756}" srcId="{6F7F1F03-B0E6-4968-BF8B-B10A0B19BC0A}" destId="{BE8D7421-A736-4130-B8CE-FD84C1D329BA}" srcOrd="4" destOrd="0" parTransId="{70E42243-474F-4C4E-B3DF-F6D11E9AD862}" sibTransId="{A46FC9DC-5374-42F6-B2D1-C0EE73182C86}"/>
    <dgm:cxn modelId="{3B4AD8C8-12E9-44FC-B090-EB039D09F9EF}" srcId="{6F7F1F03-B0E6-4968-BF8B-B10A0B19BC0A}" destId="{C0193CF0-7BCC-4A7B-9C6F-8D5941AEDBB2}" srcOrd="2" destOrd="0" parTransId="{CD860586-8047-4371-B37C-28B26B0A6E82}" sibTransId="{03066DB8-FA4E-41ED-9473-02F5BB81E8C8}"/>
    <dgm:cxn modelId="{25D7CAA5-C5AF-4D0E-84A5-0FCFA178FF26}" srcId="{A8C99355-08AF-4699-8343-78E69A2D904C}" destId="{C29EEDC9-8C9C-4944-A2A6-132BBCCFB9FA}" srcOrd="1" destOrd="0" parTransId="{A13166CD-D4AD-47EF-9A80-A6B97A082A7F}" sibTransId="{B155EDCD-4B71-47EC-A7BB-BBAACEEE0EB4}"/>
    <dgm:cxn modelId="{DF9797D9-65F9-4091-A75F-BF341B6CD051}" type="presOf" srcId="{A8C99355-08AF-4699-8343-78E69A2D904C}" destId="{A6BD295F-D3F7-4F03-A9CC-37B40A1626F2}" srcOrd="0" destOrd="0" presId="urn:microsoft.com/office/officeart/2005/8/layout/vList5"/>
    <dgm:cxn modelId="{0232C79A-5898-4967-8D31-18AAFA3198D2}" type="presOf" srcId="{9224C137-9848-4950-A62B-166A56A5C044}" destId="{0E4F94D9-3E35-442D-A4C5-5226801FDB64}" srcOrd="0" destOrd="0" presId="urn:microsoft.com/office/officeart/2005/8/layout/vList5"/>
    <dgm:cxn modelId="{0FC6F28D-E985-4F60-9318-76DCCF4BBB41}" type="presOf" srcId="{C0193CF0-7BCC-4A7B-9C6F-8D5941AEDBB2}" destId="{0F9C8A93-0422-408D-B933-BB3D7C012499}" srcOrd="0" destOrd="2" presId="urn:microsoft.com/office/officeart/2005/8/layout/vList5"/>
    <dgm:cxn modelId="{127EBC2D-EEAD-48A7-A585-84C544CC1FE3}" type="presOf" srcId="{5C0D16D6-C556-491C-A07A-6997F6980AA8}" destId="{0F9C8A93-0422-408D-B933-BB3D7C012499}" srcOrd="0" destOrd="1" presId="urn:microsoft.com/office/officeart/2005/8/layout/vList5"/>
    <dgm:cxn modelId="{525C8748-E822-4C92-AADA-9B13B7A3150C}" srcId="{D1789B1E-9EB9-46A0-8A40-92A9AC15A7C7}" destId="{9DE06EB3-EB0E-4BBC-A6BD-F93EF8004E45}" srcOrd="0" destOrd="0" parTransId="{A6C056A3-1269-4690-B676-278ED8B6A55C}" sibTransId="{61829A2C-F98E-4DFB-BE40-E518B6E17CA2}"/>
    <dgm:cxn modelId="{3DE22827-A4EC-4141-A941-624D35F100F9}" type="presOf" srcId="{D1789B1E-9EB9-46A0-8A40-92A9AC15A7C7}" destId="{F9167F45-0F77-4116-AEBD-DB2372EAE08C}" srcOrd="0" destOrd="0" presId="urn:microsoft.com/office/officeart/2005/8/layout/vList5"/>
    <dgm:cxn modelId="{EF0C5585-BE92-4B03-9CA5-120440B11485}" srcId="{D1789B1E-9EB9-46A0-8A40-92A9AC15A7C7}" destId="{6F7F1F03-B0E6-4968-BF8B-B10A0B19BC0A}" srcOrd="2" destOrd="0" parTransId="{3366FAB5-B388-46AC-960E-B380621A0CDC}" sibTransId="{91932944-310E-4742-9450-87300B1ACCDF}"/>
    <dgm:cxn modelId="{FE5D553A-6527-45DC-847A-6718368CCD9F}" type="presOf" srcId="{C29EEDC9-8C9C-4944-A2A6-132BBCCFB9FA}" destId="{0E4F94D9-3E35-442D-A4C5-5226801FDB64}" srcOrd="0" destOrd="1" presId="urn:microsoft.com/office/officeart/2005/8/layout/vList5"/>
    <dgm:cxn modelId="{6C571DB3-BDCD-42FB-95F9-57FA8F0E1B6C}" srcId="{6F7F1F03-B0E6-4968-BF8B-B10A0B19BC0A}" destId="{1B03AE68-6028-4253-A6DC-981BCC6F845E}" srcOrd="0" destOrd="0" parTransId="{406F43D8-5BF3-4E05-9CAC-E5FABB6A109B}" sibTransId="{54EA1714-19C6-4CB0-A7DE-B84AAD34FAEB}"/>
    <dgm:cxn modelId="{5F352BF1-1335-4F35-9379-4B4614C110D2}" srcId="{A8C99355-08AF-4699-8343-78E69A2D904C}" destId="{9224C137-9848-4950-A62B-166A56A5C044}" srcOrd="0" destOrd="0" parTransId="{8D1C8B8A-D421-47DB-9ECA-8DBC8FC28D9B}" sibTransId="{DE64EB58-F379-475F-9B70-D4F8ECAC0942}"/>
    <dgm:cxn modelId="{87A04AEE-9F35-4E73-993F-D939D9787CD7}" type="presOf" srcId="{9DE06EB3-EB0E-4BBC-A6BD-F93EF8004E45}" destId="{6E753AD6-867A-4B43-9C17-BFD07AC60173}" srcOrd="0" destOrd="0" presId="urn:microsoft.com/office/officeart/2005/8/layout/vList5"/>
    <dgm:cxn modelId="{0FE2B151-C5D6-4660-B25B-6B3EAA6DC240}" type="presOf" srcId="{6F7F1F03-B0E6-4968-BF8B-B10A0B19BC0A}" destId="{10B05BD7-223B-42D5-A660-C5748016734A}" srcOrd="0" destOrd="0" presId="urn:microsoft.com/office/officeart/2005/8/layout/vList5"/>
    <dgm:cxn modelId="{A3A05F23-2419-4D7E-A07E-9170DE56DE15}" srcId="{6F7F1F03-B0E6-4968-BF8B-B10A0B19BC0A}" destId="{F4E02D2D-7C10-46FC-BC33-AD75E682DBF4}" srcOrd="3" destOrd="0" parTransId="{64B82BB7-2377-4786-BF60-666F2A295295}" sibTransId="{0A66442A-50F3-4A27-B159-1F973E19DA22}"/>
    <dgm:cxn modelId="{872B450C-947B-4942-BD5A-AA7C7C4DADA4}" srcId="{6F7F1F03-B0E6-4968-BF8B-B10A0B19BC0A}" destId="{5C0D16D6-C556-491C-A07A-6997F6980AA8}" srcOrd="1" destOrd="0" parTransId="{4AB78619-578E-49AB-BFD0-7364B3177D1E}" sibTransId="{8DAB0C34-8917-4731-998E-BF8381286799}"/>
    <dgm:cxn modelId="{27A78BA4-F5FC-4D12-9C33-393142BA5C8E}" type="presParOf" srcId="{F9167F45-0F77-4116-AEBD-DB2372EAE08C}" destId="{72839338-F1E9-4F61-92CE-9F03D7B4B672}" srcOrd="0" destOrd="0" presId="urn:microsoft.com/office/officeart/2005/8/layout/vList5"/>
    <dgm:cxn modelId="{61AD3706-072B-414A-BCA5-A09079E24B31}" type="presParOf" srcId="{72839338-F1E9-4F61-92CE-9F03D7B4B672}" destId="{6E753AD6-867A-4B43-9C17-BFD07AC60173}" srcOrd="0" destOrd="0" presId="urn:microsoft.com/office/officeart/2005/8/layout/vList5"/>
    <dgm:cxn modelId="{9B68D2DA-E3B6-4F65-A959-94D2A16D087F}" type="presParOf" srcId="{72839338-F1E9-4F61-92CE-9F03D7B4B672}" destId="{DF274032-D73C-46D6-875D-A031B5EFD7E9}" srcOrd="1" destOrd="0" presId="urn:microsoft.com/office/officeart/2005/8/layout/vList5"/>
    <dgm:cxn modelId="{15102D6C-1A19-4439-AF1E-A9C9C2FE89BF}" type="presParOf" srcId="{F9167F45-0F77-4116-AEBD-DB2372EAE08C}" destId="{C7986DC9-C7E1-492F-BAA7-F30932634504}" srcOrd="1" destOrd="0" presId="urn:microsoft.com/office/officeart/2005/8/layout/vList5"/>
    <dgm:cxn modelId="{04222837-92B2-4C83-ACED-959CEF96BCD1}" type="presParOf" srcId="{F9167F45-0F77-4116-AEBD-DB2372EAE08C}" destId="{918FBAB7-9800-41BF-8FAA-693C01E9CF52}" srcOrd="2" destOrd="0" presId="urn:microsoft.com/office/officeart/2005/8/layout/vList5"/>
    <dgm:cxn modelId="{7AC491AF-05BC-4E0F-B81D-F9C4FA7D6169}" type="presParOf" srcId="{918FBAB7-9800-41BF-8FAA-693C01E9CF52}" destId="{A6BD295F-D3F7-4F03-A9CC-37B40A1626F2}" srcOrd="0" destOrd="0" presId="urn:microsoft.com/office/officeart/2005/8/layout/vList5"/>
    <dgm:cxn modelId="{EB8BE35C-9E6A-4693-82A6-E538C6B4F9C1}" type="presParOf" srcId="{918FBAB7-9800-41BF-8FAA-693C01E9CF52}" destId="{0E4F94D9-3E35-442D-A4C5-5226801FDB64}" srcOrd="1" destOrd="0" presId="urn:microsoft.com/office/officeart/2005/8/layout/vList5"/>
    <dgm:cxn modelId="{6746FB8E-CA26-4EF6-8BC9-B11FF2DE4869}" type="presParOf" srcId="{F9167F45-0F77-4116-AEBD-DB2372EAE08C}" destId="{8B69E346-9EAF-4781-B58B-E86835695577}" srcOrd="3" destOrd="0" presId="urn:microsoft.com/office/officeart/2005/8/layout/vList5"/>
    <dgm:cxn modelId="{BED5CD70-C61C-4580-88A0-A61B1026D29D}" type="presParOf" srcId="{F9167F45-0F77-4116-AEBD-DB2372EAE08C}" destId="{41CABCF0-D24A-41DC-BA28-A1AFA957AE4A}" srcOrd="4" destOrd="0" presId="urn:microsoft.com/office/officeart/2005/8/layout/vList5"/>
    <dgm:cxn modelId="{387E16AD-3FDC-476F-B7A5-D6DFE374277C}" type="presParOf" srcId="{41CABCF0-D24A-41DC-BA28-A1AFA957AE4A}" destId="{10B05BD7-223B-42D5-A660-C5748016734A}" srcOrd="0" destOrd="0" presId="urn:microsoft.com/office/officeart/2005/8/layout/vList5"/>
    <dgm:cxn modelId="{1A31B6FB-9E1B-41BA-8CDB-DFD42EC36FBD}" type="presParOf" srcId="{41CABCF0-D24A-41DC-BA28-A1AFA957AE4A}" destId="{0F9C8A93-0422-408D-B933-BB3D7C012499}"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274032-D73C-46D6-875D-A031B5EFD7E9}">
      <dsp:nvSpPr>
        <dsp:cNvPr id="0" name=""/>
        <dsp:cNvSpPr/>
      </dsp:nvSpPr>
      <dsp:spPr>
        <a:xfrm rot="5400000">
          <a:off x="5224028" y="-2956272"/>
          <a:ext cx="908668" cy="6821219"/>
        </a:xfrm>
        <a:prstGeom prst="round2SameRect">
          <a:avLst/>
        </a:prstGeom>
        <a:solidFill>
          <a:srgbClr val="8064A2">
            <a:tint val="40000"/>
            <a:alpha val="90000"/>
            <a:hueOff val="0"/>
            <a:satOff val="0"/>
            <a:lumOff val="0"/>
            <a:alphaOff val="0"/>
          </a:srgbClr>
        </a:solidFill>
        <a:ln w="25400" cap="flat" cmpd="sng" algn="ctr">
          <a:solidFill>
            <a:srgbClr val="8064A2">
              <a:tint val="40000"/>
              <a:alpha val="9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r>
            <a:rPr lang="pl-PL" sz="1800" b="0"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zaspokajanie potrzeb sołectw poprzez udzielanie przez Województwo Mazowieckie wsparcia finansowego gminom, realizującym  zadania istotne dla Rad Sołeckich</a:t>
          </a:r>
          <a:endParaRPr lang="pl-PL" sz="1800" b="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rot="-5400000">
        <a:off x="2267753" y="44361"/>
        <a:ext cx="6776861" cy="819952"/>
      </dsp:txXfrm>
    </dsp:sp>
    <dsp:sp modelId="{6E753AD6-867A-4B43-9C17-BFD07AC60173}">
      <dsp:nvSpPr>
        <dsp:cNvPr id="0" name=""/>
        <dsp:cNvSpPr/>
      </dsp:nvSpPr>
      <dsp:spPr>
        <a:xfrm>
          <a:off x="461" y="0"/>
          <a:ext cx="2218305" cy="933707"/>
        </a:xfrm>
        <a:prstGeom prst="roundRec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pl-PL" sz="2000" kern="1200" dirty="0" smtClean="0">
              <a:solidFill>
                <a:sysClr val="window" lastClr="FFFFFF"/>
              </a:solidFill>
              <a:latin typeface="Arial" panose="020B0604020202020204" pitchFamily="34" charset="0"/>
              <a:ea typeface="+mn-ea"/>
              <a:cs typeface="Arial" panose="020B0604020202020204" pitchFamily="34" charset="0"/>
            </a:rPr>
            <a:t>Cel projektu</a:t>
          </a:r>
          <a:endParaRPr lang="pl-PL" sz="2000" kern="1200" dirty="0">
            <a:solidFill>
              <a:sysClr val="window" lastClr="FFFFFF"/>
            </a:solidFill>
            <a:latin typeface="Arial" panose="020B0604020202020204" pitchFamily="34" charset="0"/>
            <a:ea typeface="+mn-ea"/>
            <a:cs typeface="Arial" panose="020B0604020202020204" pitchFamily="34" charset="0"/>
          </a:endParaRPr>
        </a:p>
      </dsp:txBody>
      <dsp:txXfrm>
        <a:off x="46041" y="45580"/>
        <a:ext cx="2127145" cy="842547"/>
      </dsp:txXfrm>
    </dsp:sp>
    <dsp:sp modelId="{0E4F94D9-3E35-442D-A4C5-5226801FDB64}">
      <dsp:nvSpPr>
        <dsp:cNvPr id="0" name=""/>
        <dsp:cNvSpPr/>
      </dsp:nvSpPr>
      <dsp:spPr>
        <a:xfrm rot="5400000">
          <a:off x="5304879" y="-1986009"/>
          <a:ext cx="746965" cy="6821219"/>
        </a:xfrm>
        <a:prstGeom prst="round2SameRect">
          <a:avLst/>
        </a:prstGeom>
        <a:solidFill>
          <a:srgbClr val="8064A2">
            <a:tint val="40000"/>
            <a:alpha val="90000"/>
            <a:hueOff val="-1972855"/>
            <a:satOff val="11079"/>
            <a:lumOff val="704"/>
            <a:alphaOff val="0"/>
          </a:srgbClr>
        </a:solidFill>
        <a:ln w="25400" cap="flat" cmpd="sng" algn="ctr">
          <a:solidFill>
            <a:srgbClr val="8064A2">
              <a:tint val="40000"/>
              <a:alpha val="90000"/>
              <a:hueOff val="-1972855"/>
              <a:satOff val="11079"/>
              <a:lumOff val="704"/>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pl-PL" sz="1800"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gminy wiejskie</a:t>
          </a:r>
          <a:endParaRPr lang="pl-PL" sz="18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171450" lvl="1" indent="-171450" algn="l" defTabSz="800100">
            <a:lnSpc>
              <a:spcPct val="90000"/>
            </a:lnSpc>
            <a:spcBef>
              <a:spcPct val="0"/>
            </a:spcBef>
            <a:spcAft>
              <a:spcPct val="15000"/>
            </a:spcAft>
            <a:buChar char="••"/>
          </a:pPr>
          <a:r>
            <a:rPr lang="pl-PL" sz="1800"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gminy miejsko-wiejskie</a:t>
          </a:r>
          <a:endParaRPr lang="pl-PL" sz="18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rot="-5400000">
        <a:off x="2267752" y="1087582"/>
        <a:ext cx="6784755" cy="674037"/>
      </dsp:txXfrm>
    </dsp:sp>
    <dsp:sp modelId="{A6BD295F-D3F7-4F03-A9CC-37B40A1626F2}">
      <dsp:nvSpPr>
        <dsp:cNvPr id="0" name=""/>
        <dsp:cNvSpPr/>
      </dsp:nvSpPr>
      <dsp:spPr>
        <a:xfrm>
          <a:off x="2275" y="981351"/>
          <a:ext cx="2224855" cy="933707"/>
        </a:xfrm>
        <a:prstGeom prst="roundRect">
          <a:avLst/>
        </a:prstGeom>
        <a:solidFill>
          <a:srgbClr val="8064A2">
            <a:hueOff val="-2232385"/>
            <a:satOff val="13449"/>
            <a:lumOff val="1078"/>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pl-PL" sz="2000" kern="1200" dirty="0" smtClean="0">
              <a:solidFill>
                <a:sysClr val="window" lastClr="FFFFFF"/>
              </a:solidFill>
              <a:latin typeface="Arial" panose="020B0604020202020204" pitchFamily="34" charset="0"/>
              <a:ea typeface="+mn-ea"/>
              <a:cs typeface="Arial" panose="020B0604020202020204" pitchFamily="34" charset="0"/>
            </a:rPr>
            <a:t>Podmioty uprawnione</a:t>
          </a:r>
          <a:endParaRPr lang="pl-PL" sz="2000" kern="1200" dirty="0">
            <a:solidFill>
              <a:sysClr val="window" lastClr="FFFFFF"/>
            </a:solidFill>
            <a:latin typeface="Arial" panose="020B0604020202020204" pitchFamily="34" charset="0"/>
            <a:ea typeface="+mn-ea"/>
            <a:cs typeface="Arial" panose="020B0604020202020204" pitchFamily="34" charset="0"/>
          </a:endParaRPr>
        </a:p>
      </dsp:txBody>
      <dsp:txXfrm>
        <a:off x="47855" y="1026931"/>
        <a:ext cx="2133695" cy="842547"/>
      </dsp:txXfrm>
    </dsp:sp>
    <dsp:sp modelId="{0F9C8A93-0422-408D-B933-BB3D7C012499}">
      <dsp:nvSpPr>
        <dsp:cNvPr id="0" name=""/>
        <dsp:cNvSpPr/>
      </dsp:nvSpPr>
      <dsp:spPr>
        <a:xfrm rot="5400000">
          <a:off x="4180192" y="-21322"/>
          <a:ext cx="2978465" cy="6944596"/>
        </a:xfrm>
        <a:prstGeom prst="round2SameRect">
          <a:avLst/>
        </a:prstGeom>
        <a:solidFill>
          <a:srgbClr val="8064A2">
            <a:tint val="40000"/>
            <a:alpha val="90000"/>
            <a:hueOff val="-3945710"/>
            <a:satOff val="22157"/>
            <a:lumOff val="1408"/>
            <a:alphaOff val="0"/>
          </a:srgbClr>
        </a:solidFill>
        <a:ln w="25400" cap="flat" cmpd="sng" algn="ctr">
          <a:solidFill>
            <a:srgbClr val="8064A2">
              <a:tint val="40000"/>
              <a:alpha val="90000"/>
              <a:hueOff val="-3945710"/>
              <a:satOff val="22157"/>
              <a:lumOff val="1408"/>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r>
            <a:rPr lang="pl-PL" sz="1800" kern="1200" dirty="0" smtClean="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rPr>
            <a:t>ład przestrzenny, zieleń gminna i zadrzewienia,</a:t>
          </a:r>
          <a:endParaRPr lang="pl-PL" sz="18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171450" lvl="1" indent="-171450" algn="just" defTabSz="800100">
            <a:lnSpc>
              <a:spcPct val="90000"/>
            </a:lnSpc>
            <a:spcBef>
              <a:spcPct val="0"/>
            </a:spcBef>
            <a:spcAft>
              <a:spcPct val="15000"/>
            </a:spcAft>
            <a:buChar char="••"/>
          </a:pPr>
          <a:r>
            <a:rPr lang="pl-PL" sz="1800" kern="1200" dirty="0" smtClean="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rPr>
            <a:t>remont i wyposażenie obiektów oraz miejsc publicznych pełniących   funkcje rekreacyjne i sportowe, turystyczne, społeczno-kulturalne oraz innych służących użyteczności publicznej,</a:t>
          </a:r>
          <a:endParaRPr lang="pl-PL" sz="18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171450" lvl="1" indent="-171450" algn="just" defTabSz="800100">
            <a:lnSpc>
              <a:spcPct val="90000"/>
            </a:lnSpc>
            <a:spcBef>
              <a:spcPct val="0"/>
            </a:spcBef>
            <a:spcAft>
              <a:spcPct val="15000"/>
            </a:spcAft>
            <a:buChar char="••"/>
          </a:pPr>
          <a:r>
            <a:rPr lang="pl-PL" sz="1800" kern="1200" dirty="0" smtClean="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rPr>
            <a:t>zakup instalacji pełniących funkcje publiczne, służących użyteczności publicznej wraz z ich wyposażeniem,</a:t>
          </a:r>
          <a:endParaRPr lang="pl-PL" sz="18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171450" lvl="1" indent="-171450" algn="just" defTabSz="800100">
            <a:lnSpc>
              <a:spcPct val="90000"/>
            </a:lnSpc>
            <a:spcBef>
              <a:spcPct val="0"/>
            </a:spcBef>
            <a:spcAft>
              <a:spcPct val="15000"/>
            </a:spcAft>
            <a:buChar char="••"/>
          </a:pPr>
          <a:r>
            <a:rPr lang="pl-PL" sz="1800" kern="1200" dirty="0" smtClean="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rPr>
            <a:t>remont, wyposażenie gminnych bibliotek publicznych zlokalizowanych na terenach wiejskich wraz z zakupem książek,</a:t>
          </a:r>
          <a:endParaRPr lang="pl-PL" sz="18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171450" lvl="1" indent="-171450" algn="just" defTabSz="800100">
            <a:lnSpc>
              <a:spcPct val="90000"/>
            </a:lnSpc>
            <a:spcBef>
              <a:spcPct val="0"/>
            </a:spcBef>
            <a:spcAft>
              <a:spcPct val="15000"/>
            </a:spcAft>
            <a:buChar char="••"/>
          </a:pPr>
          <a:r>
            <a:rPr lang="pl-PL" sz="1800" kern="1200" dirty="0" smtClean="0">
              <a:solidFill>
                <a:sysClr val="windowText" lastClr="000000">
                  <a:hueOff val="0"/>
                  <a:satOff val="0"/>
                  <a:lumOff val="0"/>
                  <a:alphaOff val="0"/>
                </a:sysClr>
              </a:solidFill>
              <a:effectLst/>
              <a:latin typeface="Arial" panose="020B0604020202020204" pitchFamily="34" charset="0"/>
              <a:ea typeface="+mn-ea"/>
              <a:cs typeface="Arial" panose="020B0604020202020204" pitchFamily="34" charset="0"/>
            </a:rPr>
            <a:t>wsparcie rozwoju i promocja twórczości folklorystycznej, rękodzieła ludowego i innej twórczości kulturalnej.</a:t>
          </a:r>
          <a:endParaRPr lang="pl-PL" sz="18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rot="-5400000">
        <a:off x="2197127" y="2107141"/>
        <a:ext cx="6799199" cy="2687671"/>
      </dsp:txXfrm>
    </dsp:sp>
    <dsp:sp modelId="{10B05BD7-223B-42D5-A660-C5748016734A}">
      <dsp:nvSpPr>
        <dsp:cNvPr id="0" name=""/>
        <dsp:cNvSpPr/>
      </dsp:nvSpPr>
      <dsp:spPr>
        <a:xfrm>
          <a:off x="10" y="2829944"/>
          <a:ext cx="2194851" cy="1204099"/>
        </a:xfrm>
        <a:prstGeom prst="roundRect">
          <a:avLst/>
        </a:prstGeom>
        <a:solidFill>
          <a:srgbClr val="8064A2">
            <a:hueOff val="-4464770"/>
            <a:satOff val="26899"/>
            <a:lumOff val="2156"/>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pl-PL" sz="2000" kern="1200" dirty="0" smtClean="0">
              <a:solidFill>
                <a:sysClr val="window" lastClr="FFFFFF"/>
              </a:solidFill>
              <a:latin typeface="Arial" panose="020B0604020202020204" pitchFamily="34" charset="0"/>
              <a:ea typeface="+mn-ea"/>
              <a:cs typeface="Arial" panose="020B0604020202020204" pitchFamily="34" charset="0"/>
            </a:rPr>
            <a:t>Przedmiot pomocy finansowej</a:t>
          </a:r>
          <a:endParaRPr lang="pl-PL" sz="2000" kern="1200" dirty="0">
            <a:solidFill>
              <a:sysClr val="window" lastClr="FFFFFF"/>
            </a:solidFill>
            <a:latin typeface="Arial" panose="020B0604020202020204" pitchFamily="34" charset="0"/>
            <a:ea typeface="+mn-ea"/>
            <a:cs typeface="Arial" panose="020B0604020202020204" pitchFamily="34" charset="0"/>
          </a:endParaRPr>
        </a:p>
      </dsp:txBody>
      <dsp:txXfrm>
        <a:off x="58789" y="2888723"/>
        <a:ext cx="2077293" cy="108654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889938" cy="496332"/>
          </a:xfrm>
          <a:prstGeom prst="rect">
            <a:avLst/>
          </a:prstGeom>
        </p:spPr>
        <p:txBody>
          <a:bodyPr vert="horz" lIns="91431" tIns="45715" rIns="91431" bIns="45715" rtlCol="0"/>
          <a:lstStyle>
            <a:lvl1pPr algn="l">
              <a:defRPr sz="1200"/>
            </a:lvl1pPr>
          </a:lstStyle>
          <a:p>
            <a:endParaRPr lang="pl-PL"/>
          </a:p>
        </p:txBody>
      </p:sp>
      <p:sp>
        <p:nvSpPr>
          <p:cNvPr id="3" name="Symbol zastępczy daty 2"/>
          <p:cNvSpPr>
            <a:spLocks noGrp="1"/>
          </p:cNvSpPr>
          <p:nvPr>
            <p:ph type="dt" sz="quarter" idx="1"/>
          </p:nvPr>
        </p:nvSpPr>
        <p:spPr>
          <a:xfrm>
            <a:off x="3777608" y="0"/>
            <a:ext cx="2889938" cy="496332"/>
          </a:xfrm>
          <a:prstGeom prst="rect">
            <a:avLst/>
          </a:prstGeom>
        </p:spPr>
        <p:txBody>
          <a:bodyPr vert="horz" lIns="91431" tIns="45715" rIns="91431" bIns="45715" rtlCol="0"/>
          <a:lstStyle>
            <a:lvl1pPr algn="r">
              <a:defRPr sz="1200"/>
            </a:lvl1pPr>
          </a:lstStyle>
          <a:p>
            <a:fld id="{560F7D54-6942-448E-87C5-C4B95F73E760}" type="datetimeFigureOut">
              <a:rPr lang="pl-PL" smtClean="0"/>
              <a:pPr/>
              <a:t>11.06.2018</a:t>
            </a:fld>
            <a:endParaRPr lang="pl-PL"/>
          </a:p>
        </p:txBody>
      </p:sp>
      <p:sp>
        <p:nvSpPr>
          <p:cNvPr id="4" name="Symbol zastępczy stopki 3"/>
          <p:cNvSpPr>
            <a:spLocks noGrp="1"/>
          </p:cNvSpPr>
          <p:nvPr>
            <p:ph type="ftr" sz="quarter" idx="2"/>
          </p:nvPr>
        </p:nvSpPr>
        <p:spPr>
          <a:xfrm>
            <a:off x="0" y="9428584"/>
            <a:ext cx="2889938" cy="496332"/>
          </a:xfrm>
          <a:prstGeom prst="rect">
            <a:avLst/>
          </a:prstGeom>
        </p:spPr>
        <p:txBody>
          <a:bodyPr vert="horz" lIns="91431" tIns="45715" rIns="91431" bIns="45715" rtlCol="0" anchor="b"/>
          <a:lstStyle>
            <a:lvl1pPr algn="l">
              <a:defRPr sz="1200"/>
            </a:lvl1pPr>
          </a:lstStyle>
          <a:p>
            <a:endParaRPr lang="pl-PL"/>
          </a:p>
        </p:txBody>
      </p:sp>
      <p:sp>
        <p:nvSpPr>
          <p:cNvPr id="5" name="Symbol zastępczy numeru slajdu 4"/>
          <p:cNvSpPr>
            <a:spLocks noGrp="1"/>
          </p:cNvSpPr>
          <p:nvPr>
            <p:ph type="sldNum" sz="quarter" idx="3"/>
          </p:nvPr>
        </p:nvSpPr>
        <p:spPr>
          <a:xfrm>
            <a:off x="3777608" y="9428584"/>
            <a:ext cx="2889938" cy="496332"/>
          </a:xfrm>
          <a:prstGeom prst="rect">
            <a:avLst/>
          </a:prstGeom>
        </p:spPr>
        <p:txBody>
          <a:bodyPr vert="horz" lIns="91431" tIns="45715" rIns="91431" bIns="45715" rtlCol="0" anchor="b"/>
          <a:lstStyle>
            <a:lvl1pPr algn="r">
              <a:defRPr sz="1200"/>
            </a:lvl1pPr>
          </a:lstStyle>
          <a:p>
            <a:fld id="{BC79C2D1-E72D-4DCC-8474-5A8EFB5AE7EA}" type="slidenum">
              <a:rPr lang="pl-PL" smtClean="0"/>
              <a:pPr/>
              <a:t>‹#›</a:t>
            </a:fld>
            <a:endParaRPr lang="pl-PL"/>
          </a:p>
        </p:txBody>
      </p:sp>
    </p:spTree>
    <p:extLst>
      <p:ext uri="{BB962C8B-B14F-4D97-AF65-F5344CB8AC3E}">
        <p14:creationId xmlns:p14="http://schemas.microsoft.com/office/powerpoint/2010/main" val="10558816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889938" cy="496332"/>
          </a:xfrm>
          <a:prstGeom prst="rect">
            <a:avLst/>
          </a:prstGeom>
        </p:spPr>
        <p:txBody>
          <a:bodyPr vert="horz" lIns="91431" tIns="45715" rIns="91431" bIns="45715" rtlCol="0"/>
          <a:lstStyle>
            <a:lvl1pPr algn="l">
              <a:defRPr sz="1200"/>
            </a:lvl1pPr>
          </a:lstStyle>
          <a:p>
            <a:endParaRPr lang="pl-PL"/>
          </a:p>
        </p:txBody>
      </p:sp>
      <p:sp>
        <p:nvSpPr>
          <p:cNvPr id="3" name="Symbol zastępczy daty 2"/>
          <p:cNvSpPr>
            <a:spLocks noGrp="1"/>
          </p:cNvSpPr>
          <p:nvPr>
            <p:ph type="dt" idx="1"/>
          </p:nvPr>
        </p:nvSpPr>
        <p:spPr>
          <a:xfrm>
            <a:off x="3777608" y="0"/>
            <a:ext cx="2889938" cy="496332"/>
          </a:xfrm>
          <a:prstGeom prst="rect">
            <a:avLst/>
          </a:prstGeom>
        </p:spPr>
        <p:txBody>
          <a:bodyPr vert="horz" lIns="91431" tIns="45715" rIns="91431" bIns="45715" rtlCol="0"/>
          <a:lstStyle>
            <a:lvl1pPr algn="r">
              <a:defRPr sz="1200"/>
            </a:lvl1pPr>
          </a:lstStyle>
          <a:p>
            <a:fld id="{02FB70AD-1927-4395-B983-418886529DD2}" type="datetimeFigureOut">
              <a:rPr lang="pl-PL" smtClean="0"/>
              <a:pPr/>
              <a:t>11.06.2018</a:t>
            </a:fld>
            <a:endParaRPr lang="pl-PL"/>
          </a:p>
        </p:txBody>
      </p:sp>
      <p:sp>
        <p:nvSpPr>
          <p:cNvPr id="4" name="Symbol zastępczy obrazu slajdu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31" tIns="45715" rIns="91431" bIns="45715" rtlCol="0" anchor="ctr"/>
          <a:lstStyle/>
          <a:p>
            <a:endParaRPr lang="pl-PL"/>
          </a:p>
        </p:txBody>
      </p:sp>
      <p:sp>
        <p:nvSpPr>
          <p:cNvPr id="5" name="Symbol zastępczy notatek 4"/>
          <p:cNvSpPr>
            <a:spLocks noGrp="1"/>
          </p:cNvSpPr>
          <p:nvPr>
            <p:ph type="body" sz="quarter" idx="3"/>
          </p:nvPr>
        </p:nvSpPr>
        <p:spPr>
          <a:xfrm>
            <a:off x="666909" y="4715153"/>
            <a:ext cx="5335270" cy="4466987"/>
          </a:xfrm>
          <a:prstGeom prst="rect">
            <a:avLst/>
          </a:prstGeom>
        </p:spPr>
        <p:txBody>
          <a:bodyPr vert="horz" lIns="91431" tIns="45715" rIns="91431" bIns="45715"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9428584"/>
            <a:ext cx="2889938" cy="496332"/>
          </a:xfrm>
          <a:prstGeom prst="rect">
            <a:avLst/>
          </a:prstGeom>
        </p:spPr>
        <p:txBody>
          <a:bodyPr vert="horz" lIns="91431" tIns="45715" rIns="91431" bIns="45715" rtlCol="0" anchor="b"/>
          <a:lstStyle>
            <a:lvl1pPr algn="l">
              <a:defRPr sz="1200"/>
            </a:lvl1pPr>
          </a:lstStyle>
          <a:p>
            <a:endParaRPr lang="pl-PL"/>
          </a:p>
        </p:txBody>
      </p:sp>
      <p:sp>
        <p:nvSpPr>
          <p:cNvPr id="7" name="Symbol zastępczy numeru slajdu 6"/>
          <p:cNvSpPr>
            <a:spLocks noGrp="1"/>
          </p:cNvSpPr>
          <p:nvPr>
            <p:ph type="sldNum" sz="quarter" idx="5"/>
          </p:nvPr>
        </p:nvSpPr>
        <p:spPr>
          <a:xfrm>
            <a:off x="3777608" y="9428584"/>
            <a:ext cx="2889938" cy="496332"/>
          </a:xfrm>
          <a:prstGeom prst="rect">
            <a:avLst/>
          </a:prstGeom>
        </p:spPr>
        <p:txBody>
          <a:bodyPr vert="horz" lIns="91431" tIns="45715" rIns="91431" bIns="45715" rtlCol="0" anchor="b"/>
          <a:lstStyle>
            <a:lvl1pPr algn="r">
              <a:defRPr sz="1200"/>
            </a:lvl1pPr>
          </a:lstStyle>
          <a:p>
            <a:fld id="{A7A338F9-EC51-487F-93B5-4FD5C09204D3}" type="slidenum">
              <a:rPr lang="pl-PL" smtClean="0"/>
              <a:pPr/>
              <a:t>‹#›</a:t>
            </a:fld>
            <a:endParaRPr lang="pl-PL"/>
          </a:p>
        </p:txBody>
      </p:sp>
    </p:spTree>
    <p:extLst>
      <p:ext uri="{BB962C8B-B14F-4D97-AF65-F5344CB8AC3E}">
        <p14:creationId xmlns:p14="http://schemas.microsoft.com/office/powerpoint/2010/main" val="35394115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3" indent="-285721" eaLnBrk="0" hangingPunct="0">
              <a:defRPr>
                <a:solidFill>
                  <a:schemeClr val="tx1"/>
                </a:solidFill>
                <a:latin typeface="Arial" charset="0"/>
              </a:defRPr>
            </a:lvl2pPr>
            <a:lvl3pPr marL="1142881" indent="-228576" eaLnBrk="0" hangingPunct="0">
              <a:defRPr>
                <a:solidFill>
                  <a:schemeClr val="tx1"/>
                </a:solidFill>
                <a:latin typeface="Arial" charset="0"/>
              </a:defRPr>
            </a:lvl3pPr>
            <a:lvl4pPr marL="1600033" indent="-228576" eaLnBrk="0" hangingPunct="0">
              <a:defRPr>
                <a:solidFill>
                  <a:schemeClr val="tx1"/>
                </a:solidFill>
                <a:latin typeface="Arial" charset="0"/>
              </a:defRPr>
            </a:lvl4pPr>
            <a:lvl5pPr marL="2057186" indent="-228576" eaLnBrk="0" hangingPunct="0">
              <a:defRPr>
                <a:solidFill>
                  <a:schemeClr val="tx1"/>
                </a:solidFill>
                <a:latin typeface="Arial" charset="0"/>
              </a:defRPr>
            </a:lvl5pPr>
            <a:lvl6pPr marL="2514338" indent="-228576" eaLnBrk="0" fontAlgn="base" hangingPunct="0">
              <a:spcBef>
                <a:spcPct val="0"/>
              </a:spcBef>
              <a:spcAft>
                <a:spcPct val="0"/>
              </a:spcAft>
              <a:defRPr>
                <a:solidFill>
                  <a:schemeClr val="tx1"/>
                </a:solidFill>
                <a:latin typeface="Arial" charset="0"/>
              </a:defRPr>
            </a:lvl6pPr>
            <a:lvl7pPr marL="2971491" indent="-228576" eaLnBrk="0" fontAlgn="base" hangingPunct="0">
              <a:spcBef>
                <a:spcPct val="0"/>
              </a:spcBef>
              <a:spcAft>
                <a:spcPct val="0"/>
              </a:spcAft>
              <a:defRPr>
                <a:solidFill>
                  <a:schemeClr val="tx1"/>
                </a:solidFill>
                <a:latin typeface="Arial" charset="0"/>
              </a:defRPr>
            </a:lvl7pPr>
            <a:lvl8pPr marL="3428643" indent="-228576" eaLnBrk="0" fontAlgn="base" hangingPunct="0">
              <a:spcBef>
                <a:spcPct val="0"/>
              </a:spcBef>
              <a:spcAft>
                <a:spcPct val="0"/>
              </a:spcAft>
              <a:defRPr>
                <a:solidFill>
                  <a:schemeClr val="tx1"/>
                </a:solidFill>
                <a:latin typeface="Arial" charset="0"/>
              </a:defRPr>
            </a:lvl8pPr>
            <a:lvl9pPr marL="3885795" indent="-228576" eaLnBrk="0" fontAlgn="base" hangingPunct="0">
              <a:spcBef>
                <a:spcPct val="0"/>
              </a:spcBef>
              <a:spcAft>
                <a:spcPct val="0"/>
              </a:spcAft>
              <a:defRPr>
                <a:solidFill>
                  <a:schemeClr val="tx1"/>
                </a:solidFill>
                <a:latin typeface="Arial" charset="0"/>
              </a:defRPr>
            </a:lvl9pPr>
          </a:lstStyle>
          <a:p>
            <a:pPr eaLnBrk="1" hangingPunct="1"/>
            <a:fld id="{A6EA903C-8BF9-472E-8B91-E43F50A8DF76}" type="slidenum">
              <a:rPr lang="pl-PL" altLang="pl-PL" smtClean="0">
                <a:solidFill>
                  <a:prstClr val="black"/>
                </a:solidFill>
              </a:rPr>
              <a:pPr eaLnBrk="1" hangingPunct="1"/>
              <a:t>1</a:t>
            </a:fld>
            <a:endParaRPr lang="pl-PL" altLang="pl-PL" dirty="0" smtClean="0">
              <a:solidFill>
                <a:prstClr val="black"/>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smtClean="0"/>
          </a:p>
        </p:txBody>
      </p:sp>
    </p:spTree>
    <p:extLst>
      <p:ext uri="{BB962C8B-B14F-4D97-AF65-F5344CB8AC3E}">
        <p14:creationId xmlns:p14="http://schemas.microsoft.com/office/powerpoint/2010/main" val="1106272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r>
              <a:rPr lang="pl-PL" dirty="0">
                <a:solidFill>
                  <a:schemeClr val="tx1"/>
                </a:solidFill>
                <a:latin typeface="Arial" panose="020B0604020202020204" pitchFamily="34" charset="0"/>
                <a:cs typeface="Arial" panose="020B0604020202020204" pitchFamily="34" charset="0"/>
              </a:rPr>
              <a:t>Jedną z istotnych barier w prowadzeniu polityki rozwoju województwa był system subwencji regionalnej - „</a:t>
            </a:r>
            <a:r>
              <a:rPr lang="pl-PL" dirty="0" err="1">
                <a:solidFill>
                  <a:schemeClr val="tx1"/>
                </a:solidFill>
                <a:latin typeface="Arial" panose="020B0604020202020204" pitchFamily="34" charset="0"/>
                <a:cs typeface="Arial" panose="020B0604020202020204" pitchFamily="34" charset="0"/>
              </a:rPr>
              <a:t>janosikowe</a:t>
            </a:r>
            <a:r>
              <a:rPr lang="pl-PL" dirty="0">
                <a:solidFill>
                  <a:schemeClr val="tx1"/>
                </a:solidFill>
                <a:latin typeface="Arial" panose="020B0604020202020204" pitchFamily="34" charset="0"/>
                <a:cs typeface="Arial" panose="020B0604020202020204" pitchFamily="34" charset="0"/>
              </a:rPr>
              <a:t>”. Przyjęta w 2003 r. ustawa o dochodach jednostek samorządu terytorialnego wprowadziła mechanizm przekazywania części dochodów wypracowanych w województwach o wyższych dochodach do tych, w których wpływy z podatków są niższe. </a:t>
            </a:r>
            <a:endParaRPr lang="pl-PL" dirty="0">
              <a:solidFill>
                <a:schemeClr val="tx1"/>
              </a:solidFill>
              <a:latin typeface="Arial" panose="020B0604020202020204" pitchFamily="34" charset="0"/>
              <a:ea typeface="Times New Roman"/>
              <a:cs typeface="Arial" panose="020B0604020202020204" pitchFamily="34" charset="0"/>
            </a:endParaRPr>
          </a:p>
          <a:p>
            <a:pPr algn="just"/>
            <a:r>
              <a:rPr lang="pl-PL" dirty="0">
                <a:solidFill>
                  <a:schemeClr val="tx1"/>
                </a:solidFill>
                <a:latin typeface="Arial" panose="020B0604020202020204" pitchFamily="34" charset="0"/>
                <a:cs typeface="Arial" panose="020B0604020202020204" pitchFamily="34" charset="0"/>
              </a:rPr>
              <a:t>Na skutek wadliwych mechanizmów wyliczania kwoty subwencji regionalnej, problem „</a:t>
            </a:r>
            <a:r>
              <a:rPr lang="pl-PL" dirty="0" err="1">
                <a:solidFill>
                  <a:schemeClr val="tx1"/>
                </a:solidFill>
                <a:latin typeface="Arial" panose="020B0604020202020204" pitchFamily="34" charset="0"/>
                <a:cs typeface="Arial" panose="020B0604020202020204" pitchFamily="34" charset="0"/>
              </a:rPr>
              <a:t>janosikowego</a:t>
            </a:r>
            <a:r>
              <a:rPr lang="pl-PL" dirty="0">
                <a:solidFill>
                  <a:schemeClr val="tx1"/>
                </a:solidFill>
                <a:latin typeface="Arial" panose="020B0604020202020204" pitchFamily="34" charset="0"/>
                <a:cs typeface="Arial" panose="020B0604020202020204" pitchFamily="34" charset="0"/>
              </a:rPr>
              <a:t>” stał się szczególnie dotkliwy w okresie kryzysu gospodarczego, poprzedzonego latami szybkiego przyrostu gospodarczego. Prężnie rozwijające się Mazowsze, cechujące się jednymi z najniższych kosztów utrzymania administracji w przeliczeniu na 1 mieszkańca, musiało zaciągać kredyty na bieżącą działalność.</a:t>
            </a:r>
          </a:p>
          <a:p>
            <a:pPr algn="just"/>
            <a:r>
              <a:rPr lang="pl-PL" dirty="0">
                <a:solidFill>
                  <a:schemeClr val="tx1"/>
                </a:solidFill>
                <a:latin typeface="Arial" panose="020B0604020202020204" pitchFamily="34" charset="0"/>
                <a:cs typeface="Arial" panose="020B0604020202020204" pitchFamily="34" charset="0"/>
              </a:rPr>
              <a:t>Starania Samorządu Województwa, przy wsparciu merytorycznym MBPR, doprowadziły do zmian w systemie. W 2014 r. zapadł kluczowy wyrok Trybunału Konstytucyjnego, potwierdzający, że przepisy dotyczące subwencji regionalnej są niezgodne z Konstytucją RP - nie gwarantują województwu zachowania istotnej części dochodów na realizację zadań własnych. </a:t>
            </a:r>
          </a:p>
          <a:p>
            <a:pPr algn="just"/>
            <a:r>
              <a:rPr lang="pl-PL" dirty="0">
                <a:solidFill>
                  <a:schemeClr val="tx1"/>
                </a:solidFill>
                <a:latin typeface="Arial" panose="020B0604020202020204" pitchFamily="34" charset="0"/>
                <a:cs typeface="Arial" panose="020B0604020202020204" pitchFamily="34" charset="0"/>
              </a:rPr>
              <a:t>Obowiązujące tymczasowo zmiany w systemie pobierania opłat należy wprowadzić  na stałe. Tym bardziej, że stołeczne funkcje Warszawy, największej aglomeracji w Polsce, wymagają większych nakładów na rozwiązania infrastrukturalne (komunikacja zbiorowa, w tym metro i kolej miejska, infrastruktura drogowa, poprawa bezpieczeństwa energetycznego), ochronę środowiska, czy poprawę jakości powietrza.</a:t>
            </a:r>
            <a:endParaRPr lang="pl-PL" dirty="0">
              <a:solidFill>
                <a:schemeClr val="tx1"/>
              </a:solidFill>
              <a:latin typeface="Arial" panose="020B0604020202020204" pitchFamily="34" charset="0"/>
              <a:ea typeface="Times New Roman"/>
              <a:cs typeface="Arial" panose="020B0604020202020204" pitchFamily="34" charset="0"/>
            </a:endParaRPr>
          </a:p>
        </p:txBody>
      </p:sp>
      <p:sp>
        <p:nvSpPr>
          <p:cNvPr id="4" name="Symbol zastępczy numeru slajdu 3"/>
          <p:cNvSpPr>
            <a:spLocks noGrp="1"/>
          </p:cNvSpPr>
          <p:nvPr>
            <p:ph type="sldNum" sz="quarter" idx="10"/>
          </p:nvPr>
        </p:nvSpPr>
        <p:spPr/>
        <p:txBody>
          <a:bodyPr/>
          <a:lstStyle/>
          <a:p>
            <a:fld id="{A7A338F9-EC51-487F-93B5-4FD5C09204D3}" type="slidenum">
              <a:rPr lang="pl-PL" smtClean="0"/>
              <a:pPr/>
              <a:t>10</a:t>
            </a:fld>
            <a:endParaRPr lang="pl-PL"/>
          </a:p>
        </p:txBody>
      </p:sp>
    </p:spTree>
    <p:extLst>
      <p:ext uri="{BB962C8B-B14F-4D97-AF65-F5344CB8AC3E}">
        <p14:creationId xmlns:p14="http://schemas.microsoft.com/office/powerpoint/2010/main" val="3961952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defTabSz="914305">
              <a:spcAft>
                <a:spcPts val="200"/>
              </a:spcAft>
              <a:defRPr/>
            </a:pPr>
            <a:r>
              <a:rPr lang="pl-PL" sz="1100" dirty="0">
                <a:latin typeface="Arial"/>
                <a:ea typeface="Calibri"/>
                <a:cs typeface="Times New Roman"/>
              </a:rPr>
              <a:t>W 2000 r. został wprowadzony statystyczny podział terytorialny kraju dostosowany do zasad stosowanych przez Eurostat (tj. Klasyfikacji Jednostek Terytorialnych do Celów Statystycznych – NUTS). </a:t>
            </a:r>
            <a:endParaRPr lang="pl-PL" sz="1100" dirty="0">
              <a:latin typeface="Times New Roman"/>
              <a:ea typeface="Calibri"/>
            </a:endParaRPr>
          </a:p>
          <a:p>
            <a:pPr algn="just" defTabSz="914305">
              <a:spcAft>
                <a:spcPts val="200"/>
              </a:spcAft>
              <a:defRPr/>
            </a:pPr>
            <a:r>
              <a:rPr lang="pl-PL" sz="1100" dirty="0">
                <a:latin typeface="Arial"/>
                <a:ea typeface="Calibri"/>
                <a:cs typeface="Times New Roman"/>
              </a:rPr>
              <a:t>W latach 2008–2014 wzrost PKB na 1 mieszkańca Mazowsza, wyniósł 25 </a:t>
            </a:r>
            <a:r>
              <a:rPr lang="pl-PL" sz="1100" dirty="0" err="1">
                <a:latin typeface="Arial"/>
                <a:ea typeface="Calibri"/>
                <a:cs typeface="Times New Roman"/>
              </a:rPr>
              <a:t>p.p</a:t>
            </a:r>
            <a:r>
              <a:rPr lang="pl-PL" sz="1100" dirty="0">
                <a:latin typeface="Arial"/>
                <a:ea typeface="Calibri"/>
                <a:cs typeface="Times New Roman"/>
              </a:rPr>
              <a:t>., z poziomu 85% średniej UE do 109%. Mazowsze wyprzedziło 275 regionów europejskich i znalazło się w pierwszej piątce najszybciej rozwijających się regionów UE. </a:t>
            </a:r>
          </a:p>
          <a:p>
            <a:pPr algn="just" defTabSz="914305">
              <a:spcAft>
                <a:spcPts val="200"/>
              </a:spcAft>
              <a:defRPr/>
            </a:pPr>
            <a:r>
              <a:rPr lang="pl-PL" sz="1100" dirty="0">
                <a:latin typeface="Arial"/>
                <a:ea typeface="Calibri"/>
                <a:cs typeface="Times New Roman"/>
              </a:rPr>
              <a:t>Zakwalifikowanie Mazowsza do kategorii lepiej rozwiniętych skutkowałoby zdecydowanym ograniczeniem środków na inwestycje infrastrukturalne. Już na początku poprzedniej perspektywy finansowej, samorząd województwa zabiegał o nowy podział statystyczny, uwzględniający wewnętrzne zróżnicowanie regionu. W 2015 r. zespół rządowo-samorządowy wypracował „założenia modyfikacji podziału statystycznego” przyjęte przez rząd, a następnie przez Komisję Europejską. </a:t>
            </a:r>
            <a:endParaRPr lang="pl-PL" sz="1100" dirty="0">
              <a:latin typeface="Times New Roman"/>
              <a:ea typeface="Calibri"/>
            </a:endParaRPr>
          </a:p>
          <a:p>
            <a:pPr algn="just" defTabSz="914305">
              <a:spcAft>
                <a:spcPts val="200"/>
              </a:spcAft>
              <a:defRPr/>
            </a:pPr>
            <a:r>
              <a:rPr lang="pl-PL" sz="1100" dirty="0">
                <a:latin typeface="Arial"/>
                <a:ea typeface="Calibri"/>
                <a:cs typeface="Times New Roman"/>
              </a:rPr>
              <a:t>Województwo mazowieckie od stycznia 2018 r. jest makroregionem NUTS-1, składającym się z dwóch regionów NUTS-2: warszawskiego stołecznego – obejmującego Warszawę wraz z 9 powiatami oraz mazowieckiego regionalnego – obejmującego pozostałą część województwa. Nowy podział NUTS-2 umożliwi dostosowanie wysokości i rodzaju wsparcia z funduszy unijnych do potrzeb i możliwości poszczególnych części województwa.</a:t>
            </a:r>
            <a:endParaRPr lang="pl-PL" sz="1100" dirty="0"/>
          </a:p>
        </p:txBody>
      </p:sp>
      <p:sp>
        <p:nvSpPr>
          <p:cNvPr id="4" name="Symbol zastępczy numeru slajdu 3"/>
          <p:cNvSpPr>
            <a:spLocks noGrp="1"/>
          </p:cNvSpPr>
          <p:nvPr>
            <p:ph type="sldNum" sz="quarter" idx="10"/>
          </p:nvPr>
        </p:nvSpPr>
        <p:spPr/>
        <p:txBody>
          <a:bodyPr/>
          <a:lstStyle/>
          <a:p>
            <a:fld id="{A7A338F9-EC51-487F-93B5-4FD5C09204D3}" type="slidenum">
              <a:rPr lang="pl-PL" smtClean="0"/>
              <a:pPr/>
              <a:t>11</a:t>
            </a:fld>
            <a:endParaRPr lang="pl-PL"/>
          </a:p>
        </p:txBody>
      </p:sp>
    </p:spTree>
    <p:extLst>
      <p:ext uri="{BB962C8B-B14F-4D97-AF65-F5344CB8AC3E}">
        <p14:creationId xmlns:p14="http://schemas.microsoft.com/office/powerpoint/2010/main" val="2888899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lnSpc>
                <a:spcPct val="115000"/>
              </a:lnSpc>
              <a:spcAft>
                <a:spcPts val="1000"/>
              </a:spcAft>
            </a:pPr>
            <a:r>
              <a:rPr lang="pl-PL" sz="1100" dirty="0">
                <a:ea typeface="Calibri"/>
                <a:cs typeface="Times New Roman"/>
              </a:rPr>
              <a:t> </a:t>
            </a:r>
            <a:r>
              <a:rPr lang="pl-PL" dirty="0">
                <a:solidFill>
                  <a:schemeClr val="tx1"/>
                </a:solidFill>
                <a:latin typeface="Arial"/>
                <a:ea typeface="Times New Roman"/>
              </a:rPr>
              <a:t>W okresie 1999-2018 samorząd, realizując zadania inwestycyjne, wykorzystywał środki własne, środki pochodzące z dotacji z budżetu państwa oraz środki UE. Do 1 maja 2004 w województwie realizowane były projekty finansowane z funduszy przedakcesyjnych w ramach tzw. programów dostosowawczych – </a:t>
            </a:r>
            <a:r>
              <a:rPr lang="pl-PL" b="1" dirty="0">
                <a:solidFill>
                  <a:schemeClr val="tx1"/>
                </a:solidFill>
                <a:latin typeface="Arial"/>
                <a:ea typeface="Times New Roman"/>
              </a:rPr>
              <a:t>PHARE, SAPARD, ISPA. </a:t>
            </a:r>
            <a:endParaRPr lang="pl-PL" b="1" dirty="0" smtClean="0">
              <a:solidFill>
                <a:schemeClr val="tx1"/>
              </a:solidFill>
              <a:latin typeface="Arial"/>
              <a:ea typeface="Times New Roman"/>
            </a:endParaRPr>
          </a:p>
          <a:p>
            <a:pPr algn="just">
              <a:lnSpc>
                <a:spcPct val="115000"/>
              </a:lnSpc>
              <a:spcAft>
                <a:spcPts val="1000"/>
              </a:spcAft>
            </a:pPr>
            <a:endParaRPr lang="pl-PL" b="1" smtClean="0">
              <a:solidFill>
                <a:schemeClr val="tx1"/>
              </a:solidFill>
              <a:latin typeface="Arial"/>
              <a:ea typeface="Times New Roman"/>
            </a:endParaRPr>
          </a:p>
          <a:p>
            <a:pPr algn="just">
              <a:lnSpc>
                <a:spcPct val="115000"/>
              </a:lnSpc>
              <a:spcAft>
                <a:spcPts val="1000"/>
              </a:spcAft>
            </a:pPr>
            <a:r>
              <a:rPr lang="pl-PL" smtClean="0">
                <a:solidFill>
                  <a:schemeClr val="tx1"/>
                </a:solidFill>
                <a:latin typeface="Arial"/>
                <a:ea typeface="Times New Roman"/>
              </a:rPr>
              <a:t>Później </a:t>
            </a:r>
            <a:r>
              <a:rPr lang="pl-PL" dirty="0">
                <a:solidFill>
                  <a:schemeClr val="tx1"/>
                </a:solidFill>
                <a:latin typeface="Arial"/>
                <a:ea typeface="Times New Roman"/>
              </a:rPr>
              <a:t>z funduszy strukturalnych tj. </a:t>
            </a:r>
            <a:r>
              <a:rPr lang="pl-PL" b="1" dirty="0">
                <a:solidFill>
                  <a:schemeClr val="tx1"/>
                </a:solidFill>
                <a:latin typeface="Arial"/>
                <a:ea typeface="Times New Roman"/>
              </a:rPr>
              <a:t>Europejskiego Funduszu Rozwoju Regionalnego - EFRR</a:t>
            </a:r>
            <a:r>
              <a:rPr lang="pl-PL" dirty="0">
                <a:solidFill>
                  <a:schemeClr val="tx1"/>
                </a:solidFill>
                <a:latin typeface="Arial"/>
                <a:ea typeface="Times New Roman"/>
              </a:rPr>
              <a:t>, </a:t>
            </a:r>
            <a:r>
              <a:rPr lang="pl-PL" b="1" dirty="0">
                <a:solidFill>
                  <a:schemeClr val="tx1"/>
                </a:solidFill>
                <a:latin typeface="Arial"/>
                <a:ea typeface="Times New Roman"/>
              </a:rPr>
              <a:t>Europejskiego Funduszu Społecznego – EFS</a:t>
            </a:r>
            <a:r>
              <a:rPr lang="pl-PL" dirty="0">
                <a:solidFill>
                  <a:schemeClr val="tx1"/>
                </a:solidFill>
                <a:latin typeface="Arial"/>
                <a:ea typeface="Times New Roman"/>
              </a:rPr>
              <a:t> </a:t>
            </a:r>
            <a:endParaRPr lang="pl-PL" dirty="0">
              <a:solidFill>
                <a:schemeClr val="tx1"/>
              </a:solidFill>
              <a:latin typeface="Times New Roman"/>
              <a:ea typeface="Times New Roman"/>
            </a:endParaRPr>
          </a:p>
          <a:p>
            <a:pPr algn="just">
              <a:lnSpc>
                <a:spcPct val="115000"/>
              </a:lnSpc>
            </a:pPr>
            <a:r>
              <a:rPr lang="pl-PL" dirty="0">
                <a:solidFill>
                  <a:schemeClr val="tx1"/>
                </a:solidFill>
                <a:latin typeface="Arial"/>
              </a:rPr>
              <a:t>Programami operacyjnymi wdrażanymi na poziomie regionalnym były:</a:t>
            </a:r>
            <a:endParaRPr lang="pl-PL" dirty="0">
              <a:solidFill>
                <a:schemeClr val="tx1"/>
              </a:solidFill>
              <a:latin typeface="Times New Roman"/>
              <a:ea typeface="Times New Roman"/>
            </a:endParaRPr>
          </a:p>
          <a:p>
            <a:pPr marL="342864" indent="-342864" algn="just">
              <a:lnSpc>
                <a:spcPct val="115000"/>
              </a:lnSpc>
              <a:buFont typeface="Symbol"/>
              <a:buChar char=""/>
            </a:pPr>
            <a:r>
              <a:rPr lang="pl-PL" dirty="0">
                <a:solidFill>
                  <a:schemeClr val="tx1"/>
                </a:solidFill>
                <a:latin typeface="Arial"/>
              </a:rPr>
              <a:t>w latach 2004-2006 - Zintegrowany Program Operacyjny Rozwoju Regionalnego (ZPORR) służący realizacji Narodowego Programu Rozwoju na lata 2004-2006. ZPORR był zarządzany na poziomie krajowym, jednakże jego </a:t>
            </a:r>
            <a:r>
              <a:rPr lang="pl-PL" b="1" dirty="0">
                <a:solidFill>
                  <a:schemeClr val="tx1"/>
                </a:solidFill>
                <a:latin typeface="Arial"/>
              </a:rPr>
              <a:t>wdrażanie w dużej mierze odbywało się na poziomie regionalnym;</a:t>
            </a:r>
            <a:endParaRPr lang="pl-PL" dirty="0">
              <a:solidFill>
                <a:schemeClr val="tx1"/>
              </a:solidFill>
              <a:latin typeface="Times New Roman"/>
              <a:ea typeface="Times New Roman"/>
            </a:endParaRPr>
          </a:p>
          <a:p>
            <a:pPr marL="342864" indent="-342864" algn="just" fontAlgn="base">
              <a:lnSpc>
                <a:spcPct val="115000"/>
              </a:lnSpc>
              <a:buFont typeface="Symbol"/>
              <a:buChar char=""/>
            </a:pPr>
            <a:r>
              <a:rPr lang="pl-PL" dirty="0">
                <a:solidFill>
                  <a:schemeClr val="tx1"/>
                </a:solidFill>
                <a:latin typeface="Arial"/>
              </a:rPr>
              <a:t>w latach 2007-2013 - RPO WM i komponent regionalny PO Kapitał Ludzki;</a:t>
            </a:r>
            <a:endParaRPr lang="pl-PL" dirty="0">
              <a:solidFill>
                <a:schemeClr val="tx1"/>
              </a:solidFill>
              <a:latin typeface="Times New Roman"/>
              <a:ea typeface="Times New Roman"/>
            </a:endParaRPr>
          </a:p>
          <a:p>
            <a:pPr marL="342864" indent="-342864" algn="just" fontAlgn="base">
              <a:lnSpc>
                <a:spcPct val="115000"/>
              </a:lnSpc>
              <a:buFont typeface="Symbol"/>
              <a:buChar char=""/>
            </a:pPr>
            <a:r>
              <a:rPr lang="pl-PL" dirty="0">
                <a:solidFill>
                  <a:schemeClr val="tx1"/>
                </a:solidFill>
                <a:latin typeface="Arial"/>
              </a:rPr>
              <a:t>Obecnie w perspektywie finansowej 2014-2020 - RPO WM</a:t>
            </a:r>
            <a:endParaRPr lang="pl-PL" dirty="0">
              <a:solidFill>
                <a:schemeClr val="tx1"/>
              </a:solidFill>
              <a:latin typeface="Times New Roman"/>
              <a:ea typeface="Times New Roman"/>
            </a:endParaRPr>
          </a:p>
          <a:p>
            <a:pPr defTabSz="914305" fontAlgn="base">
              <a:spcBef>
                <a:spcPct val="0"/>
              </a:spcBef>
              <a:spcAft>
                <a:spcPts val="1199"/>
              </a:spcAft>
              <a:defRPr/>
            </a:pPr>
            <a:endParaRPr lang="pl-PL" dirty="0" smtClean="0">
              <a:solidFill>
                <a:schemeClr val="tx1"/>
              </a:solidFill>
              <a:latin typeface="Arial" panose="020B0604020202020204" pitchFamily="34" charset="0"/>
              <a:cs typeface="Arial" panose="020B0604020202020204" pitchFamily="34" charset="0"/>
            </a:endParaRPr>
          </a:p>
        </p:txBody>
      </p:sp>
      <p:sp>
        <p:nvSpPr>
          <p:cNvPr id="4" name="Symbol zastępczy numeru slajdu 3"/>
          <p:cNvSpPr>
            <a:spLocks noGrp="1"/>
          </p:cNvSpPr>
          <p:nvPr>
            <p:ph type="sldNum" sz="quarter" idx="10"/>
          </p:nvPr>
        </p:nvSpPr>
        <p:spPr/>
        <p:txBody>
          <a:bodyPr/>
          <a:lstStyle/>
          <a:p>
            <a:fld id="{A7A338F9-EC51-487F-93B5-4FD5C09204D3}" type="slidenum">
              <a:rPr lang="pl-PL" smtClean="0">
                <a:solidFill>
                  <a:prstClr val="black"/>
                </a:solidFill>
              </a:rPr>
              <a:pPr/>
              <a:t>12</a:t>
            </a:fld>
            <a:endParaRPr lang="pl-PL">
              <a:solidFill>
                <a:prstClr val="black"/>
              </a:solidFill>
            </a:endParaRPr>
          </a:p>
        </p:txBody>
      </p:sp>
    </p:spTree>
    <p:extLst>
      <p:ext uri="{BB962C8B-B14F-4D97-AF65-F5344CB8AC3E}">
        <p14:creationId xmlns:p14="http://schemas.microsoft.com/office/powerpoint/2010/main" val="3364405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r>
              <a:rPr lang="pl-PL" b="1" dirty="0">
                <a:solidFill>
                  <a:schemeClr val="tx1"/>
                </a:solidFill>
                <a:latin typeface="Arial"/>
              </a:rPr>
              <a:t>Okres przedakcesyjny </a:t>
            </a:r>
            <a:endParaRPr lang="pl-PL" dirty="0">
              <a:solidFill>
                <a:schemeClr val="tx1"/>
              </a:solidFill>
              <a:latin typeface="Times New Roman"/>
              <a:ea typeface="Times New Roman"/>
            </a:endParaRPr>
          </a:p>
          <a:p>
            <a:pPr algn="just"/>
            <a:r>
              <a:rPr lang="pl-PL" u="sng" dirty="0" smtClean="0">
                <a:solidFill>
                  <a:schemeClr val="tx1"/>
                </a:solidFill>
                <a:latin typeface="Arial"/>
              </a:rPr>
              <a:t>Instrumenty</a:t>
            </a:r>
            <a:r>
              <a:rPr lang="pl-PL" dirty="0" smtClean="0">
                <a:solidFill>
                  <a:schemeClr val="tx1"/>
                </a:solidFill>
                <a:latin typeface="Arial"/>
              </a:rPr>
              <a:t> realizujące Wstępny </a:t>
            </a:r>
            <a:r>
              <a:rPr lang="pl-PL" dirty="0">
                <a:solidFill>
                  <a:schemeClr val="tx1"/>
                </a:solidFill>
                <a:latin typeface="Arial"/>
              </a:rPr>
              <a:t>Narodowy Plan Rozwoju </a:t>
            </a:r>
            <a:r>
              <a:rPr lang="pl-PL" dirty="0" smtClean="0">
                <a:solidFill>
                  <a:schemeClr val="tx1"/>
                </a:solidFill>
                <a:latin typeface="Arial"/>
              </a:rPr>
              <a:t>2000–2003 :</a:t>
            </a:r>
            <a:endParaRPr lang="pl-PL" dirty="0">
              <a:solidFill>
                <a:schemeClr val="tx1"/>
              </a:solidFill>
              <a:latin typeface="Times New Roman"/>
              <a:ea typeface="Times New Roman"/>
            </a:endParaRPr>
          </a:p>
          <a:p>
            <a:pPr marL="342864" indent="-342864" algn="just">
              <a:buFont typeface="Symbol"/>
              <a:buChar char=""/>
            </a:pPr>
            <a:r>
              <a:rPr lang="pl-PL" dirty="0">
                <a:solidFill>
                  <a:schemeClr val="tx1"/>
                </a:solidFill>
                <a:latin typeface="Arial"/>
              </a:rPr>
              <a:t>PHARE - </a:t>
            </a:r>
            <a:r>
              <a:rPr lang="pl-PL" u="none" dirty="0" smtClean="0">
                <a:solidFill>
                  <a:schemeClr val="tx1"/>
                </a:solidFill>
                <a:latin typeface="Arial"/>
              </a:rPr>
              <a:t>program ws</a:t>
            </a:r>
            <a:r>
              <a:rPr lang="pl-PL" u="none" strike="noStrike" dirty="0" smtClean="0">
                <a:solidFill>
                  <a:schemeClr val="tx1"/>
                </a:solidFill>
                <a:latin typeface="Arial"/>
              </a:rPr>
              <a:t>pierając</a:t>
            </a:r>
            <a:r>
              <a:rPr lang="pl-PL" u="none" dirty="0" smtClean="0">
                <a:solidFill>
                  <a:schemeClr val="tx1"/>
                </a:solidFill>
                <a:latin typeface="Arial"/>
              </a:rPr>
              <a:t>y </a:t>
            </a:r>
            <a:r>
              <a:rPr lang="pl-PL" dirty="0">
                <a:solidFill>
                  <a:schemeClr val="tx1"/>
                </a:solidFill>
                <a:latin typeface="Arial"/>
              </a:rPr>
              <a:t>przemiany gospodarcze i społeczne w krajach </a:t>
            </a:r>
            <a:r>
              <a:rPr lang="pl-PL" dirty="0" smtClean="0">
                <a:solidFill>
                  <a:schemeClr val="tx1"/>
                </a:solidFill>
                <a:latin typeface="Arial"/>
              </a:rPr>
              <a:t>kandydujących,</a:t>
            </a:r>
            <a:r>
              <a:rPr lang="pl-PL" baseline="0" dirty="0" smtClean="0">
                <a:solidFill>
                  <a:schemeClr val="tx1"/>
                </a:solidFill>
                <a:latin typeface="Arial"/>
              </a:rPr>
              <a:t> </a:t>
            </a:r>
            <a:r>
              <a:rPr lang="pl-PL" u="none" dirty="0" smtClean="0">
                <a:solidFill>
                  <a:schemeClr val="tx1"/>
                </a:solidFill>
                <a:latin typeface="Arial"/>
              </a:rPr>
              <a:t>w</a:t>
            </a:r>
            <a:r>
              <a:rPr lang="pl-PL" u="none" baseline="0" dirty="0" smtClean="0">
                <a:solidFill>
                  <a:schemeClr val="tx1"/>
                </a:solidFill>
                <a:latin typeface="Arial"/>
              </a:rPr>
              <a:t> </a:t>
            </a:r>
            <a:r>
              <a:rPr lang="pl-PL" dirty="0" smtClean="0">
                <a:solidFill>
                  <a:schemeClr val="tx1"/>
                </a:solidFill>
                <a:latin typeface="Arial"/>
              </a:rPr>
              <a:t>województwie </a:t>
            </a:r>
            <a:r>
              <a:rPr lang="pl-PL" dirty="0">
                <a:solidFill>
                  <a:schemeClr val="tx1"/>
                </a:solidFill>
                <a:latin typeface="Arial"/>
              </a:rPr>
              <a:t>mazowieckim przyznano dotacje dla 370 projektów na łączną kwotę prawie 6,1 mln euro.</a:t>
            </a:r>
            <a:endParaRPr lang="pl-PL" dirty="0">
              <a:solidFill>
                <a:schemeClr val="tx1"/>
              </a:solidFill>
              <a:latin typeface="Times New Roman"/>
              <a:ea typeface="Times New Roman"/>
            </a:endParaRPr>
          </a:p>
          <a:p>
            <a:pPr marL="342864" indent="-342864" algn="just">
              <a:buFont typeface="Symbol"/>
              <a:buChar char=""/>
            </a:pPr>
            <a:r>
              <a:rPr lang="pl-PL" dirty="0">
                <a:solidFill>
                  <a:schemeClr val="tx1"/>
                </a:solidFill>
                <a:latin typeface="Arial"/>
              </a:rPr>
              <a:t>ISPA </a:t>
            </a:r>
            <a:r>
              <a:rPr lang="pl-PL" dirty="0" smtClean="0">
                <a:solidFill>
                  <a:schemeClr val="tx1"/>
                </a:solidFill>
                <a:latin typeface="Arial"/>
              </a:rPr>
              <a:t>- obejmujący </a:t>
            </a:r>
            <a:r>
              <a:rPr lang="pl-PL" dirty="0">
                <a:solidFill>
                  <a:schemeClr val="tx1"/>
                </a:solidFill>
                <a:latin typeface="Arial"/>
              </a:rPr>
              <a:t>wsparcie finansowe dużych inwestycji o zasięgu krajowym, związanych z rozwojem i modernizacją infrastruktury, ochrony środowiska i </a:t>
            </a:r>
            <a:r>
              <a:rPr lang="pl-PL" dirty="0" smtClean="0">
                <a:solidFill>
                  <a:schemeClr val="tx1"/>
                </a:solidFill>
                <a:latin typeface="Arial"/>
              </a:rPr>
              <a:t>transportu. </a:t>
            </a:r>
            <a:r>
              <a:rPr lang="pl-PL" dirty="0">
                <a:solidFill>
                  <a:schemeClr val="tx1"/>
                </a:solidFill>
                <a:latin typeface="Arial"/>
              </a:rPr>
              <a:t>Na Mazowszu w obszarze środowisko, </a:t>
            </a:r>
            <a:r>
              <a:rPr lang="pl-PL" u="none" dirty="0" smtClean="0">
                <a:solidFill>
                  <a:schemeClr val="tx1"/>
                </a:solidFill>
                <a:latin typeface="Arial"/>
              </a:rPr>
              <a:t>realizowano</a:t>
            </a:r>
            <a:r>
              <a:rPr lang="pl-PL" dirty="0" smtClean="0">
                <a:solidFill>
                  <a:schemeClr val="tx1"/>
                </a:solidFill>
                <a:latin typeface="Arial"/>
              </a:rPr>
              <a:t> </a:t>
            </a:r>
            <a:r>
              <a:rPr lang="pl-PL" dirty="0">
                <a:solidFill>
                  <a:schemeClr val="tx1"/>
                </a:solidFill>
                <a:latin typeface="Arial"/>
              </a:rPr>
              <a:t>6 dużych przedsięwzięć z zakresu infrastruktury ochrony środowiska o łącznej wartości 341,4 mln euro, dofinansowanych na ogólną kwotę 210,7 mln euro. W obszarze transportu na terenie województwa zrealizowano inwestycje o całkowitej wartości 801,2 mln euro, dofinansowane na ogólną kwotę 578,7 mln euro.</a:t>
            </a:r>
            <a:endParaRPr lang="pl-PL" dirty="0">
              <a:solidFill>
                <a:schemeClr val="tx1"/>
              </a:solidFill>
              <a:latin typeface="Times New Roman"/>
              <a:ea typeface="Times New Roman"/>
            </a:endParaRPr>
          </a:p>
          <a:p>
            <a:pPr>
              <a:lnSpc>
                <a:spcPct val="115000"/>
              </a:lnSpc>
            </a:pPr>
            <a:endParaRPr lang="pl-PL" dirty="0"/>
          </a:p>
          <a:p>
            <a:endParaRPr lang="pl-PL" dirty="0">
              <a:solidFill>
                <a:schemeClr val="tx1"/>
              </a:solidFill>
              <a:latin typeface="Arial" panose="020B0604020202020204" pitchFamily="34" charset="0"/>
              <a:cs typeface="Arial" panose="020B0604020202020204" pitchFamily="34" charset="0"/>
            </a:endParaRPr>
          </a:p>
        </p:txBody>
      </p:sp>
      <p:sp>
        <p:nvSpPr>
          <p:cNvPr id="4" name="Symbol zastępczy numeru slajdu 3"/>
          <p:cNvSpPr>
            <a:spLocks noGrp="1"/>
          </p:cNvSpPr>
          <p:nvPr>
            <p:ph type="sldNum" sz="quarter" idx="10"/>
          </p:nvPr>
        </p:nvSpPr>
        <p:spPr/>
        <p:txBody>
          <a:bodyPr/>
          <a:lstStyle/>
          <a:p>
            <a:fld id="{A7A338F9-EC51-487F-93B5-4FD5C09204D3}" type="slidenum">
              <a:rPr lang="pl-PL" smtClean="0"/>
              <a:pPr/>
              <a:t>13</a:t>
            </a:fld>
            <a:endParaRPr lang="pl-PL"/>
          </a:p>
        </p:txBody>
      </p:sp>
    </p:spTree>
    <p:extLst>
      <p:ext uri="{BB962C8B-B14F-4D97-AF65-F5344CB8AC3E}">
        <p14:creationId xmlns:p14="http://schemas.microsoft.com/office/powerpoint/2010/main" val="1115494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defTabSz="912480">
              <a:defRPr/>
            </a:pPr>
            <a:r>
              <a:rPr lang="pl-PL" sz="1100" b="1" dirty="0">
                <a:latin typeface="Arial" panose="020B0604020202020204" pitchFamily="34" charset="0"/>
                <a:cs typeface="Arial" panose="020B0604020202020204" pitchFamily="34" charset="0"/>
              </a:rPr>
              <a:t>Kontrakt Wojewódzki dla Województwa Mazowieckiego w latach 2001–2003:</a:t>
            </a:r>
            <a:r>
              <a:rPr lang="pl-PL" sz="1100" dirty="0">
                <a:latin typeface="Arial" panose="020B0604020202020204" pitchFamily="34" charset="0"/>
                <a:cs typeface="Arial" panose="020B0604020202020204" pitchFamily="34" charset="0"/>
              </a:rPr>
              <a:t> Zrealizowany na łączną kwotę ok. 1,6 mld zł, w tym ok. 813 mln zł z budżetu państwa, ok. 768 mln zł z budżetów samorządów i ok. 6,7 mln zł z innych źródeł publicznych.</a:t>
            </a:r>
          </a:p>
          <a:p>
            <a:pPr algn="just" defTabSz="912480">
              <a:defRPr/>
            </a:pPr>
            <a:r>
              <a:rPr lang="pl-PL" sz="1100" b="1" dirty="0">
                <a:latin typeface="Arial" panose="020B0604020202020204" pitchFamily="34" charset="0"/>
                <a:cs typeface="Arial" panose="020B0604020202020204" pitchFamily="34" charset="0"/>
              </a:rPr>
              <a:t>Kontrakt Wojewódzki dla Województwa Mazowieckiego 2004: </a:t>
            </a:r>
            <a:r>
              <a:rPr lang="pl-PL" sz="1100" dirty="0">
                <a:latin typeface="Arial" panose="020B0604020202020204" pitchFamily="34" charset="0"/>
                <a:cs typeface="Arial" panose="020B0604020202020204" pitchFamily="34" charset="0"/>
              </a:rPr>
              <a:t>Zrealizowany na łączną kwotę ok. 412 mln zł, w tym ok. 256 mln zł  z budżetu państwa, ok. 156 mln zł z budżetów samorządów,</a:t>
            </a:r>
          </a:p>
          <a:p>
            <a:pPr algn="just" defTabSz="912480">
              <a:defRPr/>
            </a:pPr>
            <a:r>
              <a:rPr lang="pl-PL" sz="1100" b="1" dirty="0">
                <a:latin typeface="Arial" panose="020B0604020202020204" pitchFamily="34" charset="0"/>
                <a:cs typeface="Arial" panose="020B0604020202020204" pitchFamily="34" charset="0"/>
              </a:rPr>
              <a:t>Kontrakt Wojewódzki dla Województwa Mazowieckiego w latach 2005-2006: </a:t>
            </a:r>
            <a:r>
              <a:rPr lang="pl-PL" sz="1100" dirty="0">
                <a:latin typeface="Arial" panose="020B0604020202020204" pitchFamily="34" charset="0"/>
                <a:cs typeface="Arial" panose="020B0604020202020204" pitchFamily="34" charset="0"/>
              </a:rPr>
              <a:t>zrealizowany na łączną kwotę ok. 219 mln zł, w tym ok. 186 mln zł  z budżetu państwa, ok. 33 mln zł z budżetów samorządów,</a:t>
            </a:r>
          </a:p>
          <a:p>
            <a:pPr algn="just" defTabSz="912480">
              <a:defRPr/>
            </a:pPr>
            <a:r>
              <a:rPr lang="pl-PL" sz="1100" dirty="0">
                <a:latin typeface="Arial" panose="020B0604020202020204" pitchFamily="34" charset="0"/>
                <a:cs typeface="Arial" panose="020B0604020202020204" pitchFamily="34" charset="0"/>
              </a:rPr>
              <a:t>W ramach </a:t>
            </a:r>
            <a:r>
              <a:rPr lang="pl-PL" sz="1100" b="1" dirty="0">
                <a:latin typeface="Arial" panose="020B0604020202020204" pitchFamily="34" charset="0"/>
                <a:cs typeface="Arial" panose="020B0604020202020204" pitchFamily="34" charset="0"/>
              </a:rPr>
              <a:t>Kontraktów Wojewódzkich (2001-2003, 2004, 2005-2006) w subregionie ostrołęckim </a:t>
            </a:r>
            <a:r>
              <a:rPr lang="pl-PL" sz="1100" dirty="0">
                <a:latin typeface="Arial" panose="020B0604020202020204" pitchFamily="34" charset="0"/>
                <a:cs typeface="Arial" panose="020B0604020202020204" pitchFamily="34" charset="0"/>
              </a:rPr>
              <a:t>zrealizowano inwestycje m.in. z obszaru kultury, zdrowia, pomocy społecznej i edukacji np.:</a:t>
            </a:r>
          </a:p>
          <a:p>
            <a:pPr marL="171090" indent="-171090" algn="just" defTabSz="912480">
              <a:buFont typeface="Arial" panose="020B0604020202020204" pitchFamily="34" charset="0"/>
              <a:buChar char="•"/>
              <a:defRPr/>
            </a:pPr>
            <a:r>
              <a:rPr lang="pl-PL" sz="1100" b="1" dirty="0">
                <a:latin typeface="Arial" panose="020B0604020202020204" pitchFamily="34" charset="0"/>
                <a:cs typeface="Arial" panose="020B0604020202020204" pitchFamily="34" charset="0"/>
              </a:rPr>
              <a:t>w m. Ostrołęka</a:t>
            </a:r>
            <a:r>
              <a:rPr lang="pl-PL" sz="1100" dirty="0">
                <a:latin typeface="Arial" panose="020B0604020202020204" pitchFamily="34" charset="0"/>
                <a:cs typeface="Arial" panose="020B0604020202020204" pitchFamily="34" charset="0"/>
              </a:rPr>
              <a:t>: Budowa Ostrołęckiego Centrum Kultury, budowa</a:t>
            </a:r>
            <a:r>
              <a:rPr lang="pl-PL" sz="1100" dirty="0">
                <a:solidFill>
                  <a:srgbClr val="FF0000"/>
                </a:solidFill>
                <a:latin typeface="Arial" panose="020B0604020202020204" pitchFamily="34" charset="0"/>
                <a:cs typeface="Arial" panose="020B0604020202020204" pitchFamily="34" charset="0"/>
              </a:rPr>
              <a:t> </a:t>
            </a:r>
            <a:r>
              <a:rPr lang="pl-PL" sz="1100" dirty="0">
                <a:latin typeface="Arial" panose="020B0604020202020204" pitchFamily="34" charset="0"/>
                <a:cs typeface="Arial" panose="020B0604020202020204" pitchFamily="34" charset="0"/>
              </a:rPr>
              <a:t>Wojewódzkiego Szpitala Specjalistycznego w Ostrołęce</a:t>
            </a:r>
          </a:p>
          <a:p>
            <a:pPr marL="171090" indent="-171090" algn="just" defTabSz="912480">
              <a:buFont typeface="Arial" panose="020B0604020202020204" pitchFamily="34" charset="0"/>
              <a:buChar char="•"/>
              <a:defRPr/>
            </a:pPr>
            <a:r>
              <a:rPr lang="pl-PL" sz="1100" b="1" dirty="0">
                <a:latin typeface="Arial" panose="020B0604020202020204" pitchFamily="34" charset="0"/>
                <a:cs typeface="Arial" panose="020B0604020202020204" pitchFamily="34" charset="0"/>
              </a:rPr>
              <a:t>w powiecie ostrołęckim</a:t>
            </a:r>
            <a:r>
              <a:rPr lang="pl-PL" sz="1100" dirty="0">
                <a:latin typeface="Arial" panose="020B0604020202020204" pitchFamily="34" charset="0"/>
                <a:cs typeface="Arial" panose="020B0604020202020204" pitchFamily="34" charset="0"/>
              </a:rPr>
              <a:t>: Budowa gimnazjum z salą sportową w Olszewie Borkach</a:t>
            </a:r>
          </a:p>
          <a:p>
            <a:pPr marL="171090" indent="-171090" algn="just" defTabSz="912480">
              <a:buFont typeface="Arial" panose="020B0604020202020204" pitchFamily="34" charset="0"/>
              <a:buChar char="•"/>
              <a:defRPr/>
            </a:pPr>
            <a:r>
              <a:rPr lang="pl-PL" sz="1100" b="1" dirty="0">
                <a:latin typeface="Arial" panose="020B0604020202020204" pitchFamily="34" charset="0"/>
                <a:cs typeface="Arial" panose="020B0604020202020204" pitchFamily="34" charset="0"/>
              </a:rPr>
              <a:t>w powiecie przasnyskim: </a:t>
            </a:r>
            <a:r>
              <a:rPr lang="pl-PL" sz="1100" dirty="0">
                <a:latin typeface="Arial" panose="020B0604020202020204" pitchFamily="34" charset="0"/>
                <a:cs typeface="Arial" panose="020B0604020202020204" pitchFamily="34" charset="0"/>
              </a:rPr>
              <a:t>Budowa</a:t>
            </a:r>
            <a:r>
              <a:rPr lang="pl-PL" sz="1100" b="1" dirty="0">
                <a:latin typeface="Arial" panose="020B0604020202020204" pitchFamily="34" charset="0"/>
                <a:cs typeface="Arial" panose="020B0604020202020204" pitchFamily="34" charset="0"/>
              </a:rPr>
              <a:t> </a:t>
            </a:r>
            <a:r>
              <a:rPr lang="pl-PL" sz="1100" dirty="0">
                <a:latin typeface="Arial" panose="020B0604020202020204" pitchFamily="34" charset="0"/>
                <a:cs typeface="Arial" panose="020B0604020202020204" pitchFamily="34" charset="0"/>
              </a:rPr>
              <a:t>szpitala w Przasnyszu</a:t>
            </a:r>
            <a:r>
              <a:rPr lang="pl-PL" sz="1100" b="1" dirty="0">
                <a:latin typeface="Arial" panose="020B0604020202020204" pitchFamily="34" charset="0"/>
                <a:cs typeface="Arial" panose="020B0604020202020204" pitchFamily="34" charset="0"/>
              </a:rPr>
              <a:t>, </a:t>
            </a:r>
            <a:r>
              <a:rPr lang="pl-PL" sz="1100" dirty="0">
                <a:solidFill>
                  <a:schemeClr val="dk1"/>
                </a:solidFill>
                <a:latin typeface="Arial" panose="020B0604020202020204" pitchFamily="34" charset="0"/>
                <a:cs typeface="Arial" panose="020B0604020202020204" pitchFamily="34" charset="0"/>
              </a:rPr>
              <a:t>Zakup sprzętu diagnostycznego oraz uzupełniającego wyposażenie oddziałów Szpitala im. dr W. Oczko w Przasnyszu</a:t>
            </a:r>
            <a:endParaRPr lang="pl-PL" sz="1100" b="1" dirty="0">
              <a:latin typeface="Arial" panose="020B0604020202020204" pitchFamily="34" charset="0"/>
              <a:cs typeface="Arial" panose="020B0604020202020204" pitchFamily="34" charset="0"/>
            </a:endParaRPr>
          </a:p>
          <a:p>
            <a:pPr marL="171090" indent="-171090" algn="just" defTabSz="912480">
              <a:buFont typeface="Arial" panose="020B0604020202020204" pitchFamily="34" charset="0"/>
              <a:buChar char="•"/>
              <a:defRPr/>
            </a:pPr>
            <a:r>
              <a:rPr lang="pl-PL" sz="1100" b="1" dirty="0">
                <a:latin typeface="Arial" panose="020B0604020202020204" pitchFamily="34" charset="0"/>
                <a:cs typeface="Arial" panose="020B0604020202020204" pitchFamily="34" charset="0"/>
              </a:rPr>
              <a:t>w powiecie ostrowskim: </a:t>
            </a:r>
            <a:r>
              <a:rPr lang="pl-PL" sz="1100" dirty="0">
                <a:solidFill>
                  <a:schemeClr val="dk1"/>
                </a:solidFill>
                <a:latin typeface="Arial" panose="020B0604020202020204" pitchFamily="34" charset="0"/>
                <a:cs typeface="Arial" panose="020B0604020202020204" pitchFamily="34" charset="0"/>
              </a:rPr>
              <a:t>Modernizacja sali gimnastycznej oraz budowa boisk trawiastych i placu zabaw przy Publicznej Szkole Podstawowej w Zarębach Kościelnych</a:t>
            </a:r>
          </a:p>
          <a:p>
            <a:pPr marL="171090" indent="-171090" algn="just" defTabSz="912480">
              <a:buFont typeface="Arial" panose="020B0604020202020204" pitchFamily="34" charset="0"/>
              <a:buChar char="•"/>
              <a:defRPr/>
            </a:pPr>
            <a:r>
              <a:rPr lang="pl-PL" sz="1100" b="1" dirty="0">
                <a:latin typeface="Arial" panose="020B0604020202020204" pitchFamily="34" charset="0"/>
                <a:cs typeface="Arial" panose="020B0604020202020204" pitchFamily="34" charset="0"/>
              </a:rPr>
              <a:t>w powiecie wyszkowskim</a:t>
            </a:r>
            <a:r>
              <a:rPr lang="pl-PL" sz="1100" dirty="0">
                <a:latin typeface="Arial" panose="020B0604020202020204" pitchFamily="34" charset="0"/>
                <a:cs typeface="Arial" panose="020B0604020202020204" pitchFamily="34" charset="0"/>
              </a:rPr>
              <a:t>: </a:t>
            </a:r>
            <a:r>
              <a:rPr lang="pl-PL" sz="1100" dirty="0">
                <a:solidFill>
                  <a:schemeClr val="dk1"/>
                </a:solidFill>
                <a:latin typeface="Arial" panose="020B0604020202020204" pitchFamily="34" charset="0"/>
                <a:cs typeface="Arial" panose="020B0604020202020204" pitchFamily="34" charset="0"/>
              </a:rPr>
              <a:t>Termomodernizacja budynku Domu Pomocy Społecznej dla Dzieci "</a:t>
            </a:r>
            <a:r>
              <a:rPr lang="pl-PL" sz="1100" dirty="0" err="1">
                <a:solidFill>
                  <a:schemeClr val="dk1"/>
                </a:solidFill>
                <a:latin typeface="Arial" panose="020B0604020202020204" pitchFamily="34" charset="0"/>
                <a:cs typeface="Arial" panose="020B0604020202020204" pitchFamily="34" charset="0"/>
              </a:rPr>
              <a:t>Fiszor</a:t>
            </a:r>
            <a:r>
              <a:rPr lang="pl-PL" sz="1100" dirty="0">
                <a:solidFill>
                  <a:schemeClr val="dk1"/>
                </a:solidFill>
                <a:latin typeface="Arial" panose="020B0604020202020204" pitchFamily="34" charset="0"/>
                <a:cs typeface="Arial" panose="020B0604020202020204" pitchFamily="34" charset="0"/>
              </a:rPr>
              <a:t>" w Gaju, gm. Zabrodzie - modernizacja dachu, Modernizacja budynku Szkoły Podstawowej w Starym </a:t>
            </a:r>
            <a:r>
              <a:rPr lang="pl-PL" sz="1100" dirty="0" err="1">
                <a:solidFill>
                  <a:schemeClr val="dk1"/>
                </a:solidFill>
                <a:latin typeface="Arial" panose="020B0604020202020204" pitchFamily="34" charset="0"/>
                <a:cs typeface="Arial" panose="020B0604020202020204" pitchFamily="34" charset="0"/>
              </a:rPr>
              <a:t>Lubielu</a:t>
            </a:r>
            <a:r>
              <a:rPr lang="pl-PL" sz="1100" dirty="0">
                <a:solidFill>
                  <a:schemeClr val="dk1"/>
                </a:solidFill>
                <a:latin typeface="Arial" panose="020B0604020202020204" pitchFamily="34" charset="0"/>
                <a:cs typeface="Arial" panose="020B0604020202020204" pitchFamily="34" charset="0"/>
              </a:rPr>
              <a:t>, gm. Rząśnik</a:t>
            </a:r>
          </a:p>
          <a:p>
            <a:pPr algn="just" defTabSz="912480">
              <a:defRPr/>
            </a:pPr>
            <a:endParaRPr lang="pl-PL" sz="1100" dirty="0">
              <a:latin typeface="Arial" panose="020B0604020202020204" pitchFamily="34" charset="0"/>
              <a:cs typeface="Arial" panose="020B0604020202020204" pitchFamily="34" charset="0"/>
            </a:endParaRPr>
          </a:p>
          <a:p>
            <a:pPr algn="just" defTabSz="912480">
              <a:defRPr/>
            </a:pPr>
            <a:endParaRPr lang="pl-PL" sz="1100" dirty="0">
              <a:latin typeface="Arial" panose="020B0604020202020204" pitchFamily="34" charset="0"/>
              <a:cs typeface="Arial" panose="020B0604020202020204" pitchFamily="34" charset="0"/>
            </a:endParaRPr>
          </a:p>
        </p:txBody>
      </p:sp>
      <p:sp>
        <p:nvSpPr>
          <p:cNvPr id="4" name="Symbol zastępczy numeru slajdu 3"/>
          <p:cNvSpPr>
            <a:spLocks noGrp="1"/>
          </p:cNvSpPr>
          <p:nvPr>
            <p:ph type="sldNum" sz="quarter" idx="10"/>
          </p:nvPr>
        </p:nvSpPr>
        <p:spPr/>
        <p:txBody>
          <a:bodyPr/>
          <a:lstStyle/>
          <a:p>
            <a:fld id="{A7A338F9-EC51-487F-93B5-4FD5C09204D3}" type="slidenum">
              <a:rPr lang="pl-PL" smtClean="0"/>
              <a:pPr/>
              <a:t>14</a:t>
            </a:fld>
            <a:endParaRPr lang="pl-PL"/>
          </a:p>
        </p:txBody>
      </p:sp>
    </p:spTree>
    <p:extLst>
      <p:ext uri="{BB962C8B-B14F-4D97-AF65-F5344CB8AC3E}">
        <p14:creationId xmlns:p14="http://schemas.microsoft.com/office/powerpoint/2010/main" val="3736350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spcAft>
                <a:spcPts val="599"/>
              </a:spcAft>
            </a:pPr>
            <a:r>
              <a:rPr lang="pl-PL" sz="1100" b="1" dirty="0">
                <a:latin typeface="Arial" panose="020B0604020202020204" pitchFamily="34" charset="0"/>
                <a:cs typeface="Arial" panose="020B0604020202020204" pitchFamily="34" charset="0"/>
              </a:rPr>
              <a:t>Kontrakt Wojewódzki dla Województwa Mazowieckiego w latach 2007-2008: </a:t>
            </a:r>
            <a:r>
              <a:rPr lang="pl-PL" sz="1100" dirty="0">
                <a:latin typeface="Arial" panose="020B0604020202020204" pitchFamily="34" charset="0"/>
                <a:cs typeface="Arial" panose="020B0604020202020204" pitchFamily="34" charset="0"/>
              </a:rPr>
              <a:t>środki przekazane na realizacje RPO WM 2007-2013: </a:t>
            </a:r>
          </a:p>
          <a:p>
            <a:pPr marL="171090" indent="-171090">
              <a:spcAft>
                <a:spcPts val="599"/>
              </a:spcAft>
              <a:buFontTx/>
              <a:buChar char="-"/>
            </a:pPr>
            <a:r>
              <a:rPr lang="pl-PL" sz="1100" b="1" dirty="0">
                <a:latin typeface="Arial" panose="020B0604020202020204" pitchFamily="34" charset="0"/>
                <a:cs typeface="Arial" panose="020B0604020202020204" pitchFamily="34" charset="0"/>
              </a:rPr>
              <a:t>z budżetu państwa pochodzące z EFRR </a:t>
            </a:r>
            <a:r>
              <a:rPr lang="pl-PL" sz="1100" dirty="0">
                <a:latin typeface="Arial" panose="020B0604020202020204" pitchFamily="34" charset="0"/>
                <a:cs typeface="Arial" panose="020B0604020202020204" pitchFamily="34" charset="0"/>
              </a:rPr>
              <a:t>– ponad 6,6 mld zł, </a:t>
            </a:r>
            <a:r>
              <a:rPr lang="pl-PL" sz="1100" b="1" dirty="0">
                <a:latin typeface="Arial" panose="020B0604020202020204" pitchFamily="34" charset="0"/>
                <a:cs typeface="Arial" panose="020B0604020202020204" pitchFamily="34" charset="0"/>
              </a:rPr>
              <a:t>inne środki z budżetu państwa przeznaczone na realizacje projektów objętych pomocą publiczną</a:t>
            </a:r>
            <a:r>
              <a:rPr lang="pl-PL" sz="1100" dirty="0">
                <a:latin typeface="Arial" panose="020B0604020202020204" pitchFamily="34" charset="0"/>
                <a:cs typeface="Arial" panose="020B0604020202020204" pitchFamily="34" charset="0"/>
              </a:rPr>
              <a:t> – ok. 408 mln zł, </a:t>
            </a:r>
            <a:r>
              <a:rPr lang="pl-PL" sz="1100" b="1" dirty="0">
                <a:latin typeface="Arial" panose="020B0604020202020204" pitchFamily="34" charset="0"/>
                <a:cs typeface="Arial" panose="020B0604020202020204" pitchFamily="34" charset="0"/>
              </a:rPr>
              <a:t>zobowiązania finansowe strony samorządowej </a:t>
            </a:r>
            <a:r>
              <a:rPr lang="pl-PL" sz="1100" dirty="0">
                <a:latin typeface="Arial" panose="020B0604020202020204" pitchFamily="34" charset="0"/>
                <a:cs typeface="Arial" panose="020B0604020202020204" pitchFamily="34" charset="0"/>
              </a:rPr>
              <a:t>- w ramach wkładu krajowego środki dla JST - ok. 716 mln zł</a:t>
            </a:r>
          </a:p>
          <a:p>
            <a:pPr defTabSz="912480">
              <a:defRPr/>
            </a:pPr>
            <a:r>
              <a:rPr lang="pl-PL" sz="1100" dirty="0">
                <a:latin typeface="Arial" panose="020B0604020202020204" pitchFamily="34" charset="0"/>
                <a:cs typeface="Arial" panose="020B0604020202020204" pitchFamily="34" charset="0"/>
              </a:rPr>
              <a:t>W ramach </a:t>
            </a:r>
            <a:r>
              <a:rPr lang="pl-PL" sz="1100" b="1" dirty="0">
                <a:latin typeface="Arial" panose="020B0604020202020204" pitchFamily="34" charset="0"/>
                <a:cs typeface="Arial" panose="020B0604020202020204" pitchFamily="34" charset="0"/>
              </a:rPr>
              <a:t>Kontraktu (2007-2008) w subregionie ostrołęckim </a:t>
            </a:r>
            <a:r>
              <a:rPr lang="pl-PL" sz="1100" dirty="0">
                <a:latin typeface="Arial" panose="020B0604020202020204" pitchFamily="34" charset="0"/>
                <a:cs typeface="Arial" panose="020B0604020202020204" pitchFamily="34" charset="0"/>
              </a:rPr>
              <a:t>zrealizowano inwestycje m.in. z obszaru zdrowia i sportu, np.:</a:t>
            </a:r>
            <a:endParaRPr lang="pl-PL" sz="1100" b="1" dirty="0">
              <a:latin typeface="Arial" panose="020B0604020202020204" pitchFamily="34" charset="0"/>
              <a:cs typeface="Arial" panose="020B0604020202020204" pitchFamily="34" charset="0"/>
            </a:endParaRPr>
          </a:p>
          <a:p>
            <a:pPr marL="171090" indent="-171090" defTabSz="912480">
              <a:spcAft>
                <a:spcPts val="599"/>
              </a:spcAft>
              <a:buFont typeface="Arial" panose="020B0604020202020204" pitchFamily="34" charset="0"/>
              <a:buChar char="•"/>
              <a:defRPr/>
            </a:pPr>
            <a:r>
              <a:rPr lang="pl-PL" sz="1100" b="1" dirty="0">
                <a:latin typeface="Arial" panose="020B0604020202020204" pitchFamily="34" charset="0"/>
                <a:cs typeface="Arial" panose="020B0604020202020204" pitchFamily="34" charset="0"/>
              </a:rPr>
              <a:t>w m. Ostrołęka: </a:t>
            </a:r>
            <a:r>
              <a:rPr lang="pl-PL" sz="1100" dirty="0">
                <a:latin typeface="Arial" panose="020B0604020202020204" pitchFamily="34" charset="0"/>
                <a:cs typeface="Arial" panose="020B0604020202020204" pitchFamily="34" charset="0"/>
              </a:rPr>
              <a:t>Budowa Wojewódzkiego Szpitala Specjalistycznego w Ostrołęce</a:t>
            </a:r>
            <a:endParaRPr lang="pl-PL" sz="1100" b="1" dirty="0">
              <a:latin typeface="Arial" panose="020B0604020202020204" pitchFamily="34" charset="0"/>
              <a:cs typeface="Arial" panose="020B0604020202020204" pitchFamily="34" charset="0"/>
            </a:endParaRPr>
          </a:p>
          <a:p>
            <a:pPr defTabSz="912480">
              <a:defRPr/>
            </a:pPr>
            <a:r>
              <a:rPr lang="pl-PL" altLang="pl-PL" sz="1100" b="1" dirty="0">
                <a:latin typeface="Arial" panose="020B0604020202020204" pitchFamily="34" charset="0"/>
                <a:cs typeface="Arial" panose="020B0604020202020204" pitchFamily="34" charset="0"/>
              </a:rPr>
              <a:t>Z obszaru sportu </a:t>
            </a:r>
            <a:r>
              <a:rPr lang="pl-PL" altLang="pl-PL" sz="1100" dirty="0">
                <a:latin typeface="Arial" panose="020B0604020202020204" pitchFamily="34" charset="0"/>
                <a:cs typeface="Arial" panose="020B0604020202020204" pitchFamily="34" charset="0"/>
              </a:rPr>
              <a:t>zrealizowano projekt pn. „</a:t>
            </a:r>
            <a:r>
              <a:rPr lang="pl-PL" sz="1100" dirty="0">
                <a:latin typeface="Arial" panose="020B0604020202020204" pitchFamily="34" charset="0"/>
                <a:cs typeface="Arial" panose="020B0604020202020204" pitchFamily="34" charset="0"/>
              </a:rPr>
              <a:t>Współfinansowanie programu „Moje boisko – Orlik 2012”, m.in. w gminach: </a:t>
            </a:r>
            <a:r>
              <a:rPr lang="pl-PL" sz="1100" dirty="0">
                <a:solidFill>
                  <a:srgbClr val="000000"/>
                </a:solidFill>
              </a:rPr>
              <a:t>Kadzidło, Wąsewo, Chorzele</a:t>
            </a:r>
            <a:r>
              <a:rPr lang="pl-PL" sz="1100" dirty="0">
                <a:latin typeface="Arial" panose="020B0604020202020204" pitchFamily="34" charset="0"/>
                <a:cs typeface="Arial" panose="020B0604020202020204" pitchFamily="34" charset="0"/>
              </a:rPr>
              <a:t>.</a:t>
            </a:r>
            <a:endParaRPr lang="pl-PL" sz="1100" dirty="0">
              <a:latin typeface="Arial" panose="020B0604020202020204" pitchFamily="34" charset="0"/>
              <a:ea typeface="Calibri"/>
              <a:cs typeface="Arial" panose="020B0604020202020204" pitchFamily="34" charset="0"/>
            </a:endParaRPr>
          </a:p>
          <a:p>
            <a:r>
              <a:rPr lang="pl-PL" sz="1100" b="1" dirty="0">
                <a:latin typeface="Arial" panose="020B0604020202020204" pitchFamily="34" charset="0"/>
                <a:cs typeface="Arial" panose="020B0604020202020204" pitchFamily="34" charset="0"/>
              </a:rPr>
              <a:t>KONTRAKT TERYTORIALNY DLA WOJEWÓDZTWA MAZOWIECKIEGO w latach 2014-2023 (obecnie obowiązujący): </a:t>
            </a:r>
            <a:r>
              <a:rPr lang="pl-PL" sz="1100" dirty="0">
                <a:latin typeface="Arial" panose="020B0604020202020204" pitchFamily="34" charset="0"/>
                <a:cs typeface="Arial" panose="020B0604020202020204" pitchFamily="34" charset="0"/>
              </a:rPr>
              <a:t>podstawa prawna - Ustawa z dnia 6 grudnia 2006 r. </a:t>
            </a:r>
            <a:r>
              <a:rPr lang="pl-PL" sz="1100" i="1" dirty="0">
                <a:latin typeface="Arial" panose="020B0604020202020204" pitchFamily="34" charset="0"/>
                <a:cs typeface="Arial" panose="020B0604020202020204" pitchFamily="34" charset="0"/>
              </a:rPr>
              <a:t>o zasadach prowadzenia polityki rozwoju</a:t>
            </a:r>
            <a:endParaRPr lang="pl-PL" sz="1100" dirty="0">
              <a:latin typeface="Arial" panose="020B0604020202020204" pitchFamily="34" charset="0"/>
              <a:cs typeface="Arial" panose="020B0604020202020204" pitchFamily="34" charset="0"/>
            </a:endParaRPr>
          </a:p>
          <a:p>
            <a:pPr marL="171090" indent="-171090">
              <a:buFont typeface="Arial" panose="020B0604020202020204" pitchFamily="34" charset="0"/>
              <a:buChar char="•"/>
            </a:pPr>
            <a:r>
              <a:rPr lang="pl-PL" sz="1100" dirty="0">
                <a:latin typeface="Arial" panose="020B0604020202020204" pitchFamily="34" charset="0"/>
                <a:cs typeface="Arial" panose="020B0604020202020204" pitchFamily="34" charset="0"/>
              </a:rPr>
              <a:t>instrument wprowadzony w Krajowej Strategii Rozwoju Regionalnego 2010-2020: Regiony, Miasta, Obszary wiejskie przyjętej 13 lipca 2010 r.,</a:t>
            </a:r>
          </a:p>
          <a:p>
            <a:pPr marL="171090" indent="-171090">
              <a:buFont typeface="Arial" panose="020B0604020202020204" pitchFamily="34" charset="0"/>
              <a:buChar char="•"/>
            </a:pPr>
            <a:r>
              <a:rPr lang="pl-PL" sz="1100" dirty="0">
                <a:latin typeface="Arial" panose="020B0604020202020204" pitchFamily="34" charset="0"/>
                <a:cs typeface="Arial" panose="020B0604020202020204" pitchFamily="34" charset="0"/>
              </a:rPr>
              <a:t>realizowany na łączną kwotę ok. 49,1 mld zł,</a:t>
            </a:r>
          </a:p>
          <a:p>
            <a:r>
              <a:rPr lang="pl-PL" sz="1100" dirty="0">
                <a:latin typeface="Arial" panose="020B0604020202020204" pitchFamily="34" charset="0"/>
                <a:cs typeface="Arial" panose="020B0604020202020204" pitchFamily="34" charset="0"/>
              </a:rPr>
              <a:t>W Kontrakcie Terytorialnym dla </a:t>
            </a:r>
            <a:r>
              <a:rPr lang="pl-PL" sz="1100" b="1" dirty="0">
                <a:latin typeface="Arial" panose="020B0604020202020204" pitchFamily="34" charset="0"/>
                <a:cs typeface="Arial" panose="020B0604020202020204" pitchFamily="34" charset="0"/>
              </a:rPr>
              <a:t>subregionu ostrołęckiego </a:t>
            </a:r>
            <a:r>
              <a:rPr lang="pl-PL" sz="1100" dirty="0">
                <a:latin typeface="Arial" panose="020B0604020202020204" pitchFamily="34" charset="0"/>
                <a:cs typeface="Arial" panose="020B0604020202020204" pitchFamily="34" charset="0"/>
              </a:rPr>
              <a:t>literalnie zapisano jedno przedsięwzięcie </a:t>
            </a:r>
            <a:r>
              <a:rPr lang="pl-PL" sz="1100" b="1" u="sng" dirty="0">
                <a:latin typeface="Arial" panose="020B0604020202020204" pitchFamily="34" charset="0"/>
                <a:cs typeface="Arial" panose="020B0604020202020204" pitchFamily="34" charset="0"/>
              </a:rPr>
              <a:t>podstawowe </a:t>
            </a:r>
            <a:r>
              <a:rPr lang="pl-PL" sz="1100" dirty="0">
                <a:latin typeface="Arial" panose="020B0604020202020204" pitchFamily="34" charset="0"/>
                <a:cs typeface="Arial" panose="020B0604020202020204" pitchFamily="34" charset="0"/>
              </a:rPr>
              <a:t>oraz cztery przedsięwzięcia </a:t>
            </a:r>
            <a:r>
              <a:rPr lang="pl-PL" sz="1100" b="1" u="sng" dirty="0">
                <a:latin typeface="Arial" panose="020B0604020202020204" pitchFamily="34" charset="0"/>
                <a:cs typeface="Arial" panose="020B0604020202020204" pitchFamily="34" charset="0"/>
              </a:rPr>
              <a:t>warunkowe</a:t>
            </a:r>
            <a:r>
              <a:rPr lang="pl-PL" sz="1100" dirty="0">
                <a:latin typeface="Arial" panose="020B0604020202020204" pitchFamily="34" charset="0"/>
                <a:cs typeface="Arial" panose="020B0604020202020204" pitchFamily="34" charset="0"/>
              </a:rPr>
              <a:t>, których realizacja jest uzależniona m.in. od dostępności środków finansowych:</a:t>
            </a:r>
          </a:p>
          <a:p>
            <a:pPr marL="171090" indent="-171090">
              <a:buFont typeface="Arial" panose="020B0604020202020204" pitchFamily="34" charset="0"/>
              <a:buChar char="•"/>
            </a:pPr>
            <a:r>
              <a:rPr lang="pl-PL" sz="1100" u="sng" dirty="0">
                <a:latin typeface="Arial" panose="020B0604020202020204" pitchFamily="34" charset="0"/>
                <a:cs typeface="Arial" panose="020B0604020202020204" pitchFamily="34" charset="0"/>
              </a:rPr>
              <a:t>Budowa drogi S8 Wyszków –</a:t>
            </a:r>
            <a:r>
              <a:rPr lang="pl-PL" sz="1100" i="1" u="sng" dirty="0">
                <a:latin typeface="Arial" panose="020B0604020202020204" pitchFamily="34" charset="0"/>
                <a:cs typeface="Arial" panose="020B0604020202020204" pitchFamily="34" charset="0"/>
              </a:rPr>
              <a:t> </a:t>
            </a:r>
            <a:r>
              <a:rPr lang="pl-PL" sz="1100" u="sng" dirty="0">
                <a:latin typeface="Arial" panose="020B0604020202020204" pitchFamily="34" charset="0"/>
                <a:cs typeface="Arial" panose="020B0604020202020204" pitchFamily="34" charset="0"/>
              </a:rPr>
              <a:t>do granicy z woj. podlaskim</a:t>
            </a:r>
            <a:r>
              <a:rPr lang="pl-PL" sz="1100" i="1" dirty="0">
                <a:latin typeface="Arial" panose="020B0604020202020204" pitchFamily="34" charset="0"/>
                <a:cs typeface="Arial" panose="020B0604020202020204" pitchFamily="34" charset="0"/>
              </a:rPr>
              <a:t>. </a:t>
            </a:r>
            <a:r>
              <a:rPr lang="pl-PL" sz="1100" dirty="0">
                <a:latin typeface="Arial" panose="020B0604020202020204" pitchFamily="34" charset="0"/>
                <a:cs typeface="Arial" panose="020B0604020202020204" pitchFamily="34" charset="0"/>
              </a:rPr>
              <a:t>Projekt ujęty również w </a:t>
            </a:r>
            <a:r>
              <a:rPr lang="pl-PL" sz="1100" i="1" dirty="0">
                <a:latin typeface="Arial" panose="020B0604020202020204" pitchFamily="34" charset="0"/>
                <a:cs typeface="Arial" panose="020B0604020202020204" pitchFamily="34" charset="0"/>
              </a:rPr>
              <a:t>Programie budowy dróg krajowych na lata 2014-2923 (z perspektywą do 2025). </a:t>
            </a:r>
            <a:endParaRPr lang="pl-PL" sz="1100" dirty="0">
              <a:latin typeface="Arial" panose="020B0604020202020204" pitchFamily="34" charset="0"/>
              <a:cs typeface="Arial" panose="020B0604020202020204" pitchFamily="34" charset="0"/>
            </a:endParaRPr>
          </a:p>
          <a:p>
            <a:pPr marL="171090" indent="-171090">
              <a:buFont typeface="Arial" panose="020B0604020202020204" pitchFamily="34" charset="0"/>
              <a:buChar char="•"/>
            </a:pPr>
            <a:r>
              <a:rPr lang="pl-PL" sz="1100" u="sng" dirty="0">
                <a:latin typeface="Arial" panose="020B0604020202020204" pitchFamily="34" charset="0"/>
                <a:cs typeface="Arial" panose="020B0604020202020204" pitchFamily="34" charset="0"/>
              </a:rPr>
              <a:t>Przebudowa drogi krajowej nr 61 (obejście Ostrołęki). </a:t>
            </a:r>
            <a:r>
              <a:rPr lang="pl-PL" sz="1100" dirty="0">
                <a:latin typeface="Arial" panose="020B0604020202020204" pitchFamily="34" charset="0"/>
                <a:cs typeface="Arial" panose="020B0604020202020204" pitchFamily="34" charset="0"/>
              </a:rPr>
              <a:t>Projekt ujęty również w  </a:t>
            </a:r>
            <a:r>
              <a:rPr lang="pl-PL" sz="1100" i="1" dirty="0">
                <a:latin typeface="Arial" panose="020B0604020202020204" pitchFamily="34" charset="0"/>
                <a:cs typeface="Arial" panose="020B0604020202020204" pitchFamily="34" charset="0"/>
              </a:rPr>
              <a:t>Programie budowy dróg krajowych na lata 2014-2923 (z perspektywą do 2025). </a:t>
            </a:r>
            <a:r>
              <a:rPr lang="pl-PL" sz="1100" dirty="0">
                <a:latin typeface="Arial" panose="020B0604020202020204" pitchFamily="34" charset="0"/>
                <a:cs typeface="Arial" panose="020B0604020202020204" pitchFamily="34" charset="0"/>
              </a:rPr>
              <a:t>Długość odcinka drogi – 19,0 km.</a:t>
            </a:r>
          </a:p>
          <a:p>
            <a:pPr marL="171090" indent="-171090">
              <a:buFont typeface="Arial" panose="020B0604020202020204" pitchFamily="34" charset="0"/>
              <a:buChar char="•"/>
            </a:pPr>
            <a:r>
              <a:rPr lang="pl-PL" sz="1100" u="sng" dirty="0">
                <a:latin typeface="Arial" panose="020B0604020202020204" pitchFamily="34" charset="0"/>
                <a:cs typeface="Arial" panose="020B0604020202020204" pitchFamily="34" charset="0"/>
              </a:rPr>
              <a:t>Prace na linii kolejowej nr 29 odcinek Mostówka – Ostrołęka</a:t>
            </a:r>
            <a:r>
              <a:rPr lang="pl-PL" sz="1100" dirty="0">
                <a:latin typeface="Arial" panose="020B0604020202020204" pitchFamily="34" charset="0"/>
                <a:cs typeface="Arial" panose="020B0604020202020204" pitchFamily="34" charset="0"/>
              </a:rPr>
              <a:t>. Projekt ujęty również w </a:t>
            </a:r>
            <a:r>
              <a:rPr lang="pl-PL" sz="1100" i="1" dirty="0">
                <a:latin typeface="Arial" panose="020B0604020202020204" pitchFamily="34" charset="0"/>
                <a:cs typeface="Arial" panose="020B0604020202020204" pitchFamily="34" charset="0"/>
              </a:rPr>
              <a:t>Krajowym programie kolejnictwa do 2023</a:t>
            </a:r>
            <a:r>
              <a:rPr lang="pl-PL" sz="1100" dirty="0">
                <a:latin typeface="Arial" panose="020B0604020202020204" pitchFamily="34" charset="0"/>
                <a:cs typeface="Arial" panose="020B0604020202020204" pitchFamily="34" charset="0"/>
              </a:rPr>
              <a:t> roku na liście rezerwowej, szacunkowa wartość projektu wynosi 148,0 mln. zł.</a:t>
            </a:r>
          </a:p>
          <a:p>
            <a:pPr marL="171090" indent="-171090">
              <a:buFont typeface="Arial" panose="020B0604020202020204" pitchFamily="34" charset="0"/>
              <a:buChar char="•"/>
            </a:pPr>
            <a:r>
              <a:rPr lang="pl-PL" sz="1100" u="sng" dirty="0">
                <a:latin typeface="Arial" panose="020B0604020202020204" pitchFamily="34" charset="0"/>
                <a:cs typeface="Arial" panose="020B0604020202020204" pitchFamily="34" charset="0"/>
              </a:rPr>
              <a:t>Prace na linii kolejowej nr 36 odcinek Ostrołęka – Śniadowo</a:t>
            </a:r>
            <a:r>
              <a:rPr lang="pl-PL" sz="1100" dirty="0">
                <a:latin typeface="Arial" panose="020B0604020202020204" pitchFamily="34" charset="0"/>
                <a:cs typeface="Arial" panose="020B0604020202020204" pitchFamily="34" charset="0"/>
              </a:rPr>
              <a:t>. Projekt ujęty również w </a:t>
            </a:r>
            <a:r>
              <a:rPr lang="pl-PL" sz="1100" i="1" dirty="0">
                <a:latin typeface="Arial" panose="020B0604020202020204" pitchFamily="34" charset="0"/>
                <a:cs typeface="Arial" panose="020B0604020202020204" pitchFamily="34" charset="0"/>
              </a:rPr>
              <a:t>Krajowym programie kolejnictwa do 2023</a:t>
            </a:r>
            <a:r>
              <a:rPr lang="pl-PL" sz="1100" dirty="0">
                <a:latin typeface="Arial" panose="020B0604020202020204" pitchFamily="34" charset="0"/>
                <a:cs typeface="Arial" panose="020B0604020202020204" pitchFamily="34" charset="0"/>
              </a:rPr>
              <a:t> roku na liście rezerwowej, szacunkowa wartość projektu wynosi 48,0 mln. zł.</a:t>
            </a:r>
          </a:p>
          <a:p>
            <a:pPr marL="171090" indent="-171090">
              <a:buFont typeface="Arial" panose="020B0604020202020204" pitchFamily="34" charset="0"/>
              <a:buChar char="•"/>
            </a:pPr>
            <a:r>
              <a:rPr lang="pl-PL" sz="1100" u="sng" dirty="0">
                <a:latin typeface="Arial" panose="020B0604020202020204" pitchFamily="34" charset="0"/>
                <a:cs typeface="Arial" panose="020B0604020202020204" pitchFamily="34" charset="0"/>
              </a:rPr>
              <a:t>Modernizacja linii kolejowej nr 35 na odcinku Ostrołęka – Chorzele oraz budowa linii kolejowej łączącej linię nr 35 z linią nr 9 na odcinku Ciechanów – Przasnysz – Chorzele. </a:t>
            </a:r>
            <a:r>
              <a:rPr lang="pl-PL" sz="1100" dirty="0">
                <a:latin typeface="Arial" panose="020B0604020202020204" pitchFamily="34" charset="0"/>
                <a:cs typeface="Arial" panose="020B0604020202020204" pitchFamily="34" charset="0"/>
              </a:rPr>
              <a:t>Projekt w części dotyczącej modernizacji linii kolejowej nr 35 na odcinku Ostrołęka – Chorzele został ujęty również w </a:t>
            </a:r>
            <a:r>
              <a:rPr lang="pl-PL" sz="1100" i="1" dirty="0">
                <a:latin typeface="Arial" panose="020B0604020202020204" pitchFamily="34" charset="0"/>
                <a:cs typeface="Arial" panose="020B0604020202020204" pitchFamily="34" charset="0"/>
              </a:rPr>
              <a:t>Krajowym programie kolejnictwa do 2023</a:t>
            </a:r>
            <a:r>
              <a:rPr lang="pl-PL" sz="1100" dirty="0">
                <a:latin typeface="Arial" panose="020B0604020202020204" pitchFamily="34" charset="0"/>
                <a:cs typeface="Arial" panose="020B0604020202020204" pitchFamily="34" charset="0"/>
              </a:rPr>
              <a:t> roku na liście podstawowej, szacunkowa wartość projektu wynosi 137,5 mln. zł.</a:t>
            </a:r>
          </a:p>
        </p:txBody>
      </p:sp>
      <p:sp>
        <p:nvSpPr>
          <p:cNvPr id="4" name="Symbol zastępczy numeru slajdu 3"/>
          <p:cNvSpPr>
            <a:spLocks noGrp="1"/>
          </p:cNvSpPr>
          <p:nvPr>
            <p:ph type="sldNum" sz="quarter" idx="10"/>
          </p:nvPr>
        </p:nvSpPr>
        <p:spPr/>
        <p:txBody>
          <a:bodyPr/>
          <a:lstStyle/>
          <a:p>
            <a:fld id="{A7A338F9-EC51-487F-93B5-4FD5C09204D3}" type="slidenum">
              <a:rPr lang="pl-PL" smtClean="0"/>
              <a:pPr/>
              <a:t>15</a:t>
            </a:fld>
            <a:endParaRPr lang="pl-PL"/>
          </a:p>
        </p:txBody>
      </p:sp>
    </p:spTree>
    <p:extLst>
      <p:ext uri="{BB962C8B-B14F-4D97-AF65-F5344CB8AC3E}">
        <p14:creationId xmlns:p14="http://schemas.microsoft.com/office/powerpoint/2010/main" val="971342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defTabSz="912480">
              <a:defRPr/>
            </a:pPr>
            <a:endParaRPr lang="pl-PL" altLang="pl-PL" dirty="0">
              <a:latin typeface="Arial" panose="020B0604020202020204" pitchFamily="34" charset="0"/>
              <a:cs typeface="Arial" panose="020B0604020202020204" pitchFamily="34" charset="0"/>
            </a:endParaRPr>
          </a:p>
        </p:txBody>
      </p:sp>
      <p:sp>
        <p:nvSpPr>
          <p:cNvPr id="23556"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286" indent="-284133">
              <a:spcBef>
                <a:spcPct val="30000"/>
              </a:spcBef>
              <a:defRPr sz="1200">
                <a:solidFill>
                  <a:schemeClr val="tx1"/>
                </a:solidFill>
                <a:latin typeface="Calibri" panose="020F0502020204030204" pitchFamily="34" charset="0"/>
              </a:defRPr>
            </a:lvl2pPr>
            <a:lvl3pPr marL="1141294" indent="-226989">
              <a:spcBef>
                <a:spcPct val="30000"/>
              </a:spcBef>
              <a:defRPr sz="1200">
                <a:solidFill>
                  <a:schemeClr val="tx1"/>
                </a:solidFill>
                <a:latin typeface="Calibri" panose="020F0502020204030204" pitchFamily="34" charset="0"/>
              </a:defRPr>
            </a:lvl3pPr>
            <a:lvl4pPr marL="1598446" indent="-226989">
              <a:spcBef>
                <a:spcPct val="30000"/>
              </a:spcBef>
              <a:defRPr sz="1200">
                <a:solidFill>
                  <a:schemeClr val="tx1"/>
                </a:solidFill>
                <a:latin typeface="Calibri" panose="020F0502020204030204" pitchFamily="34" charset="0"/>
              </a:defRPr>
            </a:lvl4pPr>
            <a:lvl5pPr marL="2055599" indent="-226989">
              <a:spcBef>
                <a:spcPct val="30000"/>
              </a:spcBef>
              <a:defRPr sz="1200">
                <a:solidFill>
                  <a:schemeClr val="tx1"/>
                </a:solidFill>
                <a:latin typeface="Calibri" panose="020F0502020204030204" pitchFamily="34" charset="0"/>
              </a:defRPr>
            </a:lvl5pPr>
            <a:lvl6pPr marL="2512751" indent="-226989" eaLnBrk="0" fontAlgn="base" hangingPunct="0">
              <a:spcBef>
                <a:spcPct val="30000"/>
              </a:spcBef>
              <a:spcAft>
                <a:spcPct val="0"/>
              </a:spcAft>
              <a:defRPr sz="1200">
                <a:solidFill>
                  <a:schemeClr val="tx1"/>
                </a:solidFill>
                <a:latin typeface="Calibri" panose="020F0502020204030204" pitchFamily="34" charset="0"/>
              </a:defRPr>
            </a:lvl6pPr>
            <a:lvl7pPr marL="2969903" indent="-226989" eaLnBrk="0" fontAlgn="base" hangingPunct="0">
              <a:spcBef>
                <a:spcPct val="30000"/>
              </a:spcBef>
              <a:spcAft>
                <a:spcPct val="0"/>
              </a:spcAft>
              <a:defRPr sz="1200">
                <a:solidFill>
                  <a:schemeClr val="tx1"/>
                </a:solidFill>
                <a:latin typeface="Calibri" panose="020F0502020204030204" pitchFamily="34" charset="0"/>
              </a:defRPr>
            </a:lvl7pPr>
            <a:lvl8pPr marL="3427056" indent="-226989" eaLnBrk="0" fontAlgn="base" hangingPunct="0">
              <a:spcBef>
                <a:spcPct val="30000"/>
              </a:spcBef>
              <a:spcAft>
                <a:spcPct val="0"/>
              </a:spcAft>
              <a:defRPr sz="1200">
                <a:solidFill>
                  <a:schemeClr val="tx1"/>
                </a:solidFill>
                <a:latin typeface="Calibri" panose="020F0502020204030204" pitchFamily="34" charset="0"/>
              </a:defRPr>
            </a:lvl8pPr>
            <a:lvl9pPr marL="3884208" indent="-22698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F1A6789-289B-4345-A03E-BD3FACD46B08}" type="slidenum">
              <a:rPr lang="pl-PL" altLang="pl-PL" smtClean="0"/>
              <a:pPr>
                <a:spcBef>
                  <a:spcPct val="0"/>
                </a:spcBef>
              </a:pPr>
              <a:t>16</a:t>
            </a:fld>
            <a:endParaRPr lang="pl-PL" altLang="pl-PL" smtClean="0"/>
          </a:p>
        </p:txBody>
      </p:sp>
      <p:sp>
        <p:nvSpPr>
          <p:cNvPr id="20485"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extLst>
      <p:ext uri="{BB962C8B-B14F-4D97-AF65-F5344CB8AC3E}">
        <p14:creationId xmlns:p14="http://schemas.microsoft.com/office/powerpoint/2010/main" val="814426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480">
              <a:defRPr/>
            </a:pPr>
            <a:endParaRPr lang="pl-PL" altLang="pl-PL" dirty="0">
              <a:latin typeface="Arial" panose="020B0604020202020204" pitchFamily="34" charset="0"/>
              <a:cs typeface="Arial" panose="020B0604020202020204" pitchFamily="34" charset="0"/>
            </a:endParaRPr>
          </a:p>
        </p:txBody>
      </p:sp>
      <p:sp>
        <p:nvSpPr>
          <p:cNvPr id="23556"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286" indent="-284133">
              <a:spcBef>
                <a:spcPct val="30000"/>
              </a:spcBef>
              <a:defRPr sz="1200">
                <a:solidFill>
                  <a:schemeClr val="tx1"/>
                </a:solidFill>
                <a:latin typeface="Calibri" panose="020F0502020204030204" pitchFamily="34" charset="0"/>
              </a:defRPr>
            </a:lvl2pPr>
            <a:lvl3pPr marL="1141294" indent="-226989">
              <a:spcBef>
                <a:spcPct val="30000"/>
              </a:spcBef>
              <a:defRPr sz="1200">
                <a:solidFill>
                  <a:schemeClr val="tx1"/>
                </a:solidFill>
                <a:latin typeface="Calibri" panose="020F0502020204030204" pitchFamily="34" charset="0"/>
              </a:defRPr>
            </a:lvl3pPr>
            <a:lvl4pPr marL="1598446" indent="-226989">
              <a:spcBef>
                <a:spcPct val="30000"/>
              </a:spcBef>
              <a:defRPr sz="1200">
                <a:solidFill>
                  <a:schemeClr val="tx1"/>
                </a:solidFill>
                <a:latin typeface="Calibri" panose="020F0502020204030204" pitchFamily="34" charset="0"/>
              </a:defRPr>
            </a:lvl4pPr>
            <a:lvl5pPr marL="2055599" indent="-226989">
              <a:spcBef>
                <a:spcPct val="30000"/>
              </a:spcBef>
              <a:defRPr sz="1200">
                <a:solidFill>
                  <a:schemeClr val="tx1"/>
                </a:solidFill>
                <a:latin typeface="Calibri" panose="020F0502020204030204" pitchFamily="34" charset="0"/>
              </a:defRPr>
            </a:lvl5pPr>
            <a:lvl6pPr marL="2512751" indent="-226989" eaLnBrk="0" fontAlgn="base" hangingPunct="0">
              <a:spcBef>
                <a:spcPct val="30000"/>
              </a:spcBef>
              <a:spcAft>
                <a:spcPct val="0"/>
              </a:spcAft>
              <a:defRPr sz="1200">
                <a:solidFill>
                  <a:schemeClr val="tx1"/>
                </a:solidFill>
                <a:latin typeface="Calibri" panose="020F0502020204030204" pitchFamily="34" charset="0"/>
              </a:defRPr>
            </a:lvl6pPr>
            <a:lvl7pPr marL="2969903" indent="-226989" eaLnBrk="0" fontAlgn="base" hangingPunct="0">
              <a:spcBef>
                <a:spcPct val="30000"/>
              </a:spcBef>
              <a:spcAft>
                <a:spcPct val="0"/>
              </a:spcAft>
              <a:defRPr sz="1200">
                <a:solidFill>
                  <a:schemeClr val="tx1"/>
                </a:solidFill>
                <a:latin typeface="Calibri" panose="020F0502020204030204" pitchFamily="34" charset="0"/>
              </a:defRPr>
            </a:lvl7pPr>
            <a:lvl8pPr marL="3427056" indent="-226989" eaLnBrk="0" fontAlgn="base" hangingPunct="0">
              <a:spcBef>
                <a:spcPct val="30000"/>
              </a:spcBef>
              <a:spcAft>
                <a:spcPct val="0"/>
              </a:spcAft>
              <a:defRPr sz="1200">
                <a:solidFill>
                  <a:schemeClr val="tx1"/>
                </a:solidFill>
                <a:latin typeface="Calibri" panose="020F0502020204030204" pitchFamily="34" charset="0"/>
              </a:defRPr>
            </a:lvl8pPr>
            <a:lvl9pPr marL="3884208" indent="-22698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F1A6789-289B-4345-A03E-BD3FACD46B08}" type="slidenum">
              <a:rPr lang="pl-PL" altLang="pl-PL" smtClean="0"/>
              <a:pPr>
                <a:spcBef>
                  <a:spcPct val="0"/>
                </a:spcBef>
              </a:pPr>
              <a:t>17</a:t>
            </a:fld>
            <a:endParaRPr lang="pl-PL" altLang="pl-PL" smtClean="0"/>
          </a:p>
        </p:txBody>
      </p:sp>
      <p:sp>
        <p:nvSpPr>
          <p:cNvPr id="20485"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extLst>
      <p:ext uri="{BB962C8B-B14F-4D97-AF65-F5344CB8AC3E}">
        <p14:creationId xmlns:p14="http://schemas.microsoft.com/office/powerpoint/2010/main" val="1735180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l-PL" b="1" dirty="0"/>
              <a:t>W ramach Regionalnego Programu Operacyjnego Województwa Mazowieckiego 2007–2013 zrealizowano odpowiednio: </a:t>
            </a:r>
            <a:endParaRPr lang="pl-PL" dirty="0"/>
          </a:p>
          <a:p>
            <a:pPr marL="171090" indent="-171090">
              <a:buFont typeface="Arial" panose="020B0604020202020204" pitchFamily="34" charset="0"/>
              <a:buChar char="•"/>
            </a:pPr>
            <a:r>
              <a:rPr lang="pl-PL" dirty="0"/>
              <a:t>w Ostrołęce – 55 projektów (wartość dofinansowania: ponad 1 mld zł)</a:t>
            </a:r>
          </a:p>
          <a:p>
            <a:pPr marL="171090" indent="-171090">
              <a:buFont typeface="Arial" panose="020B0604020202020204" pitchFamily="34" charset="0"/>
              <a:buChar char="•"/>
            </a:pPr>
            <a:r>
              <a:rPr lang="pl-PL" dirty="0"/>
              <a:t>w powiecie ostrołęckim- 155 projekty (wartość dofinansowania: 9,3 mld zł)</a:t>
            </a:r>
          </a:p>
          <a:p>
            <a:pPr marL="171090" indent="-171090">
              <a:buFont typeface="Arial" panose="020B0604020202020204" pitchFamily="34" charset="0"/>
              <a:buChar char="•"/>
            </a:pPr>
            <a:r>
              <a:rPr lang="pl-PL" dirty="0"/>
              <a:t>w powiecie makowskim – 98 projekty (wartość dofinansowania: 7,7 mld zł)</a:t>
            </a:r>
          </a:p>
          <a:p>
            <a:pPr marL="171090" indent="-171090">
              <a:buFont typeface="Arial" panose="020B0604020202020204" pitchFamily="34" charset="0"/>
              <a:buChar char="•"/>
            </a:pPr>
            <a:r>
              <a:rPr lang="pl-PL" dirty="0"/>
              <a:t>w powiecie ostrowskim – 130 projektów (wartość dofinansowania: 9,9 mld zł)</a:t>
            </a:r>
          </a:p>
          <a:p>
            <a:pPr marL="171090" indent="-171090">
              <a:buFont typeface="Arial" panose="020B0604020202020204" pitchFamily="34" charset="0"/>
              <a:buChar char="•"/>
            </a:pPr>
            <a:r>
              <a:rPr lang="pl-PL" dirty="0"/>
              <a:t>w powiecie przasnyskim – 139 projekty (wartość dofinansowania: ponad 7 mld zł)</a:t>
            </a:r>
          </a:p>
          <a:p>
            <a:pPr marL="171090" indent="-171090">
              <a:buFont typeface="Arial" panose="020B0604020202020204" pitchFamily="34" charset="0"/>
              <a:buChar char="•"/>
            </a:pPr>
            <a:r>
              <a:rPr lang="pl-PL" dirty="0"/>
              <a:t>w powiecie wyszkowskim - 88 projektów (wartość dofinansowania: 4,3 mld zł)</a:t>
            </a:r>
          </a:p>
          <a:p>
            <a:r>
              <a:rPr lang="pl-PL" dirty="0"/>
              <a:t> </a:t>
            </a:r>
          </a:p>
          <a:p>
            <a:r>
              <a:rPr lang="pl-PL" dirty="0"/>
              <a:t>Łączna ilość projektów w subregionie ostrołęckim: </a:t>
            </a:r>
            <a:r>
              <a:rPr lang="pl-PL" b="1" dirty="0"/>
              <a:t>665</a:t>
            </a:r>
            <a:r>
              <a:rPr lang="pl-PL" dirty="0"/>
              <a:t> (wartość dofinansowania – blisko </a:t>
            </a:r>
            <a:r>
              <a:rPr lang="pl-PL" b="1" dirty="0"/>
              <a:t>40 mld zł</a:t>
            </a:r>
            <a:r>
              <a:rPr lang="pl-PL" dirty="0"/>
              <a:t>)</a:t>
            </a:r>
            <a:endParaRPr lang="pl-PL" altLang="pl-PL" dirty="0">
              <a:latin typeface="Arial" panose="020B0604020202020204" pitchFamily="34" charset="0"/>
              <a:cs typeface="Arial" panose="020B0604020202020204" pitchFamily="34" charset="0"/>
            </a:endParaRPr>
          </a:p>
        </p:txBody>
      </p:sp>
      <p:sp>
        <p:nvSpPr>
          <p:cNvPr id="29700"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286" indent="-284133">
              <a:spcBef>
                <a:spcPct val="30000"/>
              </a:spcBef>
              <a:defRPr sz="1200">
                <a:solidFill>
                  <a:schemeClr val="tx1"/>
                </a:solidFill>
                <a:latin typeface="Calibri" panose="020F0502020204030204" pitchFamily="34" charset="0"/>
              </a:defRPr>
            </a:lvl2pPr>
            <a:lvl3pPr marL="1141294" indent="-226989">
              <a:spcBef>
                <a:spcPct val="30000"/>
              </a:spcBef>
              <a:defRPr sz="1200">
                <a:solidFill>
                  <a:schemeClr val="tx1"/>
                </a:solidFill>
                <a:latin typeface="Calibri" panose="020F0502020204030204" pitchFamily="34" charset="0"/>
              </a:defRPr>
            </a:lvl3pPr>
            <a:lvl4pPr marL="1598446" indent="-226989">
              <a:spcBef>
                <a:spcPct val="30000"/>
              </a:spcBef>
              <a:defRPr sz="1200">
                <a:solidFill>
                  <a:schemeClr val="tx1"/>
                </a:solidFill>
                <a:latin typeface="Calibri" panose="020F0502020204030204" pitchFamily="34" charset="0"/>
              </a:defRPr>
            </a:lvl4pPr>
            <a:lvl5pPr marL="2055599" indent="-226989">
              <a:spcBef>
                <a:spcPct val="30000"/>
              </a:spcBef>
              <a:defRPr sz="1200">
                <a:solidFill>
                  <a:schemeClr val="tx1"/>
                </a:solidFill>
                <a:latin typeface="Calibri" panose="020F0502020204030204" pitchFamily="34" charset="0"/>
              </a:defRPr>
            </a:lvl5pPr>
            <a:lvl6pPr marL="2512751" indent="-226989" eaLnBrk="0" fontAlgn="base" hangingPunct="0">
              <a:spcBef>
                <a:spcPct val="30000"/>
              </a:spcBef>
              <a:spcAft>
                <a:spcPct val="0"/>
              </a:spcAft>
              <a:defRPr sz="1200">
                <a:solidFill>
                  <a:schemeClr val="tx1"/>
                </a:solidFill>
                <a:latin typeface="Calibri" panose="020F0502020204030204" pitchFamily="34" charset="0"/>
              </a:defRPr>
            </a:lvl6pPr>
            <a:lvl7pPr marL="2969903" indent="-226989" eaLnBrk="0" fontAlgn="base" hangingPunct="0">
              <a:spcBef>
                <a:spcPct val="30000"/>
              </a:spcBef>
              <a:spcAft>
                <a:spcPct val="0"/>
              </a:spcAft>
              <a:defRPr sz="1200">
                <a:solidFill>
                  <a:schemeClr val="tx1"/>
                </a:solidFill>
                <a:latin typeface="Calibri" panose="020F0502020204030204" pitchFamily="34" charset="0"/>
              </a:defRPr>
            </a:lvl7pPr>
            <a:lvl8pPr marL="3427056" indent="-226989" eaLnBrk="0" fontAlgn="base" hangingPunct="0">
              <a:spcBef>
                <a:spcPct val="30000"/>
              </a:spcBef>
              <a:spcAft>
                <a:spcPct val="0"/>
              </a:spcAft>
              <a:defRPr sz="1200">
                <a:solidFill>
                  <a:schemeClr val="tx1"/>
                </a:solidFill>
                <a:latin typeface="Calibri" panose="020F0502020204030204" pitchFamily="34" charset="0"/>
              </a:defRPr>
            </a:lvl8pPr>
            <a:lvl9pPr marL="3884208" indent="-22698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05ECEF9-1CFF-4AD7-B8C7-E1105F831D2D}" type="slidenum">
              <a:rPr lang="pl-PL" altLang="pl-PL" smtClean="0"/>
              <a:pPr>
                <a:spcBef>
                  <a:spcPct val="0"/>
                </a:spcBef>
              </a:pPr>
              <a:t>18</a:t>
            </a:fld>
            <a:endParaRPr lang="pl-PL" altLang="pl-PL" smtClean="0"/>
          </a:p>
        </p:txBody>
      </p:sp>
      <p:sp>
        <p:nvSpPr>
          <p:cNvPr id="20485"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extLst>
      <p:ext uri="{BB962C8B-B14F-4D97-AF65-F5344CB8AC3E}">
        <p14:creationId xmlns:p14="http://schemas.microsoft.com/office/powerpoint/2010/main" val="10423163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480">
              <a:spcBef>
                <a:spcPct val="0"/>
              </a:spcBef>
              <a:defRPr/>
            </a:pPr>
            <a:endParaRPr lang="pl-PL" dirty="0"/>
          </a:p>
          <a:p>
            <a:pPr defTabSz="912480">
              <a:spcBef>
                <a:spcPct val="0"/>
              </a:spcBef>
              <a:defRPr/>
            </a:pPr>
            <a:endParaRPr lang="pl-PL" altLang="pl-PL" dirty="0" smtClean="0">
              <a:solidFill>
                <a:schemeClr val="tx1"/>
              </a:solidFill>
            </a:endParaRPr>
          </a:p>
        </p:txBody>
      </p:sp>
      <p:sp>
        <p:nvSpPr>
          <p:cNvPr id="29700"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286" indent="-284133">
              <a:spcBef>
                <a:spcPct val="30000"/>
              </a:spcBef>
              <a:defRPr sz="1200">
                <a:solidFill>
                  <a:schemeClr val="tx1"/>
                </a:solidFill>
                <a:latin typeface="Calibri" panose="020F0502020204030204" pitchFamily="34" charset="0"/>
              </a:defRPr>
            </a:lvl2pPr>
            <a:lvl3pPr marL="1141294" indent="-226989">
              <a:spcBef>
                <a:spcPct val="30000"/>
              </a:spcBef>
              <a:defRPr sz="1200">
                <a:solidFill>
                  <a:schemeClr val="tx1"/>
                </a:solidFill>
                <a:latin typeface="Calibri" panose="020F0502020204030204" pitchFamily="34" charset="0"/>
              </a:defRPr>
            </a:lvl3pPr>
            <a:lvl4pPr marL="1598446" indent="-226989">
              <a:spcBef>
                <a:spcPct val="30000"/>
              </a:spcBef>
              <a:defRPr sz="1200">
                <a:solidFill>
                  <a:schemeClr val="tx1"/>
                </a:solidFill>
                <a:latin typeface="Calibri" panose="020F0502020204030204" pitchFamily="34" charset="0"/>
              </a:defRPr>
            </a:lvl4pPr>
            <a:lvl5pPr marL="2055599" indent="-226989">
              <a:spcBef>
                <a:spcPct val="30000"/>
              </a:spcBef>
              <a:defRPr sz="1200">
                <a:solidFill>
                  <a:schemeClr val="tx1"/>
                </a:solidFill>
                <a:latin typeface="Calibri" panose="020F0502020204030204" pitchFamily="34" charset="0"/>
              </a:defRPr>
            </a:lvl5pPr>
            <a:lvl6pPr marL="2512751" indent="-226989" eaLnBrk="0" fontAlgn="base" hangingPunct="0">
              <a:spcBef>
                <a:spcPct val="30000"/>
              </a:spcBef>
              <a:spcAft>
                <a:spcPct val="0"/>
              </a:spcAft>
              <a:defRPr sz="1200">
                <a:solidFill>
                  <a:schemeClr val="tx1"/>
                </a:solidFill>
                <a:latin typeface="Calibri" panose="020F0502020204030204" pitchFamily="34" charset="0"/>
              </a:defRPr>
            </a:lvl6pPr>
            <a:lvl7pPr marL="2969903" indent="-226989" eaLnBrk="0" fontAlgn="base" hangingPunct="0">
              <a:spcBef>
                <a:spcPct val="30000"/>
              </a:spcBef>
              <a:spcAft>
                <a:spcPct val="0"/>
              </a:spcAft>
              <a:defRPr sz="1200">
                <a:solidFill>
                  <a:schemeClr val="tx1"/>
                </a:solidFill>
                <a:latin typeface="Calibri" panose="020F0502020204030204" pitchFamily="34" charset="0"/>
              </a:defRPr>
            </a:lvl7pPr>
            <a:lvl8pPr marL="3427056" indent="-226989" eaLnBrk="0" fontAlgn="base" hangingPunct="0">
              <a:spcBef>
                <a:spcPct val="30000"/>
              </a:spcBef>
              <a:spcAft>
                <a:spcPct val="0"/>
              </a:spcAft>
              <a:defRPr sz="1200">
                <a:solidFill>
                  <a:schemeClr val="tx1"/>
                </a:solidFill>
                <a:latin typeface="Calibri" panose="020F0502020204030204" pitchFamily="34" charset="0"/>
              </a:defRPr>
            </a:lvl8pPr>
            <a:lvl9pPr marL="3884208" indent="-22698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05ECEF9-1CFF-4AD7-B8C7-E1105F831D2D}" type="slidenum">
              <a:rPr lang="pl-PL" altLang="pl-PL" smtClean="0"/>
              <a:pPr>
                <a:spcBef>
                  <a:spcPct val="0"/>
                </a:spcBef>
              </a:pPr>
              <a:t>19</a:t>
            </a:fld>
            <a:endParaRPr lang="pl-PL" altLang="pl-PL" smtClean="0"/>
          </a:p>
        </p:txBody>
      </p:sp>
      <p:sp>
        <p:nvSpPr>
          <p:cNvPr id="20485"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extLst>
      <p:ext uri="{BB962C8B-B14F-4D97-AF65-F5344CB8AC3E}">
        <p14:creationId xmlns:p14="http://schemas.microsoft.com/office/powerpoint/2010/main" val="2427719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fontAlgn="base">
              <a:spcBef>
                <a:spcPts val="575"/>
              </a:spcBef>
              <a:spcAft>
                <a:spcPts val="575"/>
              </a:spcAft>
            </a:pPr>
            <a:r>
              <a:rPr lang="pl-PL" dirty="0">
                <a:solidFill>
                  <a:schemeClr val="tx1"/>
                </a:solidFill>
                <a:latin typeface="Arial"/>
                <a:ea typeface="Calibri"/>
              </a:rPr>
              <a:t>Ustalona na poziomie prawnym w roku 1998, a wprowadzona w 1999 reforma administracyjna kraju upodmiotowiła polskie regiony, przez co wzmocniła skuteczność polityki regionalnej. W miejsce 49 województw zostało powołanych 16. Reforma delegowała część władzy wykonawczej i </a:t>
            </a:r>
            <a:r>
              <a:rPr lang="pl-PL" dirty="0">
                <a:solidFill>
                  <a:schemeClr val="tx1"/>
                </a:solidFill>
                <a:latin typeface="Arial"/>
                <a:ea typeface="Calibri"/>
                <a:cs typeface="Times New Roman"/>
              </a:rPr>
              <a:t>planistycznej </a:t>
            </a:r>
            <a:r>
              <a:rPr lang="pl-PL" dirty="0">
                <a:solidFill>
                  <a:schemeClr val="tx1"/>
                </a:solidFill>
                <a:latin typeface="Arial"/>
                <a:ea typeface="Calibri"/>
              </a:rPr>
              <a:t>samorządom regionalnym. </a:t>
            </a:r>
          </a:p>
          <a:p>
            <a:pPr algn="just" fontAlgn="base">
              <a:spcBef>
                <a:spcPts val="575"/>
              </a:spcBef>
              <a:spcAft>
                <a:spcPts val="575"/>
              </a:spcAft>
            </a:pPr>
            <a:r>
              <a:rPr lang="pl-PL" i="1" dirty="0">
                <a:solidFill>
                  <a:schemeClr val="tx1"/>
                </a:solidFill>
                <a:latin typeface="Arial"/>
                <a:ea typeface="Calibri"/>
                <a:cs typeface="Times New Roman"/>
              </a:rPr>
              <a:t>U</a:t>
            </a:r>
            <a:r>
              <a:rPr lang="pl-PL" i="1" dirty="0">
                <a:solidFill>
                  <a:schemeClr val="tx1"/>
                </a:solidFill>
                <a:latin typeface="Arial"/>
                <a:ea typeface="Calibri"/>
              </a:rPr>
              <a:t>stawa o samorządzie województwa </a:t>
            </a:r>
            <a:r>
              <a:rPr lang="pl-PL" dirty="0">
                <a:solidFill>
                  <a:schemeClr val="tx1"/>
                </a:solidFill>
                <a:latin typeface="Arial"/>
                <a:ea typeface="Calibri"/>
              </a:rPr>
              <a:t>określiła zakres obowiązków i kompetencji samorządów wojewódzkich. Ważnym elementem reformy ustrojowej było  </a:t>
            </a:r>
            <a:r>
              <a:rPr lang="pl-PL" dirty="0">
                <a:solidFill>
                  <a:schemeClr val="tx1"/>
                </a:solidFill>
                <a:latin typeface="Arial"/>
              </a:rPr>
              <a:t>przekazanie części funduszy publicznych do dyspozycji samorządom terytorialnym. Umożliwiło to realizację wielu </a:t>
            </a:r>
            <a:r>
              <a:rPr lang="pl-PL" dirty="0" smtClean="0">
                <a:solidFill>
                  <a:schemeClr val="tx1"/>
                </a:solidFill>
                <a:latin typeface="Arial"/>
              </a:rPr>
              <a:t>istotnych </a:t>
            </a:r>
            <a:r>
              <a:rPr lang="pl-PL" dirty="0">
                <a:solidFill>
                  <a:schemeClr val="tx1"/>
                </a:solidFill>
                <a:latin typeface="Arial"/>
              </a:rPr>
              <a:t>i bardzo oczekiwanych przez mieszkańców inwestycji.</a:t>
            </a:r>
            <a:endParaRPr lang="pl-PL" dirty="0">
              <a:solidFill>
                <a:schemeClr val="tx1"/>
              </a:solidFill>
              <a:latin typeface="Times New Roman"/>
              <a:ea typeface="Times New Roman"/>
            </a:endParaRPr>
          </a:p>
          <a:p>
            <a:pPr algn="just"/>
            <a:r>
              <a:rPr lang="pl-PL" dirty="0">
                <a:solidFill>
                  <a:schemeClr val="tx1"/>
                </a:solidFill>
                <a:latin typeface="Arial"/>
                <a:ea typeface="Calibri"/>
              </a:rPr>
              <a:t>Organem stanowiącym i kontrolnym samorządu województwa stał się sejmik województwa, zaś wykonawczym zarząd województwa. W przyjętych założeniach podziału terytorialnego za istotne uznano takie ukształtowanie województw, by były one zdolne do nawiązywania partnerskiej współpracy gospodarczej i kulturowej z jednostkami terytorialnymi w krajach członkowskich Unii Europejskiej oraz strukturami Unii (by były podmiotami zdolnymi do korzystania z instrumentów polityki regionalnej Unii).</a:t>
            </a:r>
            <a:r>
              <a:rPr lang="pl-PL" dirty="0">
                <a:solidFill>
                  <a:schemeClr val="tx1"/>
                </a:solidFill>
                <a:ea typeface="Calibri"/>
              </a:rPr>
              <a:t> </a:t>
            </a:r>
            <a:endParaRPr lang="pl-PL" dirty="0">
              <a:solidFill>
                <a:schemeClr val="tx1"/>
              </a:solidFill>
              <a:latin typeface="Times New Roman"/>
              <a:ea typeface="Times New Roman"/>
            </a:endParaRPr>
          </a:p>
        </p:txBody>
      </p:sp>
      <p:sp>
        <p:nvSpPr>
          <p:cNvPr id="4" name="Symbol zastępczy numeru slajdu 3"/>
          <p:cNvSpPr>
            <a:spLocks noGrp="1"/>
          </p:cNvSpPr>
          <p:nvPr>
            <p:ph type="sldNum" sz="quarter" idx="10"/>
          </p:nvPr>
        </p:nvSpPr>
        <p:spPr/>
        <p:txBody>
          <a:bodyPr/>
          <a:lstStyle/>
          <a:p>
            <a:fld id="{A7A338F9-EC51-487F-93B5-4FD5C09204D3}" type="slidenum">
              <a:rPr lang="pl-PL" smtClean="0"/>
              <a:pPr/>
              <a:t>2</a:t>
            </a:fld>
            <a:endParaRPr lang="pl-PL" dirty="0"/>
          </a:p>
        </p:txBody>
      </p:sp>
    </p:spTree>
    <p:extLst>
      <p:ext uri="{BB962C8B-B14F-4D97-AF65-F5344CB8AC3E}">
        <p14:creationId xmlns:p14="http://schemas.microsoft.com/office/powerpoint/2010/main" val="40722301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7A338F9-EC51-487F-93B5-4FD5C09204D3}" type="slidenum">
              <a:rPr lang="pl-PL" smtClean="0"/>
              <a:pPr/>
              <a:t>20</a:t>
            </a:fld>
            <a:endParaRPr lang="pl-PL"/>
          </a:p>
        </p:txBody>
      </p:sp>
    </p:spTree>
    <p:extLst>
      <p:ext uri="{BB962C8B-B14F-4D97-AF65-F5344CB8AC3E}">
        <p14:creationId xmlns:p14="http://schemas.microsoft.com/office/powerpoint/2010/main" val="37803888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090" indent="-171090" fontAlgn="t">
              <a:buFontTx/>
              <a:buChar char="-"/>
            </a:pPr>
            <a:endParaRPr lang="pl-PL" dirty="0"/>
          </a:p>
          <a:p>
            <a:pPr fontAlgn="t"/>
            <a:endParaRPr lang="pl-PL" dirty="0"/>
          </a:p>
          <a:p>
            <a:pPr fontAlgn="t"/>
            <a:endParaRPr lang="pl-PL" dirty="0"/>
          </a:p>
          <a:p>
            <a:pPr defTabSz="912480">
              <a:spcBef>
                <a:spcPct val="0"/>
              </a:spcBef>
              <a:defRPr/>
            </a:pPr>
            <a:endParaRPr lang="pl-PL" dirty="0"/>
          </a:p>
          <a:p>
            <a:pPr defTabSz="912480">
              <a:spcBef>
                <a:spcPct val="0"/>
              </a:spcBef>
              <a:defRPr/>
            </a:pPr>
            <a:r>
              <a:rPr lang="pl-PL" altLang="pl-PL" baseline="0" dirty="0" smtClean="0">
                <a:solidFill>
                  <a:schemeClr val="tx1"/>
                </a:solidFill>
              </a:rPr>
              <a:t/>
            </a:r>
            <a:br>
              <a:rPr lang="pl-PL" altLang="pl-PL" baseline="0" dirty="0" smtClean="0">
                <a:solidFill>
                  <a:schemeClr val="tx1"/>
                </a:solidFill>
              </a:rPr>
            </a:br>
            <a:endParaRPr lang="pl-PL" altLang="pl-PL" dirty="0" smtClean="0">
              <a:solidFill>
                <a:schemeClr val="tx1"/>
              </a:solidFill>
            </a:endParaRPr>
          </a:p>
        </p:txBody>
      </p:sp>
      <p:sp>
        <p:nvSpPr>
          <p:cNvPr id="29700"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286" indent="-284133">
              <a:spcBef>
                <a:spcPct val="30000"/>
              </a:spcBef>
              <a:defRPr sz="1200">
                <a:solidFill>
                  <a:schemeClr val="tx1"/>
                </a:solidFill>
                <a:latin typeface="Calibri" panose="020F0502020204030204" pitchFamily="34" charset="0"/>
              </a:defRPr>
            </a:lvl2pPr>
            <a:lvl3pPr marL="1141294" indent="-226989">
              <a:spcBef>
                <a:spcPct val="30000"/>
              </a:spcBef>
              <a:defRPr sz="1200">
                <a:solidFill>
                  <a:schemeClr val="tx1"/>
                </a:solidFill>
                <a:latin typeface="Calibri" panose="020F0502020204030204" pitchFamily="34" charset="0"/>
              </a:defRPr>
            </a:lvl3pPr>
            <a:lvl4pPr marL="1598446" indent="-226989">
              <a:spcBef>
                <a:spcPct val="30000"/>
              </a:spcBef>
              <a:defRPr sz="1200">
                <a:solidFill>
                  <a:schemeClr val="tx1"/>
                </a:solidFill>
                <a:latin typeface="Calibri" panose="020F0502020204030204" pitchFamily="34" charset="0"/>
              </a:defRPr>
            </a:lvl4pPr>
            <a:lvl5pPr marL="2055599" indent="-226989">
              <a:spcBef>
                <a:spcPct val="30000"/>
              </a:spcBef>
              <a:defRPr sz="1200">
                <a:solidFill>
                  <a:schemeClr val="tx1"/>
                </a:solidFill>
                <a:latin typeface="Calibri" panose="020F0502020204030204" pitchFamily="34" charset="0"/>
              </a:defRPr>
            </a:lvl5pPr>
            <a:lvl6pPr marL="2512751" indent="-226989" eaLnBrk="0" fontAlgn="base" hangingPunct="0">
              <a:spcBef>
                <a:spcPct val="30000"/>
              </a:spcBef>
              <a:spcAft>
                <a:spcPct val="0"/>
              </a:spcAft>
              <a:defRPr sz="1200">
                <a:solidFill>
                  <a:schemeClr val="tx1"/>
                </a:solidFill>
                <a:latin typeface="Calibri" panose="020F0502020204030204" pitchFamily="34" charset="0"/>
              </a:defRPr>
            </a:lvl6pPr>
            <a:lvl7pPr marL="2969903" indent="-226989" eaLnBrk="0" fontAlgn="base" hangingPunct="0">
              <a:spcBef>
                <a:spcPct val="30000"/>
              </a:spcBef>
              <a:spcAft>
                <a:spcPct val="0"/>
              </a:spcAft>
              <a:defRPr sz="1200">
                <a:solidFill>
                  <a:schemeClr val="tx1"/>
                </a:solidFill>
                <a:latin typeface="Calibri" panose="020F0502020204030204" pitchFamily="34" charset="0"/>
              </a:defRPr>
            </a:lvl7pPr>
            <a:lvl8pPr marL="3427056" indent="-226989" eaLnBrk="0" fontAlgn="base" hangingPunct="0">
              <a:spcBef>
                <a:spcPct val="30000"/>
              </a:spcBef>
              <a:spcAft>
                <a:spcPct val="0"/>
              </a:spcAft>
              <a:defRPr sz="1200">
                <a:solidFill>
                  <a:schemeClr val="tx1"/>
                </a:solidFill>
                <a:latin typeface="Calibri" panose="020F0502020204030204" pitchFamily="34" charset="0"/>
              </a:defRPr>
            </a:lvl8pPr>
            <a:lvl9pPr marL="3884208" indent="-22698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05ECEF9-1CFF-4AD7-B8C7-E1105F831D2D}" type="slidenum">
              <a:rPr lang="pl-PL" altLang="pl-PL" smtClean="0"/>
              <a:pPr>
                <a:spcBef>
                  <a:spcPct val="0"/>
                </a:spcBef>
              </a:pPr>
              <a:t>21</a:t>
            </a:fld>
            <a:endParaRPr lang="pl-PL" altLang="pl-PL" smtClean="0"/>
          </a:p>
        </p:txBody>
      </p:sp>
      <p:sp>
        <p:nvSpPr>
          <p:cNvPr id="20485"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extLst>
      <p:ext uri="{BB962C8B-B14F-4D97-AF65-F5344CB8AC3E}">
        <p14:creationId xmlns:p14="http://schemas.microsoft.com/office/powerpoint/2010/main" val="12153863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defTabSz="912480">
              <a:defRPr/>
            </a:pPr>
            <a:endParaRPr lang="pl-PL" dirty="0">
              <a:latin typeface="Arial" panose="020B0604020202020204" pitchFamily="34" charset="0"/>
              <a:cs typeface="Arial" panose="020B0604020202020204" pitchFamily="34" charset="0"/>
            </a:endParaRPr>
          </a:p>
          <a:p>
            <a:pPr algn="just" defTabSz="912480">
              <a:defRPr/>
            </a:pPr>
            <a:endParaRPr lang="pl-PL" dirty="0">
              <a:latin typeface="Arial" panose="020B0604020202020204" pitchFamily="34" charset="0"/>
              <a:cs typeface="Arial" panose="020B0604020202020204" pitchFamily="34" charset="0"/>
            </a:endParaRPr>
          </a:p>
          <a:p>
            <a:pPr algn="just" defTabSz="912480">
              <a:defRPr/>
            </a:pPr>
            <a:endParaRPr lang="pl-PL" altLang="pl-PL" dirty="0">
              <a:latin typeface="Arial" panose="020B0604020202020204" pitchFamily="34" charset="0"/>
              <a:cs typeface="Arial" panose="020B0604020202020204" pitchFamily="34" charset="0"/>
            </a:endParaRPr>
          </a:p>
        </p:txBody>
      </p:sp>
      <p:sp>
        <p:nvSpPr>
          <p:cNvPr id="33796"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286" indent="-284133">
              <a:spcBef>
                <a:spcPct val="30000"/>
              </a:spcBef>
              <a:defRPr sz="1200">
                <a:solidFill>
                  <a:schemeClr val="tx1"/>
                </a:solidFill>
                <a:latin typeface="Calibri" panose="020F0502020204030204" pitchFamily="34" charset="0"/>
              </a:defRPr>
            </a:lvl2pPr>
            <a:lvl3pPr marL="1141294" indent="-226989">
              <a:spcBef>
                <a:spcPct val="30000"/>
              </a:spcBef>
              <a:defRPr sz="1200">
                <a:solidFill>
                  <a:schemeClr val="tx1"/>
                </a:solidFill>
                <a:latin typeface="Calibri" panose="020F0502020204030204" pitchFamily="34" charset="0"/>
              </a:defRPr>
            </a:lvl3pPr>
            <a:lvl4pPr marL="1598446" indent="-226989">
              <a:spcBef>
                <a:spcPct val="30000"/>
              </a:spcBef>
              <a:defRPr sz="1200">
                <a:solidFill>
                  <a:schemeClr val="tx1"/>
                </a:solidFill>
                <a:latin typeface="Calibri" panose="020F0502020204030204" pitchFamily="34" charset="0"/>
              </a:defRPr>
            </a:lvl4pPr>
            <a:lvl5pPr marL="2055599" indent="-226989">
              <a:spcBef>
                <a:spcPct val="30000"/>
              </a:spcBef>
              <a:defRPr sz="1200">
                <a:solidFill>
                  <a:schemeClr val="tx1"/>
                </a:solidFill>
                <a:latin typeface="Calibri" panose="020F0502020204030204" pitchFamily="34" charset="0"/>
              </a:defRPr>
            </a:lvl5pPr>
            <a:lvl6pPr marL="2512751" indent="-226989" eaLnBrk="0" fontAlgn="base" hangingPunct="0">
              <a:spcBef>
                <a:spcPct val="30000"/>
              </a:spcBef>
              <a:spcAft>
                <a:spcPct val="0"/>
              </a:spcAft>
              <a:defRPr sz="1200">
                <a:solidFill>
                  <a:schemeClr val="tx1"/>
                </a:solidFill>
                <a:latin typeface="Calibri" panose="020F0502020204030204" pitchFamily="34" charset="0"/>
              </a:defRPr>
            </a:lvl6pPr>
            <a:lvl7pPr marL="2969903" indent="-226989" eaLnBrk="0" fontAlgn="base" hangingPunct="0">
              <a:spcBef>
                <a:spcPct val="30000"/>
              </a:spcBef>
              <a:spcAft>
                <a:spcPct val="0"/>
              </a:spcAft>
              <a:defRPr sz="1200">
                <a:solidFill>
                  <a:schemeClr val="tx1"/>
                </a:solidFill>
                <a:latin typeface="Calibri" panose="020F0502020204030204" pitchFamily="34" charset="0"/>
              </a:defRPr>
            </a:lvl7pPr>
            <a:lvl8pPr marL="3427056" indent="-226989" eaLnBrk="0" fontAlgn="base" hangingPunct="0">
              <a:spcBef>
                <a:spcPct val="30000"/>
              </a:spcBef>
              <a:spcAft>
                <a:spcPct val="0"/>
              </a:spcAft>
              <a:defRPr sz="1200">
                <a:solidFill>
                  <a:schemeClr val="tx1"/>
                </a:solidFill>
                <a:latin typeface="Calibri" panose="020F0502020204030204" pitchFamily="34" charset="0"/>
              </a:defRPr>
            </a:lvl8pPr>
            <a:lvl9pPr marL="3884208" indent="-22698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487163F-ADFA-4278-8522-CEEEE25C53E7}" type="slidenum">
              <a:rPr lang="pl-PL" altLang="pl-PL" smtClean="0"/>
              <a:pPr>
                <a:spcBef>
                  <a:spcPct val="0"/>
                </a:spcBef>
              </a:pPr>
              <a:t>22</a:t>
            </a:fld>
            <a:endParaRPr lang="pl-PL" altLang="pl-PL" smtClean="0"/>
          </a:p>
        </p:txBody>
      </p:sp>
      <p:sp>
        <p:nvSpPr>
          <p:cNvPr id="20485"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extLst>
      <p:ext uri="{BB962C8B-B14F-4D97-AF65-F5344CB8AC3E}">
        <p14:creationId xmlns:p14="http://schemas.microsoft.com/office/powerpoint/2010/main" val="2884740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480">
              <a:spcBef>
                <a:spcPct val="0"/>
              </a:spcBef>
              <a:defRPr/>
            </a:pPr>
            <a:endParaRPr lang="pl-PL" dirty="0"/>
          </a:p>
          <a:p>
            <a:pPr defTabSz="912480">
              <a:spcBef>
                <a:spcPct val="0"/>
              </a:spcBef>
              <a:defRPr/>
            </a:pPr>
            <a:endParaRPr lang="pl-PL" altLang="pl-PL" dirty="0" smtClean="0">
              <a:solidFill>
                <a:schemeClr val="tx1"/>
              </a:solidFill>
            </a:endParaRPr>
          </a:p>
        </p:txBody>
      </p:sp>
      <p:sp>
        <p:nvSpPr>
          <p:cNvPr id="29700"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286" indent="-284133">
              <a:spcBef>
                <a:spcPct val="30000"/>
              </a:spcBef>
              <a:defRPr sz="1200">
                <a:solidFill>
                  <a:schemeClr val="tx1"/>
                </a:solidFill>
                <a:latin typeface="Calibri" panose="020F0502020204030204" pitchFamily="34" charset="0"/>
              </a:defRPr>
            </a:lvl2pPr>
            <a:lvl3pPr marL="1141294" indent="-226989">
              <a:spcBef>
                <a:spcPct val="30000"/>
              </a:spcBef>
              <a:defRPr sz="1200">
                <a:solidFill>
                  <a:schemeClr val="tx1"/>
                </a:solidFill>
                <a:latin typeface="Calibri" panose="020F0502020204030204" pitchFamily="34" charset="0"/>
              </a:defRPr>
            </a:lvl3pPr>
            <a:lvl4pPr marL="1598446" indent="-226989">
              <a:spcBef>
                <a:spcPct val="30000"/>
              </a:spcBef>
              <a:defRPr sz="1200">
                <a:solidFill>
                  <a:schemeClr val="tx1"/>
                </a:solidFill>
                <a:latin typeface="Calibri" panose="020F0502020204030204" pitchFamily="34" charset="0"/>
              </a:defRPr>
            </a:lvl4pPr>
            <a:lvl5pPr marL="2055599" indent="-226989">
              <a:spcBef>
                <a:spcPct val="30000"/>
              </a:spcBef>
              <a:defRPr sz="1200">
                <a:solidFill>
                  <a:schemeClr val="tx1"/>
                </a:solidFill>
                <a:latin typeface="Calibri" panose="020F0502020204030204" pitchFamily="34" charset="0"/>
              </a:defRPr>
            </a:lvl5pPr>
            <a:lvl6pPr marL="2512751" indent="-226989" eaLnBrk="0" fontAlgn="base" hangingPunct="0">
              <a:spcBef>
                <a:spcPct val="30000"/>
              </a:spcBef>
              <a:spcAft>
                <a:spcPct val="0"/>
              </a:spcAft>
              <a:defRPr sz="1200">
                <a:solidFill>
                  <a:schemeClr val="tx1"/>
                </a:solidFill>
                <a:latin typeface="Calibri" panose="020F0502020204030204" pitchFamily="34" charset="0"/>
              </a:defRPr>
            </a:lvl6pPr>
            <a:lvl7pPr marL="2969903" indent="-226989" eaLnBrk="0" fontAlgn="base" hangingPunct="0">
              <a:spcBef>
                <a:spcPct val="30000"/>
              </a:spcBef>
              <a:spcAft>
                <a:spcPct val="0"/>
              </a:spcAft>
              <a:defRPr sz="1200">
                <a:solidFill>
                  <a:schemeClr val="tx1"/>
                </a:solidFill>
                <a:latin typeface="Calibri" panose="020F0502020204030204" pitchFamily="34" charset="0"/>
              </a:defRPr>
            </a:lvl7pPr>
            <a:lvl8pPr marL="3427056" indent="-226989" eaLnBrk="0" fontAlgn="base" hangingPunct="0">
              <a:spcBef>
                <a:spcPct val="30000"/>
              </a:spcBef>
              <a:spcAft>
                <a:spcPct val="0"/>
              </a:spcAft>
              <a:defRPr sz="1200">
                <a:solidFill>
                  <a:schemeClr val="tx1"/>
                </a:solidFill>
                <a:latin typeface="Calibri" panose="020F0502020204030204" pitchFamily="34" charset="0"/>
              </a:defRPr>
            </a:lvl8pPr>
            <a:lvl9pPr marL="3884208" indent="-22698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05ECEF9-1CFF-4AD7-B8C7-E1105F831D2D}" type="slidenum">
              <a:rPr lang="pl-PL" altLang="pl-PL" smtClean="0"/>
              <a:pPr>
                <a:spcBef>
                  <a:spcPct val="0"/>
                </a:spcBef>
              </a:pPr>
              <a:t>23</a:t>
            </a:fld>
            <a:endParaRPr lang="pl-PL" altLang="pl-PL" smtClean="0"/>
          </a:p>
        </p:txBody>
      </p:sp>
      <p:sp>
        <p:nvSpPr>
          <p:cNvPr id="20485"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extLst>
      <p:ext uri="{BB962C8B-B14F-4D97-AF65-F5344CB8AC3E}">
        <p14:creationId xmlns:p14="http://schemas.microsoft.com/office/powerpoint/2010/main" val="190578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480">
              <a:spcBef>
                <a:spcPct val="0"/>
              </a:spcBef>
              <a:defRPr/>
            </a:pPr>
            <a:endParaRPr lang="pl-PL" dirty="0"/>
          </a:p>
          <a:p>
            <a:pPr defTabSz="912480">
              <a:spcBef>
                <a:spcPct val="0"/>
              </a:spcBef>
              <a:defRPr/>
            </a:pPr>
            <a:endParaRPr lang="pl-PL" altLang="pl-PL" dirty="0" smtClean="0">
              <a:solidFill>
                <a:schemeClr val="tx1"/>
              </a:solidFill>
            </a:endParaRPr>
          </a:p>
        </p:txBody>
      </p:sp>
      <p:sp>
        <p:nvSpPr>
          <p:cNvPr id="29700"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286" indent="-284133">
              <a:spcBef>
                <a:spcPct val="30000"/>
              </a:spcBef>
              <a:defRPr sz="1200">
                <a:solidFill>
                  <a:schemeClr val="tx1"/>
                </a:solidFill>
                <a:latin typeface="Calibri" panose="020F0502020204030204" pitchFamily="34" charset="0"/>
              </a:defRPr>
            </a:lvl2pPr>
            <a:lvl3pPr marL="1141294" indent="-226989">
              <a:spcBef>
                <a:spcPct val="30000"/>
              </a:spcBef>
              <a:defRPr sz="1200">
                <a:solidFill>
                  <a:schemeClr val="tx1"/>
                </a:solidFill>
                <a:latin typeface="Calibri" panose="020F0502020204030204" pitchFamily="34" charset="0"/>
              </a:defRPr>
            </a:lvl3pPr>
            <a:lvl4pPr marL="1598446" indent="-226989">
              <a:spcBef>
                <a:spcPct val="30000"/>
              </a:spcBef>
              <a:defRPr sz="1200">
                <a:solidFill>
                  <a:schemeClr val="tx1"/>
                </a:solidFill>
                <a:latin typeface="Calibri" panose="020F0502020204030204" pitchFamily="34" charset="0"/>
              </a:defRPr>
            </a:lvl4pPr>
            <a:lvl5pPr marL="2055599" indent="-226989">
              <a:spcBef>
                <a:spcPct val="30000"/>
              </a:spcBef>
              <a:defRPr sz="1200">
                <a:solidFill>
                  <a:schemeClr val="tx1"/>
                </a:solidFill>
                <a:latin typeface="Calibri" panose="020F0502020204030204" pitchFamily="34" charset="0"/>
              </a:defRPr>
            </a:lvl5pPr>
            <a:lvl6pPr marL="2512751" indent="-226989" eaLnBrk="0" fontAlgn="base" hangingPunct="0">
              <a:spcBef>
                <a:spcPct val="30000"/>
              </a:spcBef>
              <a:spcAft>
                <a:spcPct val="0"/>
              </a:spcAft>
              <a:defRPr sz="1200">
                <a:solidFill>
                  <a:schemeClr val="tx1"/>
                </a:solidFill>
                <a:latin typeface="Calibri" panose="020F0502020204030204" pitchFamily="34" charset="0"/>
              </a:defRPr>
            </a:lvl6pPr>
            <a:lvl7pPr marL="2969903" indent="-226989" eaLnBrk="0" fontAlgn="base" hangingPunct="0">
              <a:spcBef>
                <a:spcPct val="30000"/>
              </a:spcBef>
              <a:spcAft>
                <a:spcPct val="0"/>
              </a:spcAft>
              <a:defRPr sz="1200">
                <a:solidFill>
                  <a:schemeClr val="tx1"/>
                </a:solidFill>
                <a:latin typeface="Calibri" panose="020F0502020204030204" pitchFamily="34" charset="0"/>
              </a:defRPr>
            </a:lvl7pPr>
            <a:lvl8pPr marL="3427056" indent="-226989" eaLnBrk="0" fontAlgn="base" hangingPunct="0">
              <a:spcBef>
                <a:spcPct val="30000"/>
              </a:spcBef>
              <a:spcAft>
                <a:spcPct val="0"/>
              </a:spcAft>
              <a:defRPr sz="1200">
                <a:solidFill>
                  <a:schemeClr val="tx1"/>
                </a:solidFill>
                <a:latin typeface="Calibri" panose="020F0502020204030204" pitchFamily="34" charset="0"/>
              </a:defRPr>
            </a:lvl8pPr>
            <a:lvl9pPr marL="3884208" indent="-22698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05ECEF9-1CFF-4AD7-B8C7-E1105F831D2D}" type="slidenum">
              <a:rPr lang="pl-PL" altLang="pl-PL" smtClean="0"/>
              <a:pPr>
                <a:spcBef>
                  <a:spcPct val="0"/>
                </a:spcBef>
              </a:pPr>
              <a:t>24</a:t>
            </a:fld>
            <a:endParaRPr lang="pl-PL" altLang="pl-PL" smtClean="0"/>
          </a:p>
        </p:txBody>
      </p:sp>
      <p:sp>
        <p:nvSpPr>
          <p:cNvPr id="20485"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extLst>
      <p:ext uri="{BB962C8B-B14F-4D97-AF65-F5344CB8AC3E}">
        <p14:creationId xmlns:p14="http://schemas.microsoft.com/office/powerpoint/2010/main" val="26280783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480">
              <a:spcBef>
                <a:spcPct val="0"/>
              </a:spcBef>
              <a:defRPr/>
            </a:pPr>
            <a:r>
              <a:rPr lang="pl-PL" b="1" dirty="0"/>
              <a:t>RPO 2014-2020 dofinansowanie z EFRR i EFS dla województwa mazowieckiego: 8 mld zł</a:t>
            </a:r>
            <a:endParaRPr lang="pl-PL" altLang="pl-PL" dirty="0" smtClean="0">
              <a:solidFill>
                <a:schemeClr val="tx1"/>
              </a:solidFill>
            </a:endParaRPr>
          </a:p>
        </p:txBody>
      </p:sp>
      <p:sp>
        <p:nvSpPr>
          <p:cNvPr id="33796"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286" indent="-284133">
              <a:spcBef>
                <a:spcPct val="30000"/>
              </a:spcBef>
              <a:defRPr sz="1200">
                <a:solidFill>
                  <a:schemeClr val="tx1"/>
                </a:solidFill>
                <a:latin typeface="Calibri" panose="020F0502020204030204" pitchFamily="34" charset="0"/>
              </a:defRPr>
            </a:lvl2pPr>
            <a:lvl3pPr marL="1141294" indent="-226989">
              <a:spcBef>
                <a:spcPct val="30000"/>
              </a:spcBef>
              <a:defRPr sz="1200">
                <a:solidFill>
                  <a:schemeClr val="tx1"/>
                </a:solidFill>
                <a:latin typeface="Calibri" panose="020F0502020204030204" pitchFamily="34" charset="0"/>
              </a:defRPr>
            </a:lvl3pPr>
            <a:lvl4pPr marL="1598446" indent="-226989">
              <a:spcBef>
                <a:spcPct val="30000"/>
              </a:spcBef>
              <a:defRPr sz="1200">
                <a:solidFill>
                  <a:schemeClr val="tx1"/>
                </a:solidFill>
                <a:latin typeface="Calibri" panose="020F0502020204030204" pitchFamily="34" charset="0"/>
              </a:defRPr>
            </a:lvl4pPr>
            <a:lvl5pPr marL="2055599" indent="-226989">
              <a:spcBef>
                <a:spcPct val="30000"/>
              </a:spcBef>
              <a:defRPr sz="1200">
                <a:solidFill>
                  <a:schemeClr val="tx1"/>
                </a:solidFill>
                <a:latin typeface="Calibri" panose="020F0502020204030204" pitchFamily="34" charset="0"/>
              </a:defRPr>
            </a:lvl5pPr>
            <a:lvl6pPr marL="2512751" indent="-226989" eaLnBrk="0" fontAlgn="base" hangingPunct="0">
              <a:spcBef>
                <a:spcPct val="30000"/>
              </a:spcBef>
              <a:spcAft>
                <a:spcPct val="0"/>
              </a:spcAft>
              <a:defRPr sz="1200">
                <a:solidFill>
                  <a:schemeClr val="tx1"/>
                </a:solidFill>
                <a:latin typeface="Calibri" panose="020F0502020204030204" pitchFamily="34" charset="0"/>
              </a:defRPr>
            </a:lvl6pPr>
            <a:lvl7pPr marL="2969903" indent="-226989" eaLnBrk="0" fontAlgn="base" hangingPunct="0">
              <a:spcBef>
                <a:spcPct val="30000"/>
              </a:spcBef>
              <a:spcAft>
                <a:spcPct val="0"/>
              </a:spcAft>
              <a:defRPr sz="1200">
                <a:solidFill>
                  <a:schemeClr val="tx1"/>
                </a:solidFill>
                <a:latin typeface="Calibri" panose="020F0502020204030204" pitchFamily="34" charset="0"/>
              </a:defRPr>
            </a:lvl7pPr>
            <a:lvl8pPr marL="3427056" indent="-226989" eaLnBrk="0" fontAlgn="base" hangingPunct="0">
              <a:spcBef>
                <a:spcPct val="30000"/>
              </a:spcBef>
              <a:spcAft>
                <a:spcPct val="0"/>
              </a:spcAft>
              <a:defRPr sz="1200">
                <a:solidFill>
                  <a:schemeClr val="tx1"/>
                </a:solidFill>
                <a:latin typeface="Calibri" panose="020F0502020204030204" pitchFamily="34" charset="0"/>
              </a:defRPr>
            </a:lvl8pPr>
            <a:lvl9pPr marL="3884208" indent="-22698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487163F-ADFA-4278-8522-CEEEE25C53E7}" type="slidenum">
              <a:rPr lang="pl-PL" altLang="pl-PL" smtClean="0"/>
              <a:pPr>
                <a:spcBef>
                  <a:spcPct val="0"/>
                </a:spcBef>
              </a:pPr>
              <a:t>25</a:t>
            </a:fld>
            <a:endParaRPr lang="pl-PL" altLang="pl-PL" smtClean="0"/>
          </a:p>
        </p:txBody>
      </p:sp>
      <p:sp>
        <p:nvSpPr>
          <p:cNvPr id="20485"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extLst>
      <p:ext uri="{BB962C8B-B14F-4D97-AF65-F5344CB8AC3E}">
        <p14:creationId xmlns:p14="http://schemas.microsoft.com/office/powerpoint/2010/main" val="5408040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7A338F9-EC51-487F-93B5-4FD5C09204D3}" type="slidenum">
              <a:rPr lang="pl-PL" smtClean="0"/>
              <a:pPr/>
              <a:t>26</a:t>
            </a:fld>
            <a:endParaRPr lang="pl-PL"/>
          </a:p>
        </p:txBody>
      </p:sp>
    </p:spTree>
    <p:extLst>
      <p:ext uri="{BB962C8B-B14F-4D97-AF65-F5344CB8AC3E}">
        <p14:creationId xmlns:p14="http://schemas.microsoft.com/office/powerpoint/2010/main" val="20026593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defTabSz="910564">
              <a:lnSpc>
                <a:spcPct val="115000"/>
              </a:lnSpc>
              <a:defRPr/>
            </a:pPr>
            <a:r>
              <a:rPr lang="pl-PL" dirty="0" smtClean="0">
                <a:latin typeface="Arial" panose="020B0604020202020204" pitchFamily="34" charset="0"/>
                <a:ea typeface="Times New Roman"/>
                <a:cs typeface="Arial" panose="020B0604020202020204" pitchFamily="34" charset="0"/>
              </a:rPr>
              <a:t>W ramach Programu Rozwoju Obszarów Wiejskich na lata 2007-2013 w województwie mazowieckim, zrealizowano 4638 projektów o wartości</a:t>
            </a:r>
            <a:r>
              <a:rPr lang="pl-PL" baseline="0" dirty="0" smtClean="0">
                <a:latin typeface="Arial" panose="020B0604020202020204" pitchFamily="34" charset="0"/>
                <a:ea typeface="Times New Roman"/>
                <a:cs typeface="Arial" panose="020B0604020202020204" pitchFamily="34" charset="0"/>
              </a:rPr>
              <a:t> </a:t>
            </a:r>
            <a:r>
              <a:rPr lang="pl-PL" dirty="0" smtClean="0">
                <a:latin typeface="Arial" panose="020B0604020202020204" pitchFamily="34" charset="0"/>
                <a:ea typeface="Times New Roman"/>
                <a:cs typeface="Arial" panose="020B0604020202020204" pitchFamily="34" charset="0"/>
              </a:rPr>
              <a:t>ok. 2,1 mld zł.</a:t>
            </a:r>
            <a:r>
              <a:rPr lang="pl-PL" baseline="0" dirty="0" smtClean="0">
                <a:latin typeface="Arial" panose="020B0604020202020204" pitchFamily="34" charset="0"/>
                <a:ea typeface="Times New Roman"/>
                <a:cs typeface="Arial" panose="020B0604020202020204" pitchFamily="34" charset="0"/>
              </a:rPr>
              <a:t> W</a:t>
            </a:r>
            <a:r>
              <a:rPr lang="pl-PL" dirty="0" smtClean="0">
                <a:latin typeface="Arial" panose="020B0604020202020204" pitchFamily="34" charset="0"/>
                <a:ea typeface="Times New Roman"/>
                <a:cs typeface="Arial" panose="020B0604020202020204" pitchFamily="34" charset="0"/>
              </a:rPr>
              <a:t>artość dofinansowania (EFRROW)</a:t>
            </a:r>
            <a:r>
              <a:rPr lang="pl-PL" baseline="0" dirty="0" smtClean="0">
                <a:latin typeface="Arial" panose="020B0604020202020204" pitchFamily="34" charset="0"/>
                <a:ea typeface="Times New Roman"/>
                <a:cs typeface="Arial" panose="020B0604020202020204" pitchFamily="34" charset="0"/>
              </a:rPr>
              <a:t> w wysokości </a:t>
            </a:r>
            <a:r>
              <a:rPr lang="pl-PL" dirty="0" smtClean="0">
                <a:latin typeface="Arial" panose="020B0604020202020204" pitchFamily="34" charset="0"/>
                <a:ea typeface="Times New Roman"/>
                <a:cs typeface="Arial" panose="020B0604020202020204" pitchFamily="34" charset="0"/>
              </a:rPr>
              <a:t>ok. 1,1 mld stanowiło około 53% wartości zrealizowanych projektów. Samorząd Województwa Mazowieckiego wykonywał zadania Instytucji Wdrażającej, dotyczące wdrażania następujących działań objętych Programem:</a:t>
            </a:r>
            <a:endParaRPr lang="pl-PL" dirty="0" smtClean="0">
              <a:latin typeface="Arial" panose="020B0604020202020204" pitchFamily="34" charset="0"/>
              <a:ea typeface="Calibri"/>
              <a:cs typeface="Arial" panose="020B0604020202020204" pitchFamily="34" charset="0"/>
            </a:endParaRPr>
          </a:p>
          <a:p>
            <a:pPr marL="341461" indent="-341461">
              <a:lnSpc>
                <a:spcPct val="115000"/>
              </a:lnSpc>
              <a:buSzPts val="1000"/>
              <a:buFont typeface="Symbol"/>
              <a:buChar char=""/>
              <a:tabLst>
                <a:tab pos="455282" algn="l"/>
              </a:tabLst>
            </a:pPr>
            <a:r>
              <a:rPr lang="pl-PL" b="1" dirty="0" smtClean="0">
                <a:latin typeface="Arial" panose="020B0604020202020204" pitchFamily="34" charset="0"/>
                <a:ea typeface="Times New Roman"/>
                <a:cs typeface="Arial" panose="020B0604020202020204" pitchFamily="34" charset="0"/>
              </a:rPr>
              <a:t>Poprawianie i rozwijanie infrastruktury związanej z rozwojem i dostosowaniem rolnictwa i leśnictwa</a:t>
            </a:r>
            <a:r>
              <a:rPr lang="pl-PL" dirty="0" smtClean="0">
                <a:latin typeface="Arial" panose="020B0604020202020204" pitchFamily="34" charset="0"/>
                <a:ea typeface="Times New Roman"/>
                <a:cs typeface="Arial" panose="020B0604020202020204" pitchFamily="34" charset="0"/>
              </a:rPr>
              <a:t>,</a:t>
            </a:r>
            <a:endParaRPr lang="pl-PL" dirty="0" smtClean="0">
              <a:latin typeface="Arial" panose="020B0604020202020204" pitchFamily="34" charset="0"/>
              <a:ea typeface="Calibri"/>
              <a:cs typeface="Arial" panose="020B0604020202020204" pitchFamily="34" charset="0"/>
            </a:endParaRPr>
          </a:p>
          <a:p>
            <a:pPr marL="758803">
              <a:lnSpc>
                <a:spcPct val="115000"/>
              </a:lnSpc>
            </a:pPr>
            <a:r>
              <a:rPr lang="pl-PL" dirty="0" smtClean="0">
                <a:latin typeface="Arial" panose="020B0604020202020204" pitchFamily="34" charset="0"/>
                <a:ea typeface="Times New Roman"/>
                <a:cs typeface="Arial" panose="020B0604020202020204" pitchFamily="34" charset="0"/>
              </a:rPr>
              <a:t>Schemat I Scalanie gruntów</a:t>
            </a:r>
          </a:p>
          <a:p>
            <a:pPr marL="758803">
              <a:lnSpc>
                <a:spcPct val="115000"/>
              </a:lnSpc>
            </a:pPr>
            <a:r>
              <a:rPr lang="pl-PL" dirty="0" smtClean="0">
                <a:latin typeface="Arial" panose="020B0604020202020204" pitchFamily="34" charset="0"/>
                <a:ea typeface="Times New Roman"/>
                <a:cs typeface="Arial" panose="020B0604020202020204" pitchFamily="34" charset="0"/>
              </a:rPr>
              <a:t>Schemat II Gospodarowanie rolniczymi zasobami wodnymi</a:t>
            </a:r>
          </a:p>
          <a:p>
            <a:pPr marL="341461" indent="-341461">
              <a:lnSpc>
                <a:spcPct val="115000"/>
              </a:lnSpc>
              <a:buSzPts val="1000"/>
              <a:buFont typeface="Symbol"/>
              <a:buChar char=""/>
              <a:tabLst>
                <a:tab pos="455282" algn="l"/>
              </a:tabLst>
            </a:pPr>
            <a:r>
              <a:rPr lang="pl-PL" b="1" dirty="0" smtClean="0">
                <a:latin typeface="Arial" panose="020B0604020202020204" pitchFamily="34" charset="0"/>
                <a:ea typeface="Times New Roman"/>
                <a:cs typeface="Arial" panose="020B0604020202020204" pitchFamily="34" charset="0"/>
              </a:rPr>
              <a:t>Podstawowe usługi dla gospodarki i ludności wiejskiej</a:t>
            </a:r>
            <a:endParaRPr lang="pl-PL" dirty="0" smtClean="0">
              <a:latin typeface="Arial" panose="020B0604020202020204" pitchFamily="34" charset="0"/>
              <a:ea typeface="Calibri"/>
              <a:cs typeface="Arial" panose="020B0604020202020204" pitchFamily="34" charset="0"/>
            </a:endParaRPr>
          </a:p>
          <a:p>
            <a:pPr marL="341461" indent="-341461">
              <a:lnSpc>
                <a:spcPct val="115000"/>
              </a:lnSpc>
              <a:buSzPts val="1000"/>
              <a:buFont typeface="Symbol"/>
              <a:buChar char=""/>
              <a:tabLst>
                <a:tab pos="455282" algn="l"/>
              </a:tabLst>
            </a:pPr>
            <a:r>
              <a:rPr lang="pl-PL" b="1" dirty="0" smtClean="0">
                <a:latin typeface="Arial" panose="020B0604020202020204" pitchFamily="34" charset="0"/>
                <a:ea typeface="Times New Roman"/>
                <a:cs typeface="Arial" panose="020B0604020202020204" pitchFamily="34" charset="0"/>
              </a:rPr>
              <a:t>Odnowa i rozwój wsi</a:t>
            </a:r>
            <a:endParaRPr lang="pl-PL" dirty="0" smtClean="0">
              <a:latin typeface="Arial" panose="020B0604020202020204" pitchFamily="34" charset="0"/>
              <a:ea typeface="Times New Roman"/>
              <a:cs typeface="Arial" panose="020B0604020202020204" pitchFamily="34" charset="0"/>
            </a:endParaRPr>
          </a:p>
          <a:p>
            <a:pPr marL="341461" indent="-341461">
              <a:lnSpc>
                <a:spcPct val="115000"/>
              </a:lnSpc>
              <a:buSzPts val="1000"/>
              <a:buFont typeface="Symbol"/>
              <a:buChar char=""/>
              <a:tabLst>
                <a:tab pos="455282" algn="l"/>
              </a:tabLst>
            </a:pPr>
            <a:r>
              <a:rPr lang="pl-PL" b="1" dirty="0" smtClean="0">
                <a:latin typeface="Arial" panose="020B0604020202020204" pitchFamily="34" charset="0"/>
                <a:ea typeface="Calibri"/>
                <a:cs typeface="Arial" panose="020B0604020202020204" pitchFamily="34" charset="0"/>
              </a:rPr>
              <a:t>Leader </a:t>
            </a:r>
          </a:p>
          <a:p>
            <a:pPr>
              <a:lnSpc>
                <a:spcPct val="115000"/>
              </a:lnSpc>
            </a:pPr>
            <a:r>
              <a:rPr lang="pl-PL" b="1" dirty="0" smtClean="0">
                <a:latin typeface="Arial" panose="020B0604020202020204" pitchFamily="34" charset="0"/>
                <a:ea typeface="Calibri"/>
                <a:cs typeface="Arial" panose="020B0604020202020204" pitchFamily="34" charset="0"/>
              </a:rPr>
              <a:t>	</a:t>
            </a:r>
            <a:r>
              <a:rPr lang="pl-PL" dirty="0" smtClean="0">
                <a:latin typeface="Arial" panose="020B0604020202020204" pitchFamily="34" charset="0"/>
                <a:ea typeface="Calibri"/>
                <a:cs typeface="Arial" panose="020B0604020202020204" pitchFamily="34" charset="0"/>
              </a:rPr>
              <a:t>1. Wdrażanie lokalnych strategii rozwoju</a:t>
            </a:r>
          </a:p>
          <a:p>
            <a:pPr>
              <a:lnSpc>
                <a:spcPct val="115000"/>
              </a:lnSpc>
            </a:pPr>
            <a:r>
              <a:rPr lang="pl-PL" dirty="0" smtClean="0">
                <a:latin typeface="Arial" panose="020B0604020202020204" pitchFamily="34" charset="0"/>
                <a:ea typeface="Calibri"/>
                <a:cs typeface="Arial" panose="020B0604020202020204" pitchFamily="34" charset="0"/>
              </a:rPr>
              <a:t>	2.Wdrażanie projektów współpracy</a:t>
            </a:r>
          </a:p>
          <a:p>
            <a:pPr>
              <a:lnSpc>
                <a:spcPct val="115000"/>
              </a:lnSpc>
            </a:pPr>
            <a:r>
              <a:rPr lang="pl-PL" dirty="0" smtClean="0">
                <a:latin typeface="Arial" panose="020B0604020202020204" pitchFamily="34" charset="0"/>
                <a:ea typeface="Calibri"/>
                <a:cs typeface="Arial" panose="020B0604020202020204" pitchFamily="34" charset="0"/>
              </a:rPr>
              <a:t>	3.Funkcjonowanie lokalnej grupy działania, nabywanie umiejętności i aktywizacja</a:t>
            </a:r>
          </a:p>
          <a:p>
            <a:pPr defTabSz="912480">
              <a:spcBef>
                <a:spcPct val="0"/>
              </a:spcBef>
              <a:defRPr/>
            </a:pPr>
            <a:endParaRPr lang="pl-PL" dirty="0"/>
          </a:p>
          <a:p>
            <a:pPr marL="171090" indent="-171090" defTabSz="912480">
              <a:spcBef>
                <a:spcPct val="0"/>
              </a:spcBef>
              <a:buFontTx/>
              <a:buChar char="-"/>
              <a:defRPr/>
            </a:pPr>
            <a:endParaRPr lang="pl-PL" dirty="0"/>
          </a:p>
          <a:p>
            <a:pPr eaLnBrk="1" hangingPunct="1">
              <a:spcBef>
                <a:spcPct val="0"/>
              </a:spcBef>
            </a:pPr>
            <a:endParaRPr lang="pl-PL" altLang="pl-PL" dirty="0" smtClean="0">
              <a:solidFill>
                <a:schemeClr val="tx1"/>
              </a:solidFill>
            </a:endParaRPr>
          </a:p>
        </p:txBody>
      </p:sp>
      <p:sp>
        <p:nvSpPr>
          <p:cNvPr id="33796"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286" indent="-284133">
              <a:spcBef>
                <a:spcPct val="30000"/>
              </a:spcBef>
              <a:defRPr sz="1200">
                <a:solidFill>
                  <a:schemeClr val="tx1"/>
                </a:solidFill>
                <a:latin typeface="Calibri" panose="020F0502020204030204" pitchFamily="34" charset="0"/>
              </a:defRPr>
            </a:lvl2pPr>
            <a:lvl3pPr marL="1141294" indent="-226989">
              <a:spcBef>
                <a:spcPct val="30000"/>
              </a:spcBef>
              <a:defRPr sz="1200">
                <a:solidFill>
                  <a:schemeClr val="tx1"/>
                </a:solidFill>
                <a:latin typeface="Calibri" panose="020F0502020204030204" pitchFamily="34" charset="0"/>
              </a:defRPr>
            </a:lvl3pPr>
            <a:lvl4pPr marL="1598446" indent="-226989">
              <a:spcBef>
                <a:spcPct val="30000"/>
              </a:spcBef>
              <a:defRPr sz="1200">
                <a:solidFill>
                  <a:schemeClr val="tx1"/>
                </a:solidFill>
                <a:latin typeface="Calibri" panose="020F0502020204030204" pitchFamily="34" charset="0"/>
              </a:defRPr>
            </a:lvl4pPr>
            <a:lvl5pPr marL="2055599" indent="-226989">
              <a:spcBef>
                <a:spcPct val="30000"/>
              </a:spcBef>
              <a:defRPr sz="1200">
                <a:solidFill>
                  <a:schemeClr val="tx1"/>
                </a:solidFill>
                <a:latin typeface="Calibri" panose="020F0502020204030204" pitchFamily="34" charset="0"/>
              </a:defRPr>
            </a:lvl5pPr>
            <a:lvl6pPr marL="2512751" indent="-226989" eaLnBrk="0" fontAlgn="base" hangingPunct="0">
              <a:spcBef>
                <a:spcPct val="30000"/>
              </a:spcBef>
              <a:spcAft>
                <a:spcPct val="0"/>
              </a:spcAft>
              <a:defRPr sz="1200">
                <a:solidFill>
                  <a:schemeClr val="tx1"/>
                </a:solidFill>
                <a:latin typeface="Calibri" panose="020F0502020204030204" pitchFamily="34" charset="0"/>
              </a:defRPr>
            </a:lvl6pPr>
            <a:lvl7pPr marL="2969903" indent="-226989" eaLnBrk="0" fontAlgn="base" hangingPunct="0">
              <a:spcBef>
                <a:spcPct val="30000"/>
              </a:spcBef>
              <a:spcAft>
                <a:spcPct val="0"/>
              </a:spcAft>
              <a:defRPr sz="1200">
                <a:solidFill>
                  <a:schemeClr val="tx1"/>
                </a:solidFill>
                <a:latin typeface="Calibri" panose="020F0502020204030204" pitchFamily="34" charset="0"/>
              </a:defRPr>
            </a:lvl7pPr>
            <a:lvl8pPr marL="3427056" indent="-226989" eaLnBrk="0" fontAlgn="base" hangingPunct="0">
              <a:spcBef>
                <a:spcPct val="30000"/>
              </a:spcBef>
              <a:spcAft>
                <a:spcPct val="0"/>
              </a:spcAft>
              <a:defRPr sz="1200">
                <a:solidFill>
                  <a:schemeClr val="tx1"/>
                </a:solidFill>
                <a:latin typeface="Calibri" panose="020F0502020204030204" pitchFamily="34" charset="0"/>
              </a:defRPr>
            </a:lvl8pPr>
            <a:lvl9pPr marL="3884208" indent="-22698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487163F-ADFA-4278-8522-CEEEE25C53E7}" type="slidenum">
              <a:rPr lang="pl-PL" altLang="pl-PL" smtClean="0"/>
              <a:pPr>
                <a:spcBef>
                  <a:spcPct val="0"/>
                </a:spcBef>
              </a:pPr>
              <a:t>27</a:t>
            </a:fld>
            <a:endParaRPr lang="pl-PL" altLang="pl-PL" smtClean="0"/>
          </a:p>
        </p:txBody>
      </p:sp>
      <p:sp>
        <p:nvSpPr>
          <p:cNvPr id="20485"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extLst>
      <p:ext uri="{BB962C8B-B14F-4D97-AF65-F5344CB8AC3E}">
        <p14:creationId xmlns:p14="http://schemas.microsoft.com/office/powerpoint/2010/main" val="39607632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defTabSz="910564">
              <a:lnSpc>
                <a:spcPct val="115000"/>
              </a:lnSpc>
              <a:defRPr/>
            </a:pPr>
            <a:r>
              <a:rPr lang="pl-PL" sz="1100" dirty="0">
                <a:solidFill>
                  <a:prstClr val="black"/>
                </a:solidFill>
                <a:latin typeface="Arial" panose="020B0604020202020204" pitchFamily="34" charset="0"/>
                <a:ea typeface="Times New Roman"/>
                <a:cs typeface="Arial" panose="020B0604020202020204" pitchFamily="34" charset="0"/>
              </a:rPr>
              <a:t>Celem głównym PROW 2014–2020 jest poprawa konkurencyjności rolnictwa, zrównoważone zarządzanie zasobami naturalnymi i działania w dziedzinie klimatu oraz zrównoważony rozwój terytorialny obszarów wiejskich.</a:t>
            </a:r>
          </a:p>
          <a:p>
            <a:pPr algn="just" defTabSz="910564">
              <a:lnSpc>
                <a:spcPct val="115000"/>
              </a:lnSpc>
              <a:defRPr/>
            </a:pPr>
            <a:r>
              <a:rPr lang="pl-PL" sz="1100" dirty="0">
                <a:solidFill>
                  <a:prstClr val="black"/>
                </a:solidFill>
                <a:latin typeface="Arial" panose="020B0604020202020204" pitchFamily="34" charset="0"/>
                <a:ea typeface="Times New Roman"/>
                <a:cs typeface="Arial" panose="020B0604020202020204" pitchFamily="34" charset="0"/>
              </a:rPr>
              <a:t>Program będzie realizował wszystkie sześć priorytetów wyznaczonych dla unijnej polityki rozwoju obszarów wiejskich na lata 2014 – 2020, a mianowicie:</a:t>
            </a:r>
          </a:p>
          <a:p>
            <a:pPr algn="just" defTabSz="910564">
              <a:lnSpc>
                <a:spcPct val="115000"/>
              </a:lnSpc>
              <a:defRPr/>
            </a:pPr>
            <a:r>
              <a:rPr lang="pl-PL" sz="1100" dirty="0">
                <a:solidFill>
                  <a:prstClr val="black"/>
                </a:solidFill>
                <a:latin typeface="Arial" panose="020B0604020202020204" pitchFamily="34" charset="0"/>
                <a:ea typeface="Times New Roman"/>
                <a:cs typeface="Arial" panose="020B0604020202020204" pitchFamily="34" charset="0"/>
              </a:rPr>
              <a:t>•Ułatwianie transferu wiedzy i innowacji w rolnictwie, leśnictwie i na obszarach wiejskich.</a:t>
            </a:r>
          </a:p>
          <a:p>
            <a:pPr algn="just" defTabSz="910564">
              <a:lnSpc>
                <a:spcPct val="115000"/>
              </a:lnSpc>
              <a:defRPr/>
            </a:pPr>
            <a:r>
              <a:rPr lang="pl-PL" sz="1100" dirty="0">
                <a:solidFill>
                  <a:prstClr val="black"/>
                </a:solidFill>
                <a:latin typeface="Arial" panose="020B0604020202020204" pitchFamily="34" charset="0"/>
                <a:ea typeface="Times New Roman"/>
                <a:cs typeface="Arial" panose="020B0604020202020204" pitchFamily="34" charset="0"/>
              </a:rPr>
              <a:t>•Poprawa konkurencyjności wszystkich rodzajów gospodarki rolnej i zwiększenie rentowności gospodarstw rolnych.</a:t>
            </a:r>
          </a:p>
          <a:p>
            <a:pPr algn="just" defTabSz="910564">
              <a:lnSpc>
                <a:spcPct val="115000"/>
              </a:lnSpc>
              <a:defRPr/>
            </a:pPr>
            <a:r>
              <a:rPr lang="pl-PL" sz="1100" dirty="0">
                <a:solidFill>
                  <a:prstClr val="black"/>
                </a:solidFill>
                <a:latin typeface="Arial" panose="020B0604020202020204" pitchFamily="34" charset="0"/>
                <a:ea typeface="Times New Roman"/>
                <a:cs typeface="Arial" panose="020B0604020202020204" pitchFamily="34" charset="0"/>
              </a:rPr>
              <a:t>•Poprawa organizacji łańcucha żywnościowego i promowanie zarządzania ryzykiem w rolnictwie</a:t>
            </a:r>
          </a:p>
          <a:p>
            <a:pPr algn="just" defTabSz="910564">
              <a:lnSpc>
                <a:spcPct val="115000"/>
              </a:lnSpc>
              <a:defRPr/>
            </a:pPr>
            <a:r>
              <a:rPr lang="pl-PL" sz="1100" dirty="0">
                <a:solidFill>
                  <a:prstClr val="black"/>
                </a:solidFill>
                <a:latin typeface="Arial" panose="020B0604020202020204" pitchFamily="34" charset="0"/>
                <a:ea typeface="Times New Roman"/>
                <a:cs typeface="Arial" panose="020B0604020202020204" pitchFamily="34" charset="0"/>
              </a:rPr>
              <a:t>•Odtwarzanie, chronienie i wzmacnianie ekosystemów zależnych od rolnictwa i leśnictwa.</a:t>
            </a:r>
          </a:p>
          <a:p>
            <a:pPr algn="just" defTabSz="910564">
              <a:lnSpc>
                <a:spcPct val="115000"/>
              </a:lnSpc>
              <a:defRPr/>
            </a:pPr>
            <a:r>
              <a:rPr lang="pl-PL" sz="1100" dirty="0">
                <a:solidFill>
                  <a:prstClr val="black"/>
                </a:solidFill>
                <a:latin typeface="Arial" panose="020B0604020202020204" pitchFamily="34" charset="0"/>
                <a:ea typeface="Times New Roman"/>
                <a:cs typeface="Arial" panose="020B0604020202020204" pitchFamily="34" charset="0"/>
              </a:rPr>
              <a:t>•Wspieranie efektywnego gospodarowania zasobami i przechodzenia na gospodarkę niskoemisyjną i odporną na zmianę klimatu w sektorach: rolnym, spożywczym i leśnym.</a:t>
            </a:r>
          </a:p>
          <a:p>
            <a:pPr algn="just" defTabSz="910564">
              <a:lnSpc>
                <a:spcPct val="115000"/>
              </a:lnSpc>
              <a:defRPr/>
            </a:pPr>
            <a:r>
              <a:rPr lang="pl-PL" sz="1100" dirty="0">
                <a:solidFill>
                  <a:prstClr val="black"/>
                </a:solidFill>
                <a:latin typeface="Arial" panose="020B0604020202020204" pitchFamily="34" charset="0"/>
                <a:ea typeface="Times New Roman"/>
                <a:cs typeface="Arial" panose="020B0604020202020204" pitchFamily="34" charset="0"/>
              </a:rPr>
              <a:t>•Zwiększanie włączenia społecznego, ograniczanie ubóstwa i promowanie rozwoju gospodarczego na obszarach wiejskich.</a:t>
            </a:r>
          </a:p>
          <a:p>
            <a:pPr algn="just" defTabSz="910564">
              <a:lnSpc>
                <a:spcPct val="115000"/>
              </a:lnSpc>
              <a:defRPr/>
            </a:pPr>
            <a:r>
              <a:rPr lang="pl-PL" sz="1100" dirty="0">
                <a:solidFill>
                  <a:prstClr val="black"/>
                </a:solidFill>
                <a:latin typeface="Arial" panose="020B0604020202020204" pitchFamily="34" charset="0"/>
                <a:ea typeface="Times New Roman"/>
                <a:cs typeface="Arial" panose="020B0604020202020204" pitchFamily="34" charset="0"/>
              </a:rPr>
              <a:t>Planuje się, że łączne środki publiczne przeznaczone na realizację PROW 2014-2020 wyniosą 13 513 295 000 euro, w tym: 8 598 280 814 z budżetu UE (EFRROW) i 4 915 014 186 euro wkładu krajowego. W ramach PROW 2014-2020 będzie realizowanych łącznie 15 działań.</a:t>
            </a:r>
          </a:p>
          <a:p>
            <a:pPr defTabSz="912480">
              <a:spcBef>
                <a:spcPct val="0"/>
              </a:spcBef>
              <a:defRPr/>
            </a:pPr>
            <a:endParaRPr lang="pl-PL" sz="1100" dirty="0"/>
          </a:p>
          <a:p>
            <a:pPr marL="171090" indent="-171090" defTabSz="912480">
              <a:spcBef>
                <a:spcPct val="0"/>
              </a:spcBef>
              <a:buFontTx/>
              <a:buChar char="-"/>
              <a:defRPr/>
            </a:pPr>
            <a:endParaRPr lang="pl-PL" sz="1100" dirty="0"/>
          </a:p>
          <a:p>
            <a:pPr eaLnBrk="1" hangingPunct="1">
              <a:spcBef>
                <a:spcPct val="0"/>
              </a:spcBef>
            </a:pPr>
            <a:endParaRPr lang="pl-PL" altLang="pl-PL" sz="1100" dirty="0"/>
          </a:p>
        </p:txBody>
      </p:sp>
      <p:sp>
        <p:nvSpPr>
          <p:cNvPr id="33796"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286" indent="-284133">
              <a:spcBef>
                <a:spcPct val="30000"/>
              </a:spcBef>
              <a:defRPr sz="1200">
                <a:solidFill>
                  <a:schemeClr val="tx1"/>
                </a:solidFill>
                <a:latin typeface="Calibri" panose="020F0502020204030204" pitchFamily="34" charset="0"/>
              </a:defRPr>
            </a:lvl2pPr>
            <a:lvl3pPr marL="1141294" indent="-226989">
              <a:spcBef>
                <a:spcPct val="30000"/>
              </a:spcBef>
              <a:defRPr sz="1200">
                <a:solidFill>
                  <a:schemeClr val="tx1"/>
                </a:solidFill>
                <a:latin typeface="Calibri" panose="020F0502020204030204" pitchFamily="34" charset="0"/>
              </a:defRPr>
            </a:lvl3pPr>
            <a:lvl4pPr marL="1598446" indent="-226989">
              <a:spcBef>
                <a:spcPct val="30000"/>
              </a:spcBef>
              <a:defRPr sz="1200">
                <a:solidFill>
                  <a:schemeClr val="tx1"/>
                </a:solidFill>
                <a:latin typeface="Calibri" panose="020F0502020204030204" pitchFamily="34" charset="0"/>
              </a:defRPr>
            </a:lvl4pPr>
            <a:lvl5pPr marL="2055599" indent="-226989">
              <a:spcBef>
                <a:spcPct val="30000"/>
              </a:spcBef>
              <a:defRPr sz="1200">
                <a:solidFill>
                  <a:schemeClr val="tx1"/>
                </a:solidFill>
                <a:latin typeface="Calibri" panose="020F0502020204030204" pitchFamily="34" charset="0"/>
              </a:defRPr>
            </a:lvl5pPr>
            <a:lvl6pPr marL="2512751" indent="-226989" eaLnBrk="0" fontAlgn="base" hangingPunct="0">
              <a:spcBef>
                <a:spcPct val="30000"/>
              </a:spcBef>
              <a:spcAft>
                <a:spcPct val="0"/>
              </a:spcAft>
              <a:defRPr sz="1200">
                <a:solidFill>
                  <a:schemeClr val="tx1"/>
                </a:solidFill>
                <a:latin typeface="Calibri" panose="020F0502020204030204" pitchFamily="34" charset="0"/>
              </a:defRPr>
            </a:lvl6pPr>
            <a:lvl7pPr marL="2969903" indent="-226989" eaLnBrk="0" fontAlgn="base" hangingPunct="0">
              <a:spcBef>
                <a:spcPct val="30000"/>
              </a:spcBef>
              <a:spcAft>
                <a:spcPct val="0"/>
              </a:spcAft>
              <a:defRPr sz="1200">
                <a:solidFill>
                  <a:schemeClr val="tx1"/>
                </a:solidFill>
                <a:latin typeface="Calibri" panose="020F0502020204030204" pitchFamily="34" charset="0"/>
              </a:defRPr>
            </a:lvl7pPr>
            <a:lvl8pPr marL="3427056" indent="-226989" eaLnBrk="0" fontAlgn="base" hangingPunct="0">
              <a:spcBef>
                <a:spcPct val="30000"/>
              </a:spcBef>
              <a:spcAft>
                <a:spcPct val="0"/>
              </a:spcAft>
              <a:defRPr sz="1200">
                <a:solidFill>
                  <a:schemeClr val="tx1"/>
                </a:solidFill>
                <a:latin typeface="Calibri" panose="020F0502020204030204" pitchFamily="34" charset="0"/>
              </a:defRPr>
            </a:lvl8pPr>
            <a:lvl9pPr marL="3884208" indent="-22698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487163F-ADFA-4278-8522-CEEEE25C53E7}" type="slidenum">
              <a:rPr lang="pl-PL" altLang="pl-PL" smtClean="0"/>
              <a:pPr>
                <a:spcBef>
                  <a:spcPct val="0"/>
                </a:spcBef>
              </a:pPr>
              <a:t>28</a:t>
            </a:fld>
            <a:endParaRPr lang="pl-PL" altLang="pl-PL" smtClean="0"/>
          </a:p>
        </p:txBody>
      </p:sp>
      <p:sp>
        <p:nvSpPr>
          <p:cNvPr id="20485"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extLst>
      <p:ext uri="{BB962C8B-B14F-4D97-AF65-F5344CB8AC3E}">
        <p14:creationId xmlns:p14="http://schemas.microsoft.com/office/powerpoint/2010/main" val="27830609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480">
              <a:defRPr/>
            </a:pPr>
            <a:r>
              <a:rPr lang="pl-PL" altLang="pl-PL" sz="1100" dirty="0">
                <a:latin typeface="Arial" pitchFamily="34" charset="0"/>
                <a:cs typeface="Arial" pitchFamily="34" charset="0"/>
              </a:rPr>
              <a:t>W ramach </a:t>
            </a:r>
            <a:r>
              <a:rPr lang="pl-PL" sz="1100" dirty="0">
                <a:latin typeface="Arial" pitchFamily="34" charset="0"/>
                <a:ea typeface="Calibri"/>
                <a:cs typeface="Arial" pitchFamily="34" charset="0"/>
              </a:rPr>
              <a:t>Regionalnych Inwestycji Terytorialnych </a:t>
            </a:r>
            <a:r>
              <a:rPr lang="pl-PL" altLang="pl-PL" sz="1100" b="1" dirty="0">
                <a:latin typeface="Arial" pitchFamily="34" charset="0"/>
                <a:cs typeface="Arial" pitchFamily="34" charset="0"/>
              </a:rPr>
              <a:t>w subregionie ostrołęckim</a:t>
            </a:r>
            <a:r>
              <a:rPr lang="pl-PL" altLang="pl-PL" sz="1100" dirty="0">
                <a:latin typeface="Arial" pitchFamily="34" charset="0"/>
                <a:cs typeface="Arial" pitchFamily="34" charset="0"/>
              </a:rPr>
              <a:t> zaplanowano szereg inwestycji z obszaru transportu, przygotowania terenów pod działalność gospodarczą, ochrony zdrowia, rewitalizacji, ochrony środowiska z czego niektóre z nich są w trakcie realizacji np.: </a:t>
            </a:r>
          </a:p>
          <a:p>
            <a:endParaRPr lang="pl-PL" sz="1100" dirty="0">
              <a:solidFill>
                <a:prstClr val="black"/>
              </a:solidFill>
            </a:endParaRPr>
          </a:p>
          <a:p>
            <a:pPr marL="171090" indent="-171090">
              <a:buFont typeface="Arial" panose="020B0604020202020204" pitchFamily="34" charset="0"/>
              <a:buChar char="•"/>
            </a:pPr>
            <a:r>
              <a:rPr lang="pl-PL" sz="1100" dirty="0">
                <a:solidFill>
                  <a:prstClr val="black"/>
                </a:solidFill>
              </a:rPr>
              <a:t>Przebudowa drogi wojewódzkiej nr 627 w odcinku ul. Ostrowskiej, ul. Słowackiego i ul. Witosa na terenie miasta Ostrołęki, </a:t>
            </a:r>
          </a:p>
          <a:p>
            <a:pPr marL="171090" indent="-171090">
              <a:buFont typeface="Arial" panose="020B0604020202020204" pitchFamily="34" charset="0"/>
              <a:buChar char="•"/>
            </a:pPr>
            <a:r>
              <a:rPr lang="pl-PL" sz="1100" dirty="0">
                <a:solidFill>
                  <a:prstClr val="black"/>
                </a:solidFill>
              </a:rPr>
              <a:t>Przebudowa drogi wojewódzkiej nr 544 w odcinku ul. Brzozowej na terenie miasta Ostrołęki,</a:t>
            </a:r>
          </a:p>
          <a:p>
            <a:pPr marL="171090" indent="-171090">
              <a:buFont typeface="Arial" panose="020B0604020202020204" pitchFamily="34" charset="0"/>
              <a:buChar char="•"/>
            </a:pPr>
            <a:r>
              <a:rPr lang="pl-PL" sz="1100" dirty="0">
                <a:solidFill>
                  <a:prstClr val="black"/>
                </a:solidFill>
              </a:rPr>
              <a:t>Budowa obwodnicy śródmiejskiej Wyszkowa – Etap III i IV. </a:t>
            </a:r>
            <a:endParaRPr lang="pl-PL" altLang="pl-PL" sz="1400" dirty="0"/>
          </a:p>
          <a:p>
            <a:pPr algn="just" defTabSz="912480">
              <a:spcBef>
                <a:spcPct val="0"/>
              </a:spcBef>
              <a:defRPr/>
            </a:pPr>
            <a:endParaRPr lang="pl-PL" altLang="pl-PL" sz="1100" dirty="0"/>
          </a:p>
          <a:p>
            <a:pPr algn="just" defTabSz="912480">
              <a:spcBef>
                <a:spcPct val="0"/>
              </a:spcBef>
              <a:defRPr/>
            </a:pPr>
            <a:endParaRPr lang="pl-PL" altLang="pl-PL" sz="1100" dirty="0"/>
          </a:p>
          <a:p>
            <a:pPr algn="just" defTabSz="912480">
              <a:spcBef>
                <a:spcPct val="0"/>
              </a:spcBef>
              <a:defRPr/>
            </a:pPr>
            <a:endParaRPr lang="pl-PL" altLang="pl-PL" sz="1100" dirty="0"/>
          </a:p>
          <a:p>
            <a:pPr algn="just" eaLnBrk="1" hangingPunct="1">
              <a:spcBef>
                <a:spcPct val="0"/>
              </a:spcBef>
            </a:pPr>
            <a:endParaRPr lang="pl-PL" altLang="pl-PL" sz="1100" dirty="0"/>
          </a:p>
        </p:txBody>
      </p:sp>
      <p:sp>
        <p:nvSpPr>
          <p:cNvPr id="44036"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286" indent="-284133">
              <a:spcBef>
                <a:spcPct val="30000"/>
              </a:spcBef>
              <a:defRPr sz="1200">
                <a:solidFill>
                  <a:schemeClr val="tx1"/>
                </a:solidFill>
                <a:latin typeface="Calibri" panose="020F0502020204030204" pitchFamily="34" charset="0"/>
              </a:defRPr>
            </a:lvl2pPr>
            <a:lvl3pPr marL="1141294" indent="-226989">
              <a:spcBef>
                <a:spcPct val="30000"/>
              </a:spcBef>
              <a:defRPr sz="1200">
                <a:solidFill>
                  <a:schemeClr val="tx1"/>
                </a:solidFill>
                <a:latin typeface="Calibri" panose="020F0502020204030204" pitchFamily="34" charset="0"/>
              </a:defRPr>
            </a:lvl3pPr>
            <a:lvl4pPr marL="1598446" indent="-226989">
              <a:spcBef>
                <a:spcPct val="30000"/>
              </a:spcBef>
              <a:defRPr sz="1200">
                <a:solidFill>
                  <a:schemeClr val="tx1"/>
                </a:solidFill>
                <a:latin typeface="Calibri" panose="020F0502020204030204" pitchFamily="34" charset="0"/>
              </a:defRPr>
            </a:lvl4pPr>
            <a:lvl5pPr marL="2055599" indent="-226989">
              <a:spcBef>
                <a:spcPct val="30000"/>
              </a:spcBef>
              <a:defRPr sz="1200">
                <a:solidFill>
                  <a:schemeClr val="tx1"/>
                </a:solidFill>
                <a:latin typeface="Calibri" panose="020F0502020204030204" pitchFamily="34" charset="0"/>
              </a:defRPr>
            </a:lvl5pPr>
            <a:lvl6pPr marL="2512751" indent="-226989" eaLnBrk="0" fontAlgn="base" hangingPunct="0">
              <a:spcBef>
                <a:spcPct val="30000"/>
              </a:spcBef>
              <a:spcAft>
                <a:spcPct val="0"/>
              </a:spcAft>
              <a:defRPr sz="1200">
                <a:solidFill>
                  <a:schemeClr val="tx1"/>
                </a:solidFill>
                <a:latin typeface="Calibri" panose="020F0502020204030204" pitchFamily="34" charset="0"/>
              </a:defRPr>
            </a:lvl6pPr>
            <a:lvl7pPr marL="2969903" indent="-226989" eaLnBrk="0" fontAlgn="base" hangingPunct="0">
              <a:spcBef>
                <a:spcPct val="30000"/>
              </a:spcBef>
              <a:spcAft>
                <a:spcPct val="0"/>
              </a:spcAft>
              <a:defRPr sz="1200">
                <a:solidFill>
                  <a:schemeClr val="tx1"/>
                </a:solidFill>
                <a:latin typeface="Calibri" panose="020F0502020204030204" pitchFamily="34" charset="0"/>
              </a:defRPr>
            </a:lvl7pPr>
            <a:lvl8pPr marL="3427056" indent="-226989" eaLnBrk="0" fontAlgn="base" hangingPunct="0">
              <a:spcBef>
                <a:spcPct val="30000"/>
              </a:spcBef>
              <a:spcAft>
                <a:spcPct val="0"/>
              </a:spcAft>
              <a:defRPr sz="1200">
                <a:solidFill>
                  <a:schemeClr val="tx1"/>
                </a:solidFill>
                <a:latin typeface="Calibri" panose="020F0502020204030204" pitchFamily="34" charset="0"/>
              </a:defRPr>
            </a:lvl8pPr>
            <a:lvl9pPr marL="3884208" indent="-22698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7471451-9B5C-4DD9-B00E-39D611069014}" type="slidenum">
              <a:rPr lang="pl-PL" altLang="pl-PL" smtClean="0"/>
              <a:pPr>
                <a:spcBef>
                  <a:spcPct val="0"/>
                </a:spcBef>
              </a:pPr>
              <a:t>29</a:t>
            </a:fld>
            <a:endParaRPr lang="pl-PL" altLang="pl-PL" smtClean="0"/>
          </a:p>
        </p:txBody>
      </p:sp>
      <p:sp>
        <p:nvSpPr>
          <p:cNvPr id="20485"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extLst>
      <p:ext uri="{BB962C8B-B14F-4D97-AF65-F5344CB8AC3E}">
        <p14:creationId xmlns:p14="http://schemas.microsoft.com/office/powerpoint/2010/main" val="2522994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7A338F9-EC51-487F-93B5-4FD5C09204D3}" type="slidenum">
              <a:rPr lang="pl-PL" smtClean="0"/>
              <a:pPr/>
              <a:t>3</a:t>
            </a:fld>
            <a:endParaRPr lang="pl-PL" dirty="0"/>
          </a:p>
        </p:txBody>
      </p:sp>
    </p:spTree>
    <p:extLst>
      <p:ext uri="{BB962C8B-B14F-4D97-AF65-F5344CB8AC3E}">
        <p14:creationId xmlns:p14="http://schemas.microsoft.com/office/powerpoint/2010/main" val="13813412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7A338F9-EC51-487F-93B5-4FD5C09204D3}" type="slidenum">
              <a:rPr lang="pl-PL" smtClean="0"/>
              <a:pPr/>
              <a:t>30</a:t>
            </a:fld>
            <a:endParaRPr lang="pl-PL"/>
          </a:p>
        </p:txBody>
      </p:sp>
    </p:spTree>
    <p:extLst>
      <p:ext uri="{BB962C8B-B14F-4D97-AF65-F5344CB8AC3E}">
        <p14:creationId xmlns:p14="http://schemas.microsoft.com/office/powerpoint/2010/main" val="3941451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lnSpc>
                <a:spcPct val="100000"/>
              </a:lnSpc>
            </a:pPr>
            <a:r>
              <a:rPr lang="pl-PL" u="none" dirty="0" smtClean="0">
                <a:solidFill>
                  <a:schemeClr val="tx1"/>
                </a:solidFill>
                <a:latin typeface="Arial" panose="020B0604020202020204" pitchFamily="34" charset="0"/>
                <a:cs typeface="Arial" panose="020B0604020202020204" pitchFamily="34" charset="0"/>
              </a:rPr>
              <a:t>Inwestycje drogowe</a:t>
            </a:r>
            <a:r>
              <a:rPr lang="pl-PL" u="none" baseline="0" dirty="0" smtClean="0">
                <a:solidFill>
                  <a:schemeClr val="tx1"/>
                </a:solidFill>
                <a:latin typeface="Arial" panose="020B0604020202020204" pitchFamily="34" charset="0"/>
                <a:cs typeface="Arial" panose="020B0604020202020204" pitchFamily="34" charset="0"/>
              </a:rPr>
              <a:t> od zawsze</a:t>
            </a:r>
            <a:r>
              <a:rPr lang="pl-PL" u="none" dirty="0" smtClean="0">
                <a:solidFill>
                  <a:schemeClr val="tx1"/>
                </a:solidFill>
                <a:latin typeface="Arial" panose="020B0604020202020204" pitchFamily="34" charset="0"/>
                <a:cs typeface="Arial" panose="020B0604020202020204" pitchFamily="34" charset="0"/>
              </a:rPr>
              <a:t> </a:t>
            </a:r>
            <a:r>
              <a:rPr lang="pl-PL" u="none" baseline="0" dirty="0" smtClean="0">
                <a:solidFill>
                  <a:schemeClr val="tx1"/>
                </a:solidFill>
                <a:latin typeface="Arial" panose="020B0604020202020204" pitchFamily="34" charset="0"/>
                <a:cs typeface="Arial" panose="020B0604020202020204" pitchFamily="34" charset="0"/>
              </a:rPr>
              <a:t>budzą dużo emocji i kontrowersji. </a:t>
            </a:r>
          </a:p>
          <a:p>
            <a:pPr algn="just" defTabSz="914305">
              <a:defRPr/>
            </a:pPr>
            <a:r>
              <a:rPr lang="pl-PL" u="none" dirty="0">
                <a:solidFill>
                  <a:schemeClr val="tx1"/>
                </a:solidFill>
                <a:latin typeface="Arial" panose="020B0604020202020204" pitchFamily="34" charset="0"/>
                <a:ea typeface="Calibri"/>
                <a:cs typeface="Arial" panose="020B0604020202020204" pitchFamily="34" charset="0"/>
              </a:rPr>
              <a:t>Na Mazowszu stale wzrastała liczba wojewódzkich inwestycji drogowych </a:t>
            </a:r>
            <a:r>
              <a:rPr lang="pl-PL" u="none" dirty="0">
                <a:solidFill>
                  <a:schemeClr val="tx1"/>
                </a:solidFill>
                <a:latin typeface="Arial" panose="020B0604020202020204" pitchFamily="34" charset="0"/>
                <a:ea typeface="Calibri"/>
                <a:cs typeface="Arial" panose="020B0604020202020204" pitchFamily="34" charset="0"/>
                <a:sym typeface="Symbol"/>
              </a:rPr>
              <a:t></a:t>
            </a:r>
            <a:r>
              <a:rPr lang="pl-PL" u="none" dirty="0">
                <a:solidFill>
                  <a:schemeClr val="tx1"/>
                </a:solidFill>
                <a:latin typeface="Arial" panose="020B0604020202020204" pitchFamily="34" charset="0"/>
                <a:ea typeface="Calibri"/>
                <a:cs typeface="Arial" panose="020B0604020202020204" pitchFamily="34" charset="0"/>
              </a:rPr>
              <a:t> w latach </a:t>
            </a:r>
            <a:r>
              <a:rPr lang="pl-PL" u="none" dirty="0" smtClean="0">
                <a:solidFill>
                  <a:schemeClr val="tx1"/>
                </a:solidFill>
                <a:latin typeface="Arial" panose="020B0604020202020204" pitchFamily="34" charset="0"/>
                <a:ea typeface="Calibri"/>
                <a:cs typeface="Arial" panose="020B0604020202020204" pitchFamily="34" charset="0"/>
              </a:rPr>
              <a:t>1998–2017 </a:t>
            </a:r>
            <a:r>
              <a:rPr lang="pl-PL" u="none" dirty="0">
                <a:solidFill>
                  <a:schemeClr val="tx1"/>
                </a:solidFill>
                <a:latin typeface="Arial" panose="020B0604020202020204" pitchFamily="34" charset="0"/>
                <a:ea typeface="Calibri"/>
                <a:cs typeface="Arial" panose="020B0604020202020204" pitchFamily="34" charset="0"/>
              </a:rPr>
              <a:t>zrealizowano ich 505. Inwestycje drogowe nastawione były na poprawę przepustowości najważniejszych korytarzy transportowych. W wielu przypadkach przebudowano drogi na całej długości ich przebiegu, np.: drogi wojewódzkie 617, 637, 732. Zmienia się także podejście do inwestycji drogowych </a:t>
            </a:r>
            <a:r>
              <a:rPr lang="pl-PL" u="none" dirty="0">
                <a:solidFill>
                  <a:schemeClr val="tx1"/>
                </a:solidFill>
                <a:latin typeface="Arial" panose="020B0604020202020204" pitchFamily="34" charset="0"/>
                <a:ea typeface="Calibri"/>
                <a:cs typeface="Arial" panose="020B0604020202020204" pitchFamily="34" charset="0"/>
                <a:sym typeface="Symbol"/>
              </a:rPr>
              <a:t></a:t>
            </a:r>
            <a:r>
              <a:rPr lang="pl-PL" u="none" dirty="0">
                <a:solidFill>
                  <a:schemeClr val="tx1"/>
                </a:solidFill>
                <a:latin typeface="Arial" panose="020B0604020202020204" pitchFamily="34" charset="0"/>
                <a:ea typeface="Calibri"/>
                <a:cs typeface="Arial" panose="020B0604020202020204" pitchFamily="34" charset="0"/>
              </a:rPr>
              <a:t> na kompleksowe, czego przykładem jest ciąg dróg 801, 728, 727, 694, zrealizowanych w kolejnych okresach programowania. </a:t>
            </a:r>
          </a:p>
          <a:p>
            <a:pPr algn="just" defTabSz="914305">
              <a:defRPr/>
            </a:pPr>
            <a:endParaRPr lang="pl-PL" u="none" dirty="0">
              <a:solidFill>
                <a:schemeClr val="tx1"/>
              </a:solidFill>
              <a:latin typeface="Arial" panose="020B0604020202020204" pitchFamily="34" charset="0"/>
              <a:ea typeface="Calibri"/>
              <a:cs typeface="Arial" panose="020B0604020202020204" pitchFamily="34" charset="0"/>
            </a:endParaRPr>
          </a:p>
          <a:p>
            <a:pPr algn="just" defTabSz="914305">
              <a:defRPr/>
            </a:pPr>
            <a:r>
              <a:rPr lang="pl-PL" u="none" dirty="0">
                <a:solidFill>
                  <a:schemeClr val="tx1"/>
                </a:solidFill>
                <a:latin typeface="Arial" panose="020B0604020202020204" pitchFamily="34" charset="0"/>
                <a:ea typeface="Calibri"/>
                <a:cs typeface="Arial" panose="020B0604020202020204" pitchFamily="34" charset="0"/>
              </a:rPr>
              <a:t>Przebudowa drogi 617 na odcinku Ciechanów – Przasnysz konieczna była ze względu na duże natężenie ruchu oraz znaczenie tej trasy na poziomie lokalnym. Przebudowa drogi </a:t>
            </a:r>
            <a:r>
              <a:rPr lang="pl-PL" u="none" dirty="0" smtClean="0">
                <a:solidFill>
                  <a:schemeClr val="tx1"/>
                </a:solidFill>
                <a:latin typeface="Arial" panose="020B0604020202020204" pitchFamily="34" charset="0"/>
                <a:ea typeface="Calibri"/>
                <a:cs typeface="Arial" panose="020B0604020202020204" pitchFamily="34" charset="0"/>
              </a:rPr>
              <a:t>637 </a:t>
            </a:r>
            <a:r>
              <a:rPr lang="pl-PL" u="none" dirty="0">
                <a:solidFill>
                  <a:schemeClr val="tx1"/>
                </a:solidFill>
                <a:latin typeface="Arial" panose="020B0604020202020204" pitchFamily="34" charset="0"/>
                <a:ea typeface="Calibri"/>
                <a:cs typeface="Arial" panose="020B0604020202020204" pitchFamily="34" charset="0"/>
              </a:rPr>
              <a:t>na odcinku Warszawa – Węgrów oraz drogi 580 Warszawa – Sochaczew, zwiększyły dostępność do stolicy. </a:t>
            </a:r>
          </a:p>
          <a:p>
            <a:pPr algn="just" defTabSz="914305">
              <a:defRPr/>
            </a:pPr>
            <a:endParaRPr lang="pl-PL" u="none" dirty="0">
              <a:solidFill>
                <a:schemeClr val="tx1"/>
              </a:solidFill>
              <a:latin typeface="Arial" panose="020B0604020202020204" pitchFamily="34" charset="0"/>
              <a:ea typeface="Calibri"/>
              <a:cs typeface="Arial" panose="020B0604020202020204" pitchFamily="34" charset="0"/>
            </a:endParaRPr>
          </a:p>
          <a:p>
            <a:pPr lvl="0" algn="just">
              <a:lnSpc>
                <a:spcPct val="100000"/>
              </a:lnSpc>
              <a:defRPr/>
            </a:pPr>
            <a:r>
              <a:rPr lang="pl-PL" u="none" dirty="0">
                <a:solidFill>
                  <a:schemeClr val="tx1"/>
                </a:solidFill>
                <a:latin typeface="Arial" panose="020B0604020202020204" pitchFamily="34" charset="0"/>
                <a:ea typeface="Calibri"/>
                <a:cs typeface="Arial" panose="020B0604020202020204" pitchFamily="34" charset="0"/>
              </a:rPr>
              <a:t>Pomimo dużych nakładów </a:t>
            </a:r>
            <a:r>
              <a:rPr lang="pl-PL" u="none" dirty="0" smtClean="0">
                <a:solidFill>
                  <a:schemeClr val="tx1"/>
                </a:solidFill>
                <a:latin typeface="Arial" panose="020B0604020202020204" pitchFamily="34" charset="0"/>
                <a:ea typeface="Calibri"/>
                <a:cs typeface="Arial" panose="020B0604020202020204" pitchFamily="34" charset="0"/>
              </a:rPr>
              <a:t>finansowych przeznaczanych </a:t>
            </a:r>
            <a:r>
              <a:rPr lang="pl-PL" u="none" dirty="0">
                <a:solidFill>
                  <a:schemeClr val="tx1"/>
                </a:solidFill>
                <a:latin typeface="Arial" panose="020B0604020202020204" pitchFamily="34" charset="0"/>
                <a:ea typeface="Calibri"/>
                <a:cs typeface="Arial" panose="020B0604020202020204" pitchFamily="34" charset="0"/>
              </a:rPr>
              <a:t>przez samorząd województwa w infrastrukturę drogową, wśród nierozwiązanych problemów, pozostaje nadal niewystarczająca liczba obwodnic miast. </a:t>
            </a:r>
          </a:p>
          <a:p>
            <a:endParaRPr lang="pl-PL" dirty="0">
              <a:solidFill>
                <a:schemeClr val="tx1"/>
              </a:solidFill>
              <a:latin typeface="Arial" panose="020B0604020202020204" pitchFamily="34" charset="0"/>
              <a:cs typeface="Arial" panose="020B0604020202020204" pitchFamily="34" charset="0"/>
            </a:endParaRPr>
          </a:p>
        </p:txBody>
      </p:sp>
      <p:sp>
        <p:nvSpPr>
          <p:cNvPr id="4" name="Symbol zastępczy numeru slajdu 3"/>
          <p:cNvSpPr>
            <a:spLocks noGrp="1"/>
          </p:cNvSpPr>
          <p:nvPr>
            <p:ph type="sldNum" sz="quarter" idx="10"/>
          </p:nvPr>
        </p:nvSpPr>
        <p:spPr/>
        <p:txBody>
          <a:bodyPr/>
          <a:lstStyle/>
          <a:p>
            <a:fld id="{A7A338F9-EC51-487F-93B5-4FD5C09204D3}" type="slidenum">
              <a:rPr lang="pl-PL" smtClean="0"/>
              <a:pPr/>
              <a:t>31</a:t>
            </a:fld>
            <a:endParaRPr lang="pl-PL"/>
          </a:p>
        </p:txBody>
      </p:sp>
    </p:spTree>
    <p:extLst>
      <p:ext uri="{BB962C8B-B14F-4D97-AF65-F5344CB8AC3E}">
        <p14:creationId xmlns:p14="http://schemas.microsoft.com/office/powerpoint/2010/main" val="28124347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defTabSz="912480">
              <a:spcBef>
                <a:spcPct val="0"/>
              </a:spcBef>
              <a:defRPr/>
            </a:pPr>
            <a:r>
              <a:rPr lang="pl-PL" altLang="pl-PL" b="1" dirty="0">
                <a:solidFill>
                  <a:prstClr val="black"/>
                </a:solidFill>
              </a:rPr>
              <a:t>Komisja przedstawiła propozycję ambitnego budżetu UE – </a:t>
            </a:r>
            <a:r>
              <a:rPr lang="pl-PL" altLang="pl-PL" dirty="0">
                <a:solidFill>
                  <a:prstClr val="black"/>
                </a:solidFill>
              </a:rPr>
              <a:t>na poziomie 1,11% DNB (ceny bieżące, w zobowiązaniach) – oceniamy pozytywnie.</a:t>
            </a:r>
          </a:p>
          <a:p>
            <a:pPr algn="just" defTabSz="912480">
              <a:spcBef>
                <a:spcPct val="0"/>
              </a:spcBef>
              <a:defRPr/>
            </a:pPr>
            <a:endParaRPr lang="pl-PL" altLang="pl-PL" b="1" dirty="0">
              <a:solidFill>
                <a:prstClr val="black"/>
              </a:solidFill>
            </a:endParaRPr>
          </a:p>
          <a:p>
            <a:pPr algn="just" defTabSz="912480">
              <a:spcBef>
                <a:spcPct val="0"/>
              </a:spcBef>
              <a:defRPr/>
            </a:pPr>
            <a:r>
              <a:rPr lang="pl-PL" altLang="pl-PL" b="1" dirty="0">
                <a:solidFill>
                  <a:prstClr val="black"/>
                </a:solidFill>
              </a:rPr>
              <a:t>Polityka spójności została uznana za ważny filar działań UE. </a:t>
            </a:r>
            <a:r>
              <a:rPr lang="pl-PL" altLang="pl-PL" dirty="0">
                <a:solidFill>
                  <a:prstClr val="black"/>
                </a:solidFill>
              </a:rPr>
              <a:t>W dokumentach opublikowanych 2 maja przez Komisję czytamy, że „polityka spójności jest kluczową polityką inwestycyjną UE, gdyż stanowi główne koło napędowe w europejskich regionach do tworzenia miejsc pracy, zrównoważonego wzrostu oraz innowacji”.</a:t>
            </a:r>
          </a:p>
          <a:p>
            <a:pPr algn="just" defTabSz="912480">
              <a:spcBef>
                <a:spcPct val="0"/>
              </a:spcBef>
              <a:defRPr/>
            </a:pPr>
            <a:endParaRPr lang="pl-PL" altLang="pl-PL" b="1" dirty="0">
              <a:solidFill>
                <a:prstClr val="black"/>
              </a:solidFill>
            </a:endParaRPr>
          </a:p>
          <a:p>
            <a:pPr algn="just" defTabSz="912480">
              <a:spcBef>
                <a:spcPct val="0"/>
              </a:spcBef>
              <a:defRPr/>
            </a:pPr>
            <a:r>
              <a:rPr lang="pl-PL" altLang="pl-PL" b="1" dirty="0">
                <a:solidFill>
                  <a:prstClr val="black"/>
                </a:solidFill>
              </a:rPr>
              <a:t>Główną obiektywną przesłanką zmniejszenia budżetu PS jest </a:t>
            </a:r>
            <a:r>
              <a:rPr lang="pl-PL" altLang="pl-PL" b="1" dirty="0" err="1">
                <a:solidFill>
                  <a:prstClr val="black"/>
                </a:solidFill>
              </a:rPr>
              <a:t>Brexit</a:t>
            </a:r>
            <a:r>
              <a:rPr lang="pl-PL" altLang="pl-PL" b="1" dirty="0">
                <a:solidFill>
                  <a:prstClr val="black"/>
                </a:solidFill>
              </a:rPr>
              <a:t> </a:t>
            </a:r>
            <a:r>
              <a:rPr lang="pl-PL" altLang="pl-PL" dirty="0">
                <a:solidFill>
                  <a:prstClr val="black"/>
                </a:solidFill>
              </a:rPr>
              <a:t>– rząd RP uważa, że podwyższenie finansowania reform strefy euro czy dot. migracji, powinny być uzależnione od zdolności do znalezienia nowych wpływów do budżetu. Kluczowym kryterium wyboru nowych zasobów własnych powinna być zasada proporcjonalnego rozłożenia ciężaru finansowania budżetu, uwzględniająca uwarunkowania społeczno-gospodarcze we wszystkich państwach członkowskich. Sugestie, że wzrost nakładów na tzw. nowe wyzwania UE (migracje, bezpieczeństwo, klimat, globalizacja, cyfryzacja) może wynikać tylko z przesunięć środków z polityki spójności i rolnictwa, są politycznie nie do utrzymania.</a:t>
            </a:r>
          </a:p>
        </p:txBody>
      </p:sp>
      <p:sp>
        <p:nvSpPr>
          <p:cNvPr id="33796"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286" indent="-284133">
              <a:spcBef>
                <a:spcPct val="30000"/>
              </a:spcBef>
              <a:defRPr sz="1200">
                <a:solidFill>
                  <a:schemeClr val="tx1"/>
                </a:solidFill>
                <a:latin typeface="Calibri" panose="020F0502020204030204" pitchFamily="34" charset="0"/>
              </a:defRPr>
            </a:lvl2pPr>
            <a:lvl3pPr marL="1141294" indent="-226989">
              <a:spcBef>
                <a:spcPct val="30000"/>
              </a:spcBef>
              <a:defRPr sz="1200">
                <a:solidFill>
                  <a:schemeClr val="tx1"/>
                </a:solidFill>
                <a:latin typeface="Calibri" panose="020F0502020204030204" pitchFamily="34" charset="0"/>
              </a:defRPr>
            </a:lvl3pPr>
            <a:lvl4pPr marL="1598446" indent="-226989">
              <a:spcBef>
                <a:spcPct val="30000"/>
              </a:spcBef>
              <a:defRPr sz="1200">
                <a:solidFill>
                  <a:schemeClr val="tx1"/>
                </a:solidFill>
                <a:latin typeface="Calibri" panose="020F0502020204030204" pitchFamily="34" charset="0"/>
              </a:defRPr>
            </a:lvl4pPr>
            <a:lvl5pPr marL="2055599" indent="-226989">
              <a:spcBef>
                <a:spcPct val="30000"/>
              </a:spcBef>
              <a:defRPr sz="1200">
                <a:solidFill>
                  <a:schemeClr val="tx1"/>
                </a:solidFill>
                <a:latin typeface="Calibri" panose="020F0502020204030204" pitchFamily="34" charset="0"/>
              </a:defRPr>
            </a:lvl5pPr>
            <a:lvl6pPr marL="2512751" indent="-226989" eaLnBrk="0" fontAlgn="base" hangingPunct="0">
              <a:spcBef>
                <a:spcPct val="30000"/>
              </a:spcBef>
              <a:spcAft>
                <a:spcPct val="0"/>
              </a:spcAft>
              <a:defRPr sz="1200">
                <a:solidFill>
                  <a:schemeClr val="tx1"/>
                </a:solidFill>
                <a:latin typeface="Calibri" panose="020F0502020204030204" pitchFamily="34" charset="0"/>
              </a:defRPr>
            </a:lvl6pPr>
            <a:lvl7pPr marL="2969903" indent="-226989" eaLnBrk="0" fontAlgn="base" hangingPunct="0">
              <a:spcBef>
                <a:spcPct val="30000"/>
              </a:spcBef>
              <a:spcAft>
                <a:spcPct val="0"/>
              </a:spcAft>
              <a:defRPr sz="1200">
                <a:solidFill>
                  <a:schemeClr val="tx1"/>
                </a:solidFill>
                <a:latin typeface="Calibri" panose="020F0502020204030204" pitchFamily="34" charset="0"/>
              </a:defRPr>
            </a:lvl7pPr>
            <a:lvl8pPr marL="3427056" indent="-226989" eaLnBrk="0" fontAlgn="base" hangingPunct="0">
              <a:spcBef>
                <a:spcPct val="30000"/>
              </a:spcBef>
              <a:spcAft>
                <a:spcPct val="0"/>
              </a:spcAft>
              <a:defRPr sz="1200">
                <a:solidFill>
                  <a:schemeClr val="tx1"/>
                </a:solidFill>
                <a:latin typeface="Calibri" panose="020F0502020204030204" pitchFamily="34" charset="0"/>
              </a:defRPr>
            </a:lvl8pPr>
            <a:lvl9pPr marL="3884208" indent="-22698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487163F-ADFA-4278-8522-CEEEE25C53E7}" type="slidenum">
              <a:rPr lang="pl-PL" altLang="pl-PL" smtClean="0"/>
              <a:pPr>
                <a:spcBef>
                  <a:spcPct val="0"/>
                </a:spcBef>
              </a:pPr>
              <a:t>32</a:t>
            </a:fld>
            <a:endParaRPr lang="pl-PL" altLang="pl-PL" smtClean="0"/>
          </a:p>
        </p:txBody>
      </p:sp>
      <p:sp>
        <p:nvSpPr>
          <p:cNvPr id="20485"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extLst>
      <p:ext uri="{BB962C8B-B14F-4D97-AF65-F5344CB8AC3E}">
        <p14:creationId xmlns:p14="http://schemas.microsoft.com/office/powerpoint/2010/main" val="27830609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defTabSz="912480">
              <a:spcBef>
                <a:spcPct val="0"/>
              </a:spcBef>
              <a:defRPr/>
            </a:pPr>
            <a:r>
              <a:rPr lang="pl-PL" altLang="pl-PL" dirty="0">
                <a:solidFill>
                  <a:prstClr val="black"/>
                </a:solidFill>
              </a:rPr>
              <a:t>KE ma bardzo ambitne podejście zakończenia negocjacji nad WRF 2021-27 przed wyborami do PE w 2019 r. PL jest otwarta na szybkie i efektywne negocjacje ale jakiekolwiek diametralne zmiany lub politycznie kontrowersyjne propozycje jedynie wydłużą niepotrzebnie proces negocjacji. PL stoi na stanowisku, że najważniejsza jest jakość budżetu a nie szybkość jego uchwalenia.</a:t>
            </a:r>
          </a:p>
        </p:txBody>
      </p:sp>
      <p:sp>
        <p:nvSpPr>
          <p:cNvPr id="33796"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286" indent="-284133">
              <a:spcBef>
                <a:spcPct val="30000"/>
              </a:spcBef>
              <a:defRPr sz="1200">
                <a:solidFill>
                  <a:schemeClr val="tx1"/>
                </a:solidFill>
                <a:latin typeface="Calibri" panose="020F0502020204030204" pitchFamily="34" charset="0"/>
              </a:defRPr>
            </a:lvl2pPr>
            <a:lvl3pPr marL="1141294" indent="-226989">
              <a:spcBef>
                <a:spcPct val="30000"/>
              </a:spcBef>
              <a:defRPr sz="1200">
                <a:solidFill>
                  <a:schemeClr val="tx1"/>
                </a:solidFill>
                <a:latin typeface="Calibri" panose="020F0502020204030204" pitchFamily="34" charset="0"/>
              </a:defRPr>
            </a:lvl3pPr>
            <a:lvl4pPr marL="1598446" indent="-226989">
              <a:spcBef>
                <a:spcPct val="30000"/>
              </a:spcBef>
              <a:defRPr sz="1200">
                <a:solidFill>
                  <a:schemeClr val="tx1"/>
                </a:solidFill>
                <a:latin typeface="Calibri" panose="020F0502020204030204" pitchFamily="34" charset="0"/>
              </a:defRPr>
            </a:lvl4pPr>
            <a:lvl5pPr marL="2055599" indent="-226989">
              <a:spcBef>
                <a:spcPct val="30000"/>
              </a:spcBef>
              <a:defRPr sz="1200">
                <a:solidFill>
                  <a:schemeClr val="tx1"/>
                </a:solidFill>
                <a:latin typeface="Calibri" panose="020F0502020204030204" pitchFamily="34" charset="0"/>
              </a:defRPr>
            </a:lvl5pPr>
            <a:lvl6pPr marL="2512751" indent="-226989" eaLnBrk="0" fontAlgn="base" hangingPunct="0">
              <a:spcBef>
                <a:spcPct val="30000"/>
              </a:spcBef>
              <a:spcAft>
                <a:spcPct val="0"/>
              </a:spcAft>
              <a:defRPr sz="1200">
                <a:solidFill>
                  <a:schemeClr val="tx1"/>
                </a:solidFill>
                <a:latin typeface="Calibri" panose="020F0502020204030204" pitchFamily="34" charset="0"/>
              </a:defRPr>
            </a:lvl6pPr>
            <a:lvl7pPr marL="2969903" indent="-226989" eaLnBrk="0" fontAlgn="base" hangingPunct="0">
              <a:spcBef>
                <a:spcPct val="30000"/>
              </a:spcBef>
              <a:spcAft>
                <a:spcPct val="0"/>
              </a:spcAft>
              <a:defRPr sz="1200">
                <a:solidFill>
                  <a:schemeClr val="tx1"/>
                </a:solidFill>
                <a:latin typeface="Calibri" panose="020F0502020204030204" pitchFamily="34" charset="0"/>
              </a:defRPr>
            </a:lvl7pPr>
            <a:lvl8pPr marL="3427056" indent="-226989" eaLnBrk="0" fontAlgn="base" hangingPunct="0">
              <a:spcBef>
                <a:spcPct val="30000"/>
              </a:spcBef>
              <a:spcAft>
                <a:spcPct val="0"/>
              </a:spcAft>
              <a:defRPr sz="1200">
                <a:solidFill>
                  <a:schemeClr val="tx1"/>
                </a:solidFill>
                <a:latin typeface="Calibri" panose="020F0502020204030204" pitchFamily="34" charset="0"/>
              </a:defRPr>
            </a:lvl8pPr>
            <a:lvl9pPr marL="3884208" indent="-22698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487163F-ADFA-4278-8522-CEEEE25C53E7}" type="slidenum">
              <a:rPr lang="pl-PL" altLang="pl-PL" smtClean="0"/>
              <a:pPr>
                <a:spcBef>
                  <a:spcPct val="0"/>
                </a:spcBef>
              </a:pPr>
              <a:t>33</a:t>
            </a:fld>
            <a:endParaRPr lang="pl-PL" altLang="pl-PL" smtClean="0"/>
          </a:p>
        </p:txBody>
      </p:sp>
      <p:sp>
        <p:nvSpPr>
          <p:cNvPr id="20485"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extLst>
      <p:ext uri="{BB962C8B-B14F-4D97-AF65-F5344CB8AC3E}">
        <p14:creationId xmlns:p14="http://schemas.microsoft.com/office/powerpoint/2010/main" val="27830609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7A338F9-EC51-487F-93B5-4FD5C09204D3}" type="slidenum">
              <a:rPr lang="pl-PL" smtClean="0">
                <a:solidFill>
                  <a:prstClr val="black"/>
                </a:solidFill>
              </a:rPr>
              <a:pPr/>
              <a:t>34</a:t>
            </a:fld>
            <a:endParaRPr lang="pl-PL">
              <a:solidFill>
                <a:prstClr val="black"/>
              </a:solidFill>
            </a:endParaRPr>
          </a:p>
        </p:txBody>
      </p:sp>
    </p:spTree>
    <p:extLst>
      <p:ext uri="{BB962C8B-B14F-4D97-AF65-F5344CB8AC3E}">
        <p14:creationId xmlns:p14="http://schemas.microsoft.com/office/powerpoint/2010/main" val="18997328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4C956-B754-4C75-8DEC-855A05BAA6E4}" type="slidenum">
              <a:rPr kumimoji="0" lang="pl-P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pl-PL"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50979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4C956-B754-4C75-8DEC-855A05BAA6E4}" type="slidenum">
              <a:rPr kumimoji="0" lang="pl-P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pl-PL"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10688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4C956-B754-4C75-8DEC-855A05BAA6E4}" type="slidenum">
              <a:rPr kumimoji="0" lang="pl-P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pl-PL"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65126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4C956-B754-4C75-8DEC-855A05BAA6E4}" type="slidenum">
              <a:rPr kumimoji="0" lang="pl-P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pl-PL"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7128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Choć nie do uniknięcia</a:t>
            </a:r>
            <a:r>
              <a:rPr lang="pl-PL" baseline="0" dirty="0"/>
              <a:t> </a:t>
            </a:r>
            <a:r>
              <a:rPr lang="pl-PL" dirty="0"/>
              <a:t>są pewne różnice w obrębie każdej</a:t>
            </a:r>
            <a:r>
              <a:rPr lang="pl-PL" baseline="0" dirty="0"/>
              <a:t> z nowych jednostek NUTS-2, najbogatsze i najmniej bogate części województwa (przy czym jedna cechuje się czterokrotnie wyższym PKB od drugiej) nie są już agregowane w jedną, wprowadzającą w błąd średnią.</a:t>
            </a:r>
            <a:endParaRPr lang="pl-PL" dirty="0"/>
          </a:p>
        </p:txBody>
      </p:sp>
    </p:spTree>
    <p:extLst>
      <p:ext uri="{BB962C8B-B14F-4D97-AF65-F5344CB8AC3E}">
        <p14:creationId xmlns:p14="http://schemas.microsoft.com/office/powerpoint/2010/main" val="1298771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indent="226671" algn="just">
              <a:lnSpc>
                <a:spcPct val="115000"/>
              </a:lnSpc>
            </a:pPr>
            <a:r>
              <a:rPr lang="pl-PL" dirty="0">
                <a:solidFill>
                  <a:schemeClr val="tx1"/>
                </a:solidFill>
                <a:latin typeface="Arial"/>
                <a:ea typeface="Calibri"/>
                <a:cs typeface="Times New Roman"/>
              </a:rPr>
              <a:t>Samorząd województwa prowadzi politykę rozwoju na podstawie strategii, która przewiduje m.in. zapewnienie trwałego i zrównoważonego rozwoju, wzrost konkurencyjności i innowacyjności gospodarki, zachowanie wartości środowiska przyrodniczego oraz kształtowanie i utrzymanie ładu przestrzennego województwa. W prowadzeniu polityki rozwoju samorządu województwa ważną rolę odgrywa plan zagospodarowania przestrzennego województwa.</a:t>
            </a:r>
          </a:p>
          <a:p>
            <a:pPr indent="226671" algn="just">
              <a:lnSpc>
                <a:spcPct val="115000"/>
              </a:lnSpc>
            </a:pPr>
            <a:endParaRPr lang="pl-PL" dirty="0">
              <a:solidFill>
                <a:schemeClr val="tx1"/>
              </a:solidFill>
              <a:latin typeface="Arial"/>
              <a:ea typeface="Calibri"/>
              <a:cs typeface="Times New Roman"/>
            </a:endParaRPr>
          </a:p>
          <a:p>
            <a:pPr indent="226671" algn="just">
              <a:lnSpc>
                <a:spcPct val="115000"/>
              </a:lnSpc>
            </a:pPr>
            <a:endParaRPr lang="pl-PL" dirty="0">
              <a:solidFill>
                <a:schemeClr val="tx1"/>
              </a:solidFill>
              <a:ea typeface="Calibri"/>
              <a:cs typeface="Times New Roman"/>
            </a:endParaRPr>
          </a:p>
        </p:txBody>
      </p:sp>
      <p:sp>
        <p:nvSpPr>
          <p:cNvPr id="4" name="Symbol zastępczy numeru slajdu 3"/>
          <p:cNvSpPr>
            <a:spLocks noGrp="1"/>
          </p:cNvSpPr>
          <p:nvPr>
            <p:ph type="sldNum" sz="quarter" idx="10"/>
          </p:nvPr>
        </p:nvSpPr>
        <p:spPr/>
        <p:txBody>
          <a:bodyPr/>
          <a:lstStyle/>
          <a:p>
            <a:fld id="{A7A338F9-EC51-487F-93B5-4FD5C09204D3}" type="slidenum">
              <a:rPr lang="pl-PL" smtClean="0"/>
              <a:pPr/>
              <a:t>4</a:t>
            </a:fld>
            <a:endParaRPr lang="pl-PL" dirty="0"/>
          </a:p>
        </p:txBody>
      </p:sp>
    </p:spTree>
    <p:extLst>
      <p:ext uri="{BB962C8B-B14F-4D97-AF65-F5344CB8AC3E}">
        <p14:creationId xmlns:p14="http://schemas.microsoft.com/office/powerpoint/2010/main" val="15216173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defTabSz="916229" eaLnBrk="0" fontAlgn="base" hangingPunct="0">
              <a:spcBef>
                <a:spcPct val="30000"/>
              </a:spcBef>
              <a:spcAft>
                <a:spcPct val="0"/>
              </a:spcAft>
              <a:defRPr/>
            </a:pPr>
            <a:r>
              <a:rPr lang="pl-PL" dirty="0"/>
              <a:t>Duże zróżnicowanie ujawnia się także na poziomie powiatów. </a:t>
            </a:r>
          </a:p>
          <a:p>
            <a:pPr defTabSz="916229" eaLnBrk="0" fontAlgn="base" hangingPunct="0">
              <a:spcBef>
                <a:spcPct val="30000"/>
              </a:spcBef>
              <a:spcAft>
                <a:spcPct val="0"/>
              </a:spcAft>
              <a:defRPr/>
            </a:pPr>
            <a:endParaRPr lang="pl-PL" dirty="0"/>
          </a:p>
          <a:p>
            <a:pPr defTabSz="916229" eaLnBrk="0" fontAlgn="base" hangingPunct="0">
              <a:spcBef>
                <a:spcPct val="30000"/>
              </a:spcBef>
              <a:spcAft>
                <a:spcPct val="0"/>
              </a:spcAft>
              <a:defRPr/>
            </a:pPr>
            <a:r>
              <a:rPr lang="pl-PL" dirty="0"/>
              <a:t>Zróżnicowane między gminami jest również istotnym czynnikiem, lecz jest to</a:t>
            </a:r>
            <a:r>
              <a:rPr lang="pl-PL" baseline="0" dirty="0"/>
              <a:t> obecnie poziom zbyt szczegółowy, jeśli chodzi o warunkowanie podziału środków unijnych. Jednak informacje o poziomie rozwoju mogą być bardzo przydatne już na etapie wykorzystania środków. Przykładowo, informacje na poziomie lokalnym są wykorzystywane przez partnerstwa samorządów lokalnych przygotowuje strategie i realizujące Regionalne Inwestycje Terytorialne w ramach Regionalnego Programu Operacyjnego Województwa Mazowieckiego. Wiarygodne dane dotyczące różnych aspektów rozwoju społeczno-gospodarczego na poziomie gmin mogą też zostać zestawione z konkretnymi działaniami współfinansowanymi ze środków RPO, by ocenić skuteczność podejmowanych działań.</a:t>
            </a:r>
            <a:endParaRPr lang="pl-PL" dirty="0"/>
          </a:p>
        </p:txBody>
      </p:sp>
    </p:spTree>
    <p:extLst>
      <p:ext uri="{BB962C8B-B14F-4D97-AF65-F5344CB8AC3E}">
        <p14:creationId xmlns:p14="http://schemas.microsoft.com/office/powerpoint/2010/main" val="19286250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dirty="0" smtClean="0"/>
          </a:p>
        </p:txBody>
      </p:sp>
      <p:sp>
        <p:nvSpPr>
          <p:cNvPr id="31748"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90" indent="-285150">
              <a:defRPr>
                <a:solidFill>
                  <a:schemeClr val="tx1"/>
                </a:solidFill>
                <a:latin typeface="Arial" panose="020B0604020202020204" pitchFamily="34" charset="0"/>
              </a:defRPr>
            </a:lvl2pPr>
            <a:lvl3pPr marL="1140600" indent="-228120">
              <a:defRPr>
                <a:solidFill>
                  <a:schemeClr val="tx1"/>
                </a:solidFill>
                <a:latin typeface="Arial" panose="020B0604020202020204" pitchFamily="34" charset="0"/>
              </a:defRPr>
            </a:lvl3pPr>
            <a:lvl4pPr marL="1596840" indent="-228120">
              <a:defRPr>
                <a:solidFill>
                  <a:schemeClr val="tx1"/>
                </a:solidFill>
                <a:latin typeface="Arial" panose="020B0604020202020204" pitchFamily="34" charset="0"/>
              </a:defRPr>
            </a:lvl4pPr>
            <a:lvl5pPr marL="2053079" indent="-228120">
              <a:defRPr>
                <a:solidFill>
                  <a:schemeClr val="tx1"/>
                </a:solidFill>
                <a:latin typeface="Arial" panose="020B0604020202020204" pitchFamily="34" charset="0"/>
              </a:defRPr>
            </a:lvl5pPr>
            <a:lvl6pPr marL="2509319" indent="-228120" eaLnBrk="0" fontAlgn="base" hangingPunct="0">
              <a:spcBef>
                <a:spcPct val="0"/>
              </a:spcBef>
              <a:spcAft>
                <a:spcPct val="0"/>
              </a:spcAft>
              <a:defRPr>
                <a:solidFill>
                  <a:schemeClr val="tx1"/>
                </a:solidFill>
                <a:latin typeface="Arial" panose="020B0604020202020204" pitchFamily="34" charset="0"/>
              </a:defRPr>
            </a:lvl6pPr>
            <a:lvl7pPr marL="2965559" indent="-228120" eaLnBrk="0" fontAlgn="base" hangingPunct="0">
              <a:spcBef>
                <a:spcPct val="0"/>
              </a:spcBef>
              <a:spcAft>
                <a:spcPct val="0"/>
              </a:spcAft>
              <a:defRPr>
                <a:solidFill>
                  <a:schemeClr val="tx1"/>
                </a:solidFill>
                <a:latin typeface="Arial" panose="020B0604020202020204" pitchFamily="34" charset="0"/>
              </a:defRPr>
            </a:lvl7pPr>
            <a:lvl8pPr marL="3421799" indent="-228120" eaLnBrk="0" fontAlgn="base" hangingPunct="0">
              <a:spcBef>
                <a:spcPct val="0"/>
              </a:spcBef>
              <a:spcAft>
                <a:spcPct val="0"/>
              </a:spcAft>
              <a:defRPr>
                <a:solidFill>
                  <a:schemeClr val="tx1"/>
                </a:solidFill>
                <a:latin typeface="Arial" panose="020B0604020202020204" pitchFamily="34" charset="0"/>
              </a:defRPr>
            </a:lvl8pPr>
            <a:lvl9pPr marL="3878039" indent="-228120" eaLnBrk="0" fontAlgn="base" hangingPunct="0">
              <a:spcBef>
                <a:spcPct val="0"/>
              </a:spcBef>
              <a:spcAft>
                <a:spcPct val="0"/>
              </a:spcAft>
              <a:defRPr>
                <a:solidFill>
                  <a:schemeClr val="tx1"/>
                </a:solidFill>
                <a:latin typeface="Arial" panose="020B0604020202020204" pitchFamily="34" charset="0"/>
              </a:defRPr>
            </a:lvl9pPr>
          </a:lstStyle>
          <a:p>
            <a:fld id="{35EF18AE-E82A-491D-98F9-9E9014EB46D8}" type="slidenum">
              <a:rPr lang="pl-PL" altLang="pl-PL" smtClean="0">
                <a:solidFill>
                  <a:prstClr val="black"/>
                </a:solidFill>
                <a:latin typeface="Calibri" panose="020F0502020204030204" pitchFamily="34" charset="0"/>
              </a:rPr>
              <a:pPr/>
              <a:t>42</a:t>
            </a:fld>
            <a:endParaRPr lang="pl-PL" altLang="pl-PL"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1153432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r>
              <a:rPr lang="pl-PL" dirty="0">
                <a:solidFill>
                  <a:schemeClr val="tx1"/>
                </a:solidFill>
                <a:latin typeface="Arial" panose="020B0604020202020204" pitchFamily="34" charset="0"/>
                <a:ea typeface="Calibri"/>
                <a:cs typeface="Arial" panose="020B0604020202020204" pitchFamily="34" charset="0"/>
              </a:rPr>
              <a:t>Układ celów </a:t>
            </a:r>
            <a:r>
              <a:rPr lang="pl-PL" b="1" i="1" dirty="0">
                <a:solidFill>
                  <a:schemeClr val="tx1"/>
                </a:solidFill>
                <a:latin typeface="Arial" panose="020B0604020202020204" pitchFamily="34" charset="0"/>
                <a:ea typeface="Calibri"/>
                <a:cs typeface="Arial" panose="020B0604020202020204" pitchFamily="34" charset="0"/>
              </a:rPr>
              <a:t>Strategii rozwoju województwa mazowieckiego </a:t>
            </a:r>
            <a:r>
              <a:rPr lang="pl-PL" b="1" i="1" dirty="0">
                <a:solidFill>
                  <a:schemeClr val="tx1"/>
                </a:solidFill>
                <a:latin typeface="Arial" panose="020B0604020202020204" pitchFamily="34" charset="0"/>
                <a:ea typeface="Calibri"/>
                <a:cs typeface="Arial" panose="020B0604020202020204" pitchFamily="34" charset="0"/>
                <a:sym typeface="Symbol"/>
              </a:rPr>
              <a:t></a:t>
            </a:r>
            <a:r>
              <a:rPr lang="pl-PL" b="1" i="1" dirty="0">
                <a:solidFill>
                  <a:schemeClr val="tx1"/>
                </a:solidFill>
                <a:latin typeface="Arial" panose="020B0604020202020204" pitchFamily="34" charset="0"/>
                <a:ea typeface="Calibri"/>
                <a:cs typeface="Arial" panose="020B0604020202020204" pitchFamily="34" charset="0"/>
              </a:rPr>
              <a:t> Innowacyjne Mazowsze</a:t>
            </a:r>
            <a:r>
              <a:rPr lang="pl-PL" i="1" dirty="0">
                <a:solidFill>
                  <a:schemeClr val="tx1"/>
                </a:solidFill>
                <a:latin typeface="Arial" panose="020B0604020202020204" pitchFamily="34" charset="0"/>
                <a:ea typeface="Calibri"/>
                <a:cs typeface="Arial" panose="020B0604020202020204" pitchFamily="34" charset="0"/>
              </a:rPr>
              <a:t> </a:t>
            </a:r>
            <a:r>
              <a:rPr lang="pl-PL" dirty="0">
                <a:solidFill>
                  <a:schemeClr val="tx1"/>
                </a:solidFill>
                <a:latin typeface="Arial" panose="020B0604020202020204" pitchFamily="34" charset="0"/>
                <a:ea typeface="Calibri"/>
                <a:cs typeface="Arial" panose="020B0604020202020204" pitchFamily="34" charset="0"/>
              </a:rPr>
              <a:t>(2013) ma charakter hierarchiczno-horyzontalny. Nadrzędnym celem </a:t>
            </a:r>
            <a:r>
              <a:rPr lang="pl-PL" i="1" dirty="0">
                <a:solidFill>
                  <a:schemeClr val="tx1"/>
                </a:solidFill>
                <a:latin typeface="Arial" panose="020B0604020202020204" pitchFamily="34" charset="0"/>
                <a:ea typeface="Calibri"/>
                <a:cs typeface="Arial" panose="020B0604020202020204" pitchFamily="34" charset="0"/>
              </a:rPr>
              <a:t>Strategii </a:t>
            </a:r>
            <a:r>
              <a:rPr lang="pl-PL" dirty="0">
                <a:solidFill>
                  <a:schemeClr val="tx1"/>
                </a:solidFill>
                <a:latin typeface="Arial" panose="020B0604020202020204" pitchFamily="34" charset="0"/>
                <a:ea typeface="Calibri"/>
                <a:cs typeface="Arial" panose="020B0604020202020204" pitchFamily="34" charset="0"/>
              </a:rPr>
              <a:t>jest </a:t>
            </a:r>
            <a:r>
              <a:rPr lang="pl-PL" b="1" dirty="0">
                <a:solidFill>
                  <a:schemeClr val="tx1"/>
                </a:solidFill>
                <a:latin typeface="Arial" panose="020B0604020202020204" pitchFamily="34" charset="0"/>
                <a:ea typeface="Calibri"/>
                <a:cs typeface="Arial" panose="020B0604020202020204" pitchFamily="34" charset="0"/>
              </a:rPr>
              <a:t>zmniejszenie dysproporcji rozwoju w województwie mazowieckim oraz wzrost znaczenia Obszaru Metropolitalnego Warszawy w Europie</a:t>
            </a:r>
            <a:r>
              <a:rPr lang="pl-PL" dirty="0">
                <a:solidFill>
                  <a:schemeClr val="tx1"/>
                </a:solidFill>
                <a:latin typeface="Arial" panose="020B0604020202020204" pitchFamily="34" charset="0"/>
                <a:ea typeface="Calibri"/>
                <a:cs typeface="Arial" panose="020B0604020202020204" pitchFamily="34" charset="0"/>
              </a:rPr>
              <a:t>. </a:t>
            </a:r>
          </a:p>
          <a:p>
            <a:pPr algn="just"/>
            <a:endParaRPr lang="pl-PL" dirty="0" smtClean="0">
              <a:solidFill>
                <a:schemeClr val="tx1"/>
              </a:solidFill>
              <a:latin typeface="Arial" panose="020B0604020202020204" pitchFamily="34" charset="0"/>
              <a:ea typeface="Calibri"/>
              <a:cs typeface="Arial" panose="020B0604020202020204" pitchFamily="34" charset="0"/>
            </a:endParaRPr>
          </a:p>
          <a:p>
            <a:pPr algn="just"/>
            <a:r>
              <a:rPr lang="pl-PL" dirty="0" smtClean="0">
                <a:solidFill>
                  <a:schemeClr val="tx1"/>
                </a:solidFill>
                <a:latin typeface="Arial" panose="020B0604020202020204" pitchFamily="34" charset="0"/>
                <a:ea typeface="Calibri"/>
                <a:cs typeface="Arial" panose="020B0604020202020204" pitchFamily="34" charset="0"/>
              </a:rPr>
              <a:t>Realizując </a:t>
            </a:r>
            <a:r>
              <a:rPr lang="pl-PL" dirty="0">
                <a:solidFill>
                  <a:schemeClr val="tx1"/>
                </a:solidFill>
                <a:latin typeface="Arial" panose="020B0604020202020204" pitchFamily="34" charset="0"/>
                <a:ea typeface="Calibri"/>
                <a:cs typeface="Arial" panose="020B0604020202020204" pitchFamily="34" charset="0"/>
              </a:rPr>
              <a:t>politykę rozwoju na poziomie regionalnym, w celu aktywizacji </a:t>
            </a:r>
            <a:r>
              <a:rPr lang="pl-PL" dirty="0" smtClean="0">
                <a:solidFill>
                  <a:schemeClr val="tx1"/>
                </a:solidFill>
                <a:latin typeface="Arial" panose="020B0604020202020204" pitchFamily="34" charset="0"/>
                <a:ea typeface="Calibri"/>
                <a:cs typeface="Arial" panose="020B0604020202020204" pitchFamily="34" charset="0"/>
              </a:rPr>
              <a:t>i </a:t>
            </a:r>
            <a:r>
              <a:rPr lang="pl-PL" dirty="0">
                <a:solidFill>
                  <a:schemeClr val="tx1"/>
                </a:solidFill>
                <a:latin typeface="Arial" panose="020B0604020202020204" pitchFamily="34" charset="0"/>
                <a:ea typeface="Calibri"/>
                <a:cs typeface="Arial" panose="020B0604020202020204" pitchFamily="34" charset="0"/>
              </a:rPr>
              <a:t>przyspieszenia rozwoju obszarów strategicznej interwencji (OSI), zostały opracowane instrumenty wsparcia finansowego:  </a:t>
            </a:r>
            <a:r>
              <a:rPr lang="pl-PL" b="1" dirty="0">
                <a:solidFill>
                  <a:schemeClr val="tx1"/>
                </a:solidFill>
                <a:latin typeface="Arial" panose="020B0604020202020204" pitchFamily="34" charset="0"/>
                <a:ea typeface="Calibri"/>
                <a:cs typeface="Arial" panose="020B0604020202020204" pitchFamily="34" charset="0"/>
              </a:rPr>
              <a:t>Zintegrowane Inwestycje Terytorialne (ZIT) </a:t>
            </a:r>
            <a:r>
              <a:rPr lang="pl-PL" dirty="0">
                <a:solidFill>
                  <a:schemeClr val="tx1"/>
                </a:solidFill>
                <a:latin typeface="Arial" panose="020B0604020202020204" pitchFamily="34" charset="0"/>
                <a:ea typeface="Calibri"/>
                <a:cs typeface="Arial" panose="020B0604020202020204" pitchFamily="34" charset="0"/>
              </a:rPr>
              <a:t>oraz </a:t>
            </a:r>
            <a:r>
              <a:rPr lang="pl-PL" b="1" dirty="0">
                <a:solidFill>
                  <a:schemeClr val="tx1"/>
                </a:solidFill>
                <a:latin typeface="Arial" panose="020B0604020202020204" pitchFamily="34" charset="0"/>
                <a:cs typeface="Arial" panose="020B0604020202020204" pitchFamily="34" charset="0"/>
              </a:rPr>
              <a:t>Regionalne Inwestycje Terytorialne (RIT). </a:t>
            </a:r>
          </a:p>
          <a:p>
            <a:pPr algn="just"/>
            <a:endParaRPr lang="pl-PL" dirty="0" smtClean="0">
              <a:solidFill>
                <a:schemeClr val="tx1"/>
              </a:solidFill>
              <a:latin typeface="Arial" panose="020B0604020202020204" pitchFamily="34" charset="0"/>
              <a:cs typeface="Arial" panose="020B0604020202020204" pitchFamily="34" charset="0"/>
            </a:endParaRPr>
          </a:p>
          <a:p>
            <a:pPr algn="just"/>
            <a:r>
              <a:rPr lang="pl-PL" dirty="0" smtClean="0">
                <a:solidFill>
                  <a:schemeClr val="tx1"/>
                </a:solidFill>
                <a:latin typeface="Arial" panose="020B0604020202020204" pitchFamily="34" charset="0"/>
                <a:cs typeface="Arial" panose="020B0604020202020204" pitchFamily="34" charset="0"/>
              </a:rPr>
              <a:t>Instrumenty </a:t>
            </a:r>
            <a:r>
              <a:rPr lang="pl-PL" dirty="0">
                <a:solidFill>
                  <a:schemeClr val="tx1"/>
                </a:solidFill>
                <a:latin typeface="Arial" panose="020B0604020202020204" pitchFamily="34" charset="0"/>
                <a:cs typeface="Arial" panose="020B0604020202020204" pitchFamily="34" charset="0"/>
              </a:rPr>
              <a:t>te nie obejmują całych obszarów problemowych, tworzone były w i wokół głównych ośrodków miejskich (Warszawa; miasta regionalne – Radom, Płock; miasta </a:t>
            </a:r>
            <a:r>
              <a:rPr lang="pl-PL" dirty="0" err="1">
                <a:solidFill>
                  <a:schemeClr val="tx1"/>
                </a:solidFill>
                <a:latin typeface="Arial" panose="020B0604020202020204" pitchFamily="34" charset="0"/>
                <a:cs typeface="Arial" panose="020B0604020202020204" pitchFamily="34" charset="0"/>
              </a:rPr>
              <a:t>subregionalne</a:t>
            </a:r>
            <a:r>
              <a:rPr lang="pl-PL" dirty="0">
                <a:solidFill>
                  <a:schemeClr val="tx1"/>
                </a:solidFill>
                <a:latin typeface="Arial" panose="020B0604020202020204" pitchFamily="34" charset="0"/>
                <a:cs typeface="Arial" panose="020B0604020202020204" pitchFamily="34" charset="0"/>
              </a:rPr>
              <a:t> – Ciechanów, Ostrołęka, Siedlce). Udział poszczególnych jednostek samorządu terytorialnego był dobrowolny.</a:t>
            </a:r>
          </a:p>
          <a:p>
            <a:pPr algn="just"/>
            <a:r>
              <a:rPr lang="pl-PL" dirty="0" smtClean="0">
                <a:solidFill>
                  <a:schemeClr val="tx1"/>
                </a:solidFill>
                <a:latin typeface="Arial" panose="020B0604020202020204" pitchFamily="34" charset="0"/>
                <a:cs typeface="Arial" panose="020B0604020202020204" pitchFamily="34" charset="0"/>
              </a:rPr>
              <a:t>Obszary </a:t>
            </a:r>
            <a:r>
              <a:rPr lang="pl-PL" dirty="0">
                <a:solidFill>
                  <a:schemeClr val="tx1"/>
                </a:solidFill>
                <a:latin typeface="Arial" panose="020B0604020202020204" pitchFamily="34" charset="0"/>
                <a:cs typeface="Arial" panose="020B0604020202020204" pitchFamily="34" charset="0"/>
              </a:rPr>
              <a:t>problemowe, ZIT i RIT są przedstawione na kolejnych slajdach. </a:t>
            </a:r>
            <a:endParaRPr lang="pl-PL" dirty="0">
              <a:solidFill>
                <a:schemeClr val="tx1"/>
              </a:solidFill>
              <a:latin typeface="Arial" panose="020B0604020202020204" pitchFamily="34" charset="0"/>
              <a:ea typeface="Times New Roman"/>
              <a:cs typeface="Arial" panose="020B0604020202020204" pitchFamily="34" charset="0"/>
            </a:endParaRPr>
          </a:p>
          <a:p>
            <a:pPr algn="just">
              <a:lnSpc>
                <a:spcPct val="115000"/>
              </a:lnSpc>
              <a:spcBef>
                <a:spcPts val="1000"/>
              </a:spcBef>
            </a:pPr>
            <a:endParaRPr lang="pl-PL" dirty="0">
              <a:solidFill>
                <a:schemeClr val="tx1"/>
              </a:solidFill>
              <a:latin typeface="Arial" panose="020B0604020202020204" pitchFamily="34" charset="0"/>
              <a:ea typeface="Calibri"/>
              <a:cs typeface="Arial" panose="020B0604020202020204" pitchFamily="34" charset="0"/>
            </a:endParaRPr>
          </a:p>
        </p:txBody>
      </p:sp>
      <p:sp>
        <p:nvSpPr>
          <p:cNvPr id="4" name="Symbol zastępczy numeru slajdu 3"/>
          <p:cNvSpPr>
            <a:spLocks noGrp="1"/>
          </p:cNvSpPr>
          <p:nvPr>
            <p:ph type="sldNum" sz="quarter" idx="10"/>
          </p:nvPr>
        </p:nvSpPr>
        <p:spPr/>
        <p:txBody>
          <a:bodyPr/>
          <a:lstStyle/>
          <a:p>
            <a:fld id="{A7A338F9-EC51-487F-93B5-4FD5C09204D3}" type="slidenum">
              <a:rPr lang="pl-PL" smtClean="0"/>
              <a:pPr/>
              <a:t>5</a:t>
            </a:fld>
            <a:endParaRPr lang="pl-PL"/>
          </a:p>
        </p:txBody>
      </p:sp>
    </p:spTree>
    <p:extLst>
      <p:ext uri="{BB962C8B-B14F-4D97-AF65-F5344CB8AC3E}">
        <p14:creationId xmlns:p14="http://schemas.microsoft.com/office/powerpoint/2010/main" val="1521617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indent="228576" algn="just"/>
            <a:r>
              <a:rPr lang="pl-PL" dirty="0">
                <a:solidFill>
                  <a:schemeClr val="tx1"/>
                </a:solidFill>
                <a:latin typeface="Arial" panose="020B0604020202020204" pitchFamily="34" charset="0"/>
                <a:ea typeface="Calibri"/>
                <a:cs typeface="Arial" panose="020B0604020202020204" pitchFamily="34" charset="0"/>
              </a:rPr>
              <a:t>W </a:t>
            </a:r>
            <a:r>
              <a:rPr lang="pl-PL" b="1" i="1" dirty="0">
                <a:solidFill>
                  <a:schemeClr val="tx1"/>
                </a:solidFill>
                <a:latin typeface="Arial" panose="020B0604020202020204" pitchFamily="34" charset="0"/>
                <a:ea typeface="Calibri"/>
                <a:cs typeface="Arial" panose="020B0604020202020204" pitchFamily="34" charset="0"/>
              </a:rPr>
              <a:t>Strategii rozwoju województwa mazowieckiego </a:t>
            </a:r>
            <a:r>
              <a:rPr lang="pl-PL" b="1" i="1" dirty="0">
                <a:solidFill>
                  <a:schemeClr val="tx1"/>
                </a:solidFill>
                <a:latin typeface="Arial" panose="020B0604020202020204" pitchFamily="34" charset="0"/>
                <a:ea typeface="Calibri"/>
                <a:cs typeface="Arial" panose="020B0604020202020204" pitchFamily="34" charset="0"/>
                <a:sym typeface="Symbol"/>
              </a:rPr>
              <a:t></a:t>
            </a:r>
            <a:r>
              <a:rPr lang="pl-PL" b="1" i="1" dirty="0">
                <a:solidFill>
                  <a:schemeClr val="tx1"/>
                </a:solidFill>
                <a:latin typeface="Arial" panose="020B0604020202020204" pitchFamily="34" charset="0"/>
                <a:ea typeface="Calibri"/>
                <a:cs typeface="Arial" panose="020B0604020202020204" pitchFamily="34" charset="0"/>
              </a:rPr>
              <a:t> Innowacyjne Mazowsze</a:t>
            </a:r>
            <a:r>
              <a:rPr lang="pl-PL" i="1" dirty="0">
                <a:solidFill>
                  <a:schemeClr val="tx1"/>
                </a:solidFill>
                <a:latin typeface="Arial" panose="020B0604020202020204" pitchFamily="34" charset="0"/>
                <a:ea typeface="Calibri"/>
                <a:cs typeface="Arial" panose="020B0604020202020204" pitchFamily="34" charset="0"/>
              </a:rPr>
              <a:t> </a:t>
            </a:r>
            <a:r>
              <a:rPr lang="pl-PL" dirty="0">
                <a:solidFill>
                  <a:schemeClr val="tx1"/>
                </a:solidFill>
                <a:latin typeface="Arial" panose="020B0604020202020204" pitchFamily="34" charset="0"/>
                <a:ea typeface="Calibri"/>
                <a:cs typeface="Arial" panose="020B0604020202020204" pitchFamily="34" charset="0"/>
              </a:rPr>
              <a:t>(2013)  zidentyfikowano obszary strategicznej interwencji (OSI), w których występują problemy będące barierą rozwoju regionu. W </a:t>
            </a:r>
            <a:r>
              <a:rPr lang="pl-PL" b="1" dirty="0">
                <a:solidFill>
                  <a:schemeClr val="tx1"/>
                </a:solidFill>
                <a:latin typeface="Arial" panose="020B0604020202020204" pitchFamily="34" charset="0"/>
                <a:ea typeface="Calibri"/>
                <a:cs typeface="Arial" panose="020B0604020202020204" pitchFamily="34" charset="0"/>
              </a:rPr>
              <a:t>Planie zagospodarowania przestrzennego województwa mazowieckiego </a:t>
            </a:r>
            <a:r>
              <a:rPr lang="pl-PL" dirty="0">
                <a:solidFill>
                  <a:schemeClr val="tx1"/>
                </a:solidFill>
                <a:latin typeface="Arial" panose="020B0604020202020204" pitchFamily="34" charset="0"/>
                <a:ea typeface="Calibri"/>
                <a:cs typeface="Arial" panose="020B0604020202020204" pitchFamily="34" charset="0"/>
              </a:rPr>
              <a:t>przedstawiono delimitację funkcjonalnych obszarów problemowych, które zawierają się w obszarach strategicznej interwencji. Wyznaczenie OSI </a:t>
            </a:r>
            <a:br>
              <a:rPr lang="pl-PL" dirty="0">
                <a:solidFill>
                  <a:schemeClr val="tx1"/>
                </a:solidFill>
                <a:latin typeface="Arial" panose="020B0604020202020204" pitchFamily="34" charset="0"/>
                <a:ea typeface="Calibri"/>
                <a:cs typeface="Arial" panose="020B0604020202020204" pitchFamily="34" charset="0"/>
              </a:rPr>
            </a:br>
            <a:r>
              <a:rPr lang="pl-PL" dirty="0">
                <a:solidFill>
                  <a:schemeClr val="tx1"/>
                </a:solidFill>
                <a:latin typeface="Arial" panose="020B0604020202020204" pitchFamily="34" charset="0"/>
                <a:ea typeface="Calibri"/>
                <a:cs typeface="Arial" panose="020B0604020202020204" pitchFamily="34" charset="0"/>
              </a:rPr>
              <a:t>i obszarów problemowych umożliwia koordynację działań strategicznych wpisujących się w politykę rozwoju i planowania przestrzennego regionu. Zadania te przypisane zostały do określonego terytorium i wzajemnie zintegrowane. </a:t>
            </a:r>
          </a:p>
          <a:p>
            <a:pPr indent="228576" algn="just"/>
            <a:endParaRPr lang="pl-PL" sz="1100" dirty="0">
              <a:latin typeface="Arial" panose="020B0604020202020204" pitchFamily="34" charset="0"/>
              <a:ea typeface="Calibri"/>
              <a:cs typeface="Arial" panose="020B0604020202020204" pitchFamily="34" charset="0"/>
            </a:endParaRPr>
          </a:p>
          <a:p>
            <a:pPr algn="just"/>
            <a:r>
              <a:rPr lang="pl-PL" dirty="0">
                <a:solidFill>
                  <a:schemeClr val="tx1"/>
                </a:solidFill>
                <a:latin typeface="Arial" panose="020B0604020202020204" pitchFamily="34" charset="0"/>
                <a:cs typeface="Arial" panose="020B0604020202020204" pitchFamily="34" charset="0"/>
              </a:rPr>
              <a:t>Na poziomie regionalnym zostały wyznaczone dwa typy OSI:</a:t>
            </a:r>
            <a:endParaRPr lang="pl-PL" sz="1100" dirty="0">
              <a:latin typeface="Arial" panose="020B0604020202020204" pitchFamily="34" charset="0"/>
              <a:ea typeface="Calibri"/>
              <a:cs typeface="Arial" panose="020B0604020202020204" pitchFamily="34" charset="0"/>
            </a:endParaRPr>
          </a:p>
          <a:p>
            <a:pPr algn="just"/>
            <a:r>
              <a:rPr lang="pl-PL" dirty="0">
                <a:solidFill>
                  <a:schemeClr val="tx1"/>
                </a:solidFill>
                <a:latin typeface="Arial" panose="020B0604020202020204" pitchFamily="34" charset="0"/>
                <a:cs typeface="Arial" panose="020B0604020202020204" pitchFamily="34" charset="0"/>
              </a:rPr>
              <a:t>• </a:t>
            </a:r>
            <a:r>
              <a:rPr lang="pl-PL" b="1" dirty="0">
                <a:solidFill>
                  <a:schemeClr val="tx1"/>
                </a:solidFill>
                <a:latin typeface="Arial" panose="020B0604020202020204" pitchFamily="34" charset="0"/>
                <a:cs typeface="Arial" panose="020B0604020202020204" pitchFamily="34" charset="0"/>
              </a:rPr>
              <a:t>problemowe</a:t>
            </a:r>
            <a:r>
              <a:rPr lang="pl-PL" dirty="0">
                <a:solidFill>
                  <a:schemeClr val="tx1"/>
                </a:solidFill>
                <a:latin typeface="Arial" panose="020B0604020202020204" pitchFamily="34" charset="0"/>
                <a:cs typeface="Arial" panose="020B0604020202020204" pitchFamily="34" charset="0"/>
              </a:rPr>
              <a:t> – ostrołęcko-siedlecki, płocko-ciechanowski, radomski zgodnie z celami Krajowej Strategii Rozwoju Regionalnego: 2.2. </a:t>
            </a:r>
            <a:r>
              <a:rPr lang="pl-PL" i="1" dirty="0">
                <a:solidFill>
                  <a:schemeClr val="tx1"/>
                </a:solidFill>
                <a:latin typeface="Arial" panose="020B0604020202020204" pitchFamily="34" charset="0"/>
                <a:cs typeface="Arial" panose="020B0604020202020204" pitchFamily="34" charset="0"/>
              </a:rPr>
              <a:t>Wspieranie obszarów wiejskich o najniższym poziomie dostępu mieszkańców do dóbr i usług warunkujących możliwości rozwojowe </a:t>
            </a:r>
            <a:r>
              <a:rPr lang="pl-PL" dirty="0">
                <a:solidFill>
                  <a:schemeClr val="tx1"/>
                </a:solidFill>
                <a:latin typeface="Arial" panose="020B0604020202020204" pitchFamily="34" charset="0"/>
                <a:cs typeface="Arial" panose="020B0604020202020204" pitchFamily="34" charset="0"/>
              </a:rPr>
              <a:t>oraz 2.3. </a:t>
            </a:r>
            <a:r>
              <a:rPr lang="pl-PL" i="1" dirty="0">
                <a:solidFill>
                  <a:schemeClr val="tx1"/>
                </a:solidFill>
                <a:latin typeface="Arial" panose="020B0604020202020204" pitchFamily="34" charset="0"/>
                <a:cs typeface="Arial" panose="020B0604020202020204" pitchFamily="34" charset="0"/>
              </a:rPr>
              <a:t>Restrukturyzacja i rewitalizacja miast i innych obszarów tracących dotychczasowe funkcje społeczno-gospodarcze.</a:t>
            </a:r>
            <a:endParaRPr lang="pl-PL" sz="1100" i="1" dirty="0">
              <a:latin typeface="Arial" panose="020B0604020202020204" pitchFamily="34" charset="0"/>
              <a:ea typeface="Calibri"/>
              <a:cs typeface="Arial" panose="020B0604020202020204" pitchFamily="34" charset="0"/>
            </a:endParaRPr>
          </a:p>
          <a:p>
            <a:pPr algn="just"/>
            <a:r>
              <a:rPr lang="pl-PL" dirty="0">
                <a:solidFill>
                  <a:schemeClr val="tx1"/>
                </a:solidFill>
                <a:latin typeface="Arial" panose="020B0604020202020204" pitchFamily="34" charset="0"/>
                <a:cs typeface="Arial" panose="020B0604020202020204" pitchFamily="34" charset="0"/>
              </a:rPr>
              <a:t>• </a:t>
            </a:r>
            <a:r>
              <a:rPr lang="pl-PL" b="1" dirty="0">
                <a:solidFill>
                  <a:schemeClr val="tx1"/>
                </a:solidFill>
                <a:latin typeface="Arial" panose="020B0604020202020204" pitchFamily="34" charset="0"/>
                <a:cs typeface="Arial" panose="020B0604020202020204" pitchFamily="34" charset="0"/>
              </a:rPr>
              <a:t>biegun wzrostu</a:t>
            </a:r>
            <a:r>
              <a:rPr lang="pl-PL" dirty="0">
                <a:solidFill>
                  <a:schemeClr val="tx1"/>
                </a:solidFill>
                <a:latin typeface="Arial" panose="020B0604020202020204" pitchFamily="34" charset="0"/>
                <a:cs typeface="Arial" panose="020B0604020202020204" pitchFamily="34" charset="0"/>
              </a:rPr>
              <a:t> – Obszar Metropolitalny Warszawy, zgodnie z celem Krajowej Strategii Rozwoju Regionalnego 1.1. </a:t>
            </a:r>
            <a:r>
              <a:rPr lang="pl-PL" i="1" dirty="0">
                <a:solidFill>
                  <a:schemeClr val="tx1"/>
                </a:solidFill>
                <a:latin typeface="Arial" panose="020B0604020202020204" pitchFamily="34" charset="0"/>
                <a:cs typeface="Arial" panose="020B0604020202020204" pitchFamily="34" charset="0"/>
              </a:rPr>
              <a:t>Wzmacnianie funkcji metropolitalnych ośrodków wojewódzkich i integracja ich obszarów funkcjonalnych</a:t>
            </a:r>
            <a:r>
              <a:rPr lang="pl-PL" dirty="0">
                <a:solidFill>
                  <a:schemeClr val="tx1"/>
                </a:solidFill>
                <a:latin typeface="Arial" panose="020B0604020202020204" pitchFamily="34" charset="0"/>
                <a:cs typeface="Arial" panose="020B0604020202020204" pitchFamily="34" charset="0"/>
              </a:rPr>
              <a:t>.</a:t>
            </a:r>
            <a:endParaRPr lang="pl-PL" sz="1100" dirty="0">
              <a:latin typeface="Arial" panose="020B0604020202020204" pitchFamily="34" charset="0"/>
              <a:ea typeface="Calibri"/>
              <a:cs typeface="Arial" panose="020B0604020202020204" pitchFamily="34" charset="0"/>
            </a:endParaRPr>
          </a:p>
          <a:p>
            <a:pPr indent="228576" algn="just">
              <a:lnSpc>
                <a:spcPct val="105000"/>
              </a:lnSpc>
            </a:pPr>
            <a:endParaRPr lang="pl-PL" dirty="0">
              <a:solidFill>
                <a:schemeClr val="tx1"/>
              </a:solidFill>
              <a:latin typeface="Times New Roman"/>
              <a:ea typeface="Times New Roman"/>
            </a:endParaRPr>
          </a:p>
          <a:p>
            <a:pPr indent="228576" algn="just">
              <a:lnSpc>
                <a:spcPct val="105000"/>
              </a:lnSpc>
            </a:pPr>
            <a:endParaRPr lang="pl-PL" dirty="0">
              <a:solidFill>
                <a:schemeClr val="tx1"/>
              </a:solidFill>
              <a:latin typeface="Times New Roman"/>
              <a:ea typeface="Times New Roman"/>
            </a:endParaRPr>
          </a:p>
          <a:p>
            <a:pPr indent="228576" algn="just">
              <a:lnSpc>
                <a:spcPct val="105000"/>
              </a:lnSpc>
            </a:pPr>
            <a:endParaRPr lang="pl-PL" dirty="0">
              <a:solidFill>
                <a:schemeClr val="tx1"/>
              </a:solidFill>
              <a:latin typeface="Times New Roman"/>
              <a:ea typeface="Times New Roman"/>
            </a:endParaRPr>
          </a:p>
        </p:txBody>
      </p:sp>
      <p:sp>
        <p:nvSpPr>
          <p:cNvPr id="4" name="Symbol zastępczy numeru slajdu 3"/>
          <p:cNvSpPr>
            <a:spLocks noGrp="1"/>
          </p:cNvSpPr>
          <p:nvPr>
            <p:ph type="sldNum" sz="quarter" idx="10"/>
          </p:nvPr>
        </p:nvSpPr>
        <p:spPr/>
        <p:txBody>
          <a:bodyPr/>
          <a:lstStyle/>
          <a:p>
            <a:pPr>
              <a:defRPr/>
            </a:pPr>
            <a:fld id="{64DACD06-A379-439E-A570-7A658C010AFA}" type="slidenum">
              <a:rPr lang="pl-PL" smtClean="0">
                <a:solidFill>
                  <a:prstClr val="black"/>
                </a:solidFill>
              </a:rPr>
              <a:pPr>
                <a:defRPr/>
              </a:pPr>
              <a:t>6</a:t>
            </a:fld>
            <a:endParaRPr lang="pl-PL">
              <a:solidFill>
                <a:prstClr val="black"/>
              </a:solidFill>
            </a:endParaRPr>
          </a:p>
        </p:txBody>
      </p:sp>
    </p:spTree>
    <p:extLst>
      <p:ext uri="{BB962C8B-B14F-4D97-AF65-F5344CB8AC3E}">
        <p14:creationId xmlns:p14="http://schemas.microsoft.com/office/powerpoint/2010/main" val="2816540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r>
              <a:rPr lang="pl-PL" dirty="0">
                <a:solidFill>
                  <a:schemeClr val="tx1"/>
                </a:solidFill>
                <a:latin typeface="Arial" panose="020B0604020202020204" pitchFamily="34" charset="0"/>
                <a:cs typeface="Arial" panose="020B0604020202020204" pitchFamily="34" charset="0"/>
              </a:rPr>
              <a:t>Zintegrowane Inwestycje Terytorialne (ZIT) są instrumentem rozwoju </a:t>
            </a:r>
            <a:r>
              <a:rPr lang="pl-PL" dirty="0" smtClean="0">
                <a:solidFill>
                  <a:schemeClr val="tx1"/>
                </a:solidFill>
                <a:latin typeface="Arial" panose="020B0604020202020204" pitchFamily="34" charset="0"/>
                <a:cs typeface="Arial" panose="020B0604020202020204" pitchFamily="34" charset="0"/>
              </a:rPr>
              <a:t>terytorialnego. </a:t>
            </a:r>
            <a:endParaRPr lang="pl-PL" dirty="0">
              <a:solidFill>
                <a:schemeClr val="tx1"/>
              </a:solidFill>
              <a:latin typeface="Arial" panose="020B0604020202020204" pitchFamily="34" charset="0"/>
              <a:cs typeface="Arial" panose="020B0604020202020204" pitchFamily="34" charset="0"/>
            </a:endParaRPr>
          </a:p>
          <a:p>
            <a:pPr algn="just"/>
            <a:r>
              <a:rPr lang="pl-PL" dirty="0" smtClean="0">
                <a:solidFill>
                  <a:schemeClr val="tx1"/>
                </a:solidFill>
                <a:latin typeface="Arial" panose="020B0604020202020204" pitchFamily="34" charset="0"/>
                <a:cs typeface="Arial" panose="020B0604020202020204" pitchFamily="34" charset="0"/>
              </a:rPr>
              <a:t>Są </a:t>
            </a:r>
            <a:r>
              <a:rPr lang="pl-PL" dirty="0">
                <a:solidFill>
                  <a:schemeClr val="tx1"/>
                </a:solidFill>
                <a:latin typeface="Arial" panose="020B0604020202020204" pitchFamily="34" charset="0"/>
                <a:cs typeface="Arial" panose="020B0604020202020204" pitchFamily="34" charset="0"/>
              </a:rPr>
              <a:t>realizowane w ramach regionalnego programu operacyjnego na terenie miast wojewódzkich i obszarów powiązanych z nimi funkcjonalnie. </a:t>
            </a:r>
            <a:r>
              <a:rPr lang="pl-PL" dirty="0">
                <a:solidFill>
                  <a:schemeClr val="tx1"/>
                </a:solidFill>
                <a:latin typeface="Arial" panose="020B0604020202020204" pitchFamily="34" charset="0"/>
                <a:ea typeface="Calibri"/>
                <a:cs typeface="Arial" panose="020B0604020202020204" pitchFamily="34" charset="0"/>
              </a:rPr>
              <a:t>Część środków z </a:t>
            </a:r>
            <a:r>
              <a:rPr lang="pl-PL" i="1" dirty="0">
                <a:solidFill>
                  <a:schemeClr val="tx1"/>
                </a:solidFill>
                <a:latin typeface="Arial" panose="020B0604020202020204" pitchFamily="34" charset="0"/>
                <a:ea typeface="Calibri"/>
                <a:cs typeface="Arial" panose="020B0604020202020204" pitchFamily="34" charset="0"/>
              </a:rPr>
              <a:t>Regionalnego Programu Operacyjnego Województwa Mazowieckiego 2014–2020 </a:t>
            </a:r>
            <a:r>
              <a:rPr lang="pl-PL" dirty="0">
                <a:solidFill>
                  <a:schemeClr val="tx1"/>
                </a:solidFill>
                <a:latin typeface="Arial" panose="020B0604020202020204" pitchFamily="34" charset="0"/>
                <a:ea typeface="Calibri"/>
                <a:cs typeface="Arial" panose="020B0604020202020204" pitchFamily="34" charset="0"/>
              </a:rPr>
              <a:t>(RPO WM 2014–2020) przeznaczona jest na działania realizowane w ramach Zintegrowanych Inwestycji Terytorialnych.  </a:t>
            </a:r>
          </a:p>
          <a:p>
            <a:pPr algn="just"/>
            <a:endParaRPr lang="pl-PL" dirty="0">
              <a:solidFill>
                <a:schemeClr val="tx1"/>
              </a:solidFill>
              <a:latin typeface="Arial" panose="020B0604020202020204" pitchFamily="34" charset="0"/>
              <a:ea typeface="Calibri"/>
              <a:cs typeface="Arial" panose="020B0604020202020204" pitchFamily="34" charset="0"/>
            </a:endParaRPr>
          </a:p>
          <a:p>
            <a:pPr algn="just" defTabSz="912480">
              <a:defRPr/>
            </a:pPr>
            <a:r>
              <a:rPr lang="pl-PL" dirty="0">
                <a:solidFill>
                  <a:schemeClr val="tx1"/>
                </a:solidFill>
                <a:latin typeface="Arial" panose="020B0604020202020204" pitchFamily="34" charset="0"/>
                <a:cs typeface="Arial" panose="020B0604020202020204" pitchFamily="34" charset="0"/>
              </a:rPr>
              <a:t>Regionalne Inwestycje Terytorialne to </a:t>
            </a:r>
            <a:r>
              <a:rPr lang="pl-PL" dirty="0" smtClean="0">
                <a:solidFill>
                  <a:schemeClr val="tx1"/>
                </a:solidFill>
                <a:latin typeface="Arial" panose="020B0604020202020204" pitchFamily="34" charset="0"/>
                <a:cs typeface="Arial" panose="020B0604020202020204" pitchFamily="34" charset="0"/>
              </a:rPr>
              <a:t>nowy instrument </a:t>
            </a:r>
            <a:r>
              <a:rPr lang="pl-PL" dirty="0">
                <a:solidFill>
                  <a:schemeClr val="tx1"/>
                </a:solidFill>
                <a:latin typeface="Arial" panose="020B0604020202020204" pitchFamily="34" charset="0"/>
                <a:cs typeface="Arial" panose="020B0604020202020204" pitchFamily="34" charset="0"/>
              </a:rPr>
              <a:t>terytorialnego podejścia do rozwoju regionu, </a:t>
            </a:r>
            <a:r>
              <a:rPr lang="pl-PL" dirty="0" smtClean="0">
                <a:solidFill>
                  <a:schemeClr val="tx1"/>
                </a:solidFill>
                <a:latin typeface="Arial" panose="020B0604020202020204" pitchFamily="34" charset="0"/>
                <a:cs typeface="Arial" panose="020B0604020202020204" pitchFamily="34" charset="0"/>
              </a:rPr>
              <a:t>uruchomiony </a:t>
            </a:r>
            <a:r>
              <a:rPr lang="pl-PL" dirty="0">
                <a:solidFill>
                  <a:schemeClr val="tx1"/>
                </a:solidFill>
                <a:latin typeface="Arial" panose="020B0604020202020204" pitchFamily="34" charset="0"/>
                <a:cs typeface="Arial" panose="020B0604020202020204" pitchFamily="34" charset="0"/>
              </a:rPr>
              <a:t>z inicjatywy Samorządu Województwa </a:t>
            </a:r>
            <a:r>
              <a:rPr lang="pl-PL" dirty="0" smtClean="0">
                <a:solidFill>
                  <a:schemeClr val="tx1"/>
                </a:solidFill>
                <a:latin typeface="Arial" panose="020B0604020202020204" pitchFamily="34" charset="0"/>
                <a:cs typeface="Arial" panose="020B0604020202020204" pitchFamily="34" charset="0"/>
              </a:rPr>
              <a:t>Mazowieckiego. W </a:t>
            </a:r>
            <a:r>
              <a:rPr lang="pl-PL" dirty="0">
                <a:solidFill>
                  <a:schemeClr val="tx1"/>
                </a:solidFill>
                <a:latin typeface="Arial" panose="020B0604020202020204" pitchFamily="34" charset="0"/>
                <a:cs typeface="Arial" panose="020B0604020202020204" pitchFamily="34" charset="0"/>
              </a:rPr>
              <a:t>ramach RIT samorządy mogą zaplanować </a:t>
            </a:r>
            <a:r>
              <a:rPr lang="pl-PL" dirty="0" smtClean="0">
                <a:solidFill>
                  <a:schemeClr val="tx1"/>
                </a:solidFill>
                <a:latin typeface="Arial" panose="020B0604020202020204" pitchFamily="34" charset="0"/>
                <a:cs typeface="Arial" panose="020B0604020202020204" pitchFamily="34" charset="0"/>
              </a:rPr>
              <a:t>i </a:t>
            </a:r>
            <a:r>
              <a:rPr lang="pl-PL" dirty="0">
                <a:solidFill>
                  <a:schemeClr val="tx1"/>
                </a:solidFill>
                <a:latin typeface="Arial" panose="020B0604020202020204" pitchFamily="34" charset="0"/>
                <a:cs typeface="Arial" panose="020B0604020202020204" pitchFamily="34" charset="0"/>
              </a:rPr>
              <a:t>podejmować wspólne, skoordynowane działania inwestycyjne, np. z obszaru transportu. W województwie mazowieckim </a:t>
            </a:r>
            <a:r>
              <a:rPr lang="pl-PL" dirty="0" smtClean="0">
                <a:solidFill>
                  <a:schemeClr val="tx1"/>
                </a:solidFill>
                <a:latin typeface="Arial" panose="020B0604020202020204" pitchFamily="34" charset="0"/>
                <a:cs typeface="Arial" panose="020B0604020202020204" pitchFamily="34" charset="0"/>
              </a:rPr>
              <a:t>RIT-y </a:t>
            </a:r>
            <a:r>
              <a:rPr lang="pl-PL" dirty="0">
                <a:solidFill>
                  <a:schemeClr val="tx1"/>
                </a:solidFill>
                <a:latin typeface="Arial" panose="020B0604020202020204" pitchFamily="34" charset="0"/>
                <a:cs typeface="Arial" panose="020B0604020202020204" pitchFamily="34" charset="0"/>
              </a:rPr>
              <a:t>powstały w subregionie płockim, siedleckim, ciechanowskim, radomskim i ostrołęckim. Inwestycje zaplanowane w ramach RIT są współfinansowane z RPO WM. </a:t>
            </a:r>
            <a:endParaRPr lang="pl-PL" dirty="0" smtClean="0">
              <a:solidFill>
                <a:schemeClr val="tx1"/>
              </a:solidFill>
              <a:latin typeface="Arial" panose="020B0604020202020204" pitchFamily="34" charset="0"/>
              <a:cs typeface="Arial" panose="020B0604020202020204" pitchFamily="34" charset="0"/>
            </a:endParaRPr>
          </a:p>
          <a:p>
            <a:pPr algn="just" defTabSz="912480">
              <a:defRPr/>
            </a:pPr>
            <a:r>
              <a:rPr lang="pl-PL" altLang="pl-PL" dirty="0">
                <a:latin typeface="Calibri" panose="020F0502020204030204" pitchFamily="34" charset="0"/>
              </a:rPr>
              <a:t>W obecnej perspektywie finansowej 2014-2020 inwestycje realizowane są m.in. w ramach współpracy między lokalnymi JST w formie Regionalnych Inwestycji Terytorialnych (RIT).</a:t>
            </a:r>
          </a:p>
          <a:p>
            <a:pPr algn="just"/>
            <a:endParaRPr lang="pl-PL" dirty="0" smtClean="0">
              <a:solidFill>
                <a:schemeClr val="tx1"/>
              </a:solidFill>
              <a:latin typeface="Arial" panose="020B0604020202020204" pitchFamily="34" charset="0"/>
              <a:cs typeface="Arial" panose="020B0604020202020204" pitchFamily="34" charset="0"/>
            </a:endParaRPr>
          </a:p>
          <a:p>
            <a:pPr fontAlgn="base">
              <a:spcBef>
                <a:spcPct val="0"/>
              </a:spcBef>
              <a:spcAft>
                <a:spcPts val="1197"/>
              </a:spcAft>
            </a:pPr>
            <a:r>
              <a:rPr lang="pl-PL" altLang="pl-PL" dirty="0">
                <a:latin typeface="Calibri" panose="020F0502020204030204" pitchFamily="34" charset="0"/>
              </a:rPr>
              <a:t>Instrumenty oparte na współpracy samorządów lokalnych przy wsparciu samorządu województwa</a:t>
            </a:r>
          </a:p>
          <a:p>
            <a:pPr eaLnBrk="1" fontAlgn="base" hangingPunct="1">
              <a:spcBef>
                <a:spcPct val="0"/>
              </a:spcBef>
              <a:buNone/>
            </a:pPr>
            <a:r>
              <a:rPr lang="pl-PL" altLang="pl-PL" dirty="0">
                <a:latin typeface="Calibri" panose="020F0502020204030204" pitchFamily="34" charset="0"/>
              </a:rPr>
              <a:t>- Samorządowy Instrument Wsparcia Rozwoju Mazowsza na lata 2007-2009</a:t>
            </a:r>
          </a:p>
          <a:p>
            <a:pPr eaLnBrk="1" fontAlgn="base" hangingPunct="1">
              <a:spcBef>
                <a:spcPct val="0"/>
              </a:spcBef>
              <a:buNone/>
            </a:pPr>
            <a:r>
              <a:rPr lang="pl-PL" altLang="pl-PL" dirty="0">
                <a:latin typeface="Calibri" panose="020F0502020204030204" pitchFamily="34" charset="0"/>
              </a:rPr>
              <a:t>- Mazowiecki Instrument Aktywizacji Sołectw MAZOWSZE 2018</a:t>
            </a:r>
            <a:endParaRPr lang="pl-PL" dirty="0">
              <a:solidFill>
                <a:schemeClr val="tx1"/>
              </a:solidFill>
              <a:latin typeface="Arial" panose="020B0604020202020204" pitchFamily="34" charset="0"/>
              <a:cs typeface="Arial" panose="020B0604020202020204" pitchFamily="34" charset="0"/>
            </a:endParaRPr>
          </a:p>
        </p:txBody>
      </p:sp>
      <p:sp>
        <p:nvSpPr>
          <p:cNvPr id="4" name="Symbol zastępczy numeru slajdu 3"/>
          <p:cNvSpPr>
            <a:spLocks noGrp="1"/>
          </p:cNvSpPr>
          <p:nvPr>
            <p:ph type="sldNum" sz="quarter" idx="10"/>
          </p:nvPr>
        </p:nvSpPr>
        <p:spPr/>
        <p:txBody>
          <a:bodyPr/>
          <a:lstStyle/>
          <a:p>
            <a:fld id="{EFC24266-A546-4DBC-9275-ACCD62FCC581}" type="slidenum">
              <a:rPr lang="pl-PL" smtClean="0">
                <a:solidFill>
                  <a:prstClr val="black"/>
                </a:solidFill>
              </a:rPr>
              <a:pPr/>
              <a:t>7</a:t>
            </a:fld>
            <a:endParaRPr lang="pl-PL">
              <a:solidFill>
                <a:prstClr val="black"/>
              </a:solidFill>
            </a:endParaRPr>
          </a:p>
        </p:txBody>
      </p:sp>
    </p:spTree>
    <p:extLst>
      <p:ext uri="{BB962C8B-B14F-4D97-AF65-F5344CB8AC3E}">
        <p14:creationId xmlns:p14="http://schemas.microsoft.com/office/powerpoint/2010/main" val="2868321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pl-PL" dirty="0">
                <a:latin typeface="Calibri" panose="020F0502020204030204" pitchFamily="34" charset="0"/>
              </a:rPr>
              <a:t>W dniu 19 marca 2007 roku Sejmik Województwa Mazowieckiego przyjął uchwałę nr 46/07 w sprawie Samorządowego Instrumentu Wsparcia Rozwoju Mazowsza z komponentami, który był kontynuacją Samorządowego Programu Rozwoju Mazowsza realizowanego przez Departament Rolnictwa i Modernizacji Terenów Wiejskich. </a:t>
            </a:r>
          </a:p>
          <a:p>
            <a:pPr defTabSz="912480">
              <a:defRPr/>
            </a:pPr>
            <a:r>
              <a:rPr lang="pl-PL" dirty="0">
                <a:latin typeface="Calibri" panose="020F0502020204030204" pitchFamily="34" charset="0"/>
              </a:rPr>
              <a:t>Celem Samorządowego Instrumentu Wsparcia Rozwoju Mazowsza był m.in. rozwój infrastruktury drogowej, oświatowej, sportowej, sieci wodno-kanalizacyjnej.</a:t>
            </a:r>
            <a:endParaRPr lang="pl-PL" altLang="pl-PL" b="0" baseline="0" dirty="0" smtClean="0">
              <a:solidFill>
                <a:schemeClr val="tx1"/>
              </a:solidFill>
              <a:latin typeface="Arial" panose="020B0604020202020204" pitchFamily="34" charset="0"/>
              <a:cs typeface="Arial" panose="020B0604020202020204" pitchFamily="34" charset="0"/>
            </a:endParaRPr>
          </a:p>
          <a:p>
            <a:pPr algn="just">
              <a:spcBef>
                <a:spcPct val="0"/>
              </a:spcBef>
            </a:pPr>
            <a:r>
              <a:rPr lang="pl-PL" altLang="pl-PL" dirty="0" smtClean="0">
                <a:solidFill>
                  <a:schemeClr val="tx1"/>
                </a:solidFill>
                <a:latin typeface="Arial" panose="020B0604020202020204" pitchFamily="34" charset="0"/>
                <a:cs typeface="Arial" panose="020B0604020202020204" pitchFamily="34" charset="0"/>
              </a:rPr>
              <a:t>W ramach</a:t>
            </a:r>
            <a:r>
              <a:rPr lang="pl-PL" altLang="pl-PL" baseline="0" dirty="0" smtClean="0">
                <a:solidFill>
                  <a:schemeClr val="tx1"/>
                </a:solidFill>
                <a:latin typeface="Arial" panose="020B0604020202020204" pitchFamily="34" charset="0"/>
                <a:cs typeface="Arial" panose="020B0604020202020204" pitchFamily="34" charset="0"/>
              </a:rPr>
              <a:t> tego Instrumentu subregion ostrołęcki otrzymał ponad 64,8 mln zł na realizację 437 inwestycji, z czego:</a:t>
            </a:r>
          </a:p>
          <a:p>
            <a:pPr marL="171090" indent="-171090" algn="just">
              <a:spcBef>
                <a:spcPct val="0"/>
              </a:spcBef>
              <a:buFontTx/>
              <a:buChar char="-"/>
            </a:pPr>
            <a:r>
              <a:rPr lang="pl-PL" altLang="pl-PL" baseline="0" dirty="0" smtClean="0">
                <a:solidFill>
                  <a:schemeClr val="tx1"/>
                </a:solidFill>
                <a:latin typeface="Arial" panose="020B0604020202020204" pitchFamily="34" charset="0"/>
                <a:cs typeface="Arial" panose="020B0604020202020204" pitchFamily="34" charset="0"/>
              </a:rPr>
              <a:t>powiat makowski – 13,7% tej kwoty</a:t>
            </a:r>
          </a:p>
          <a:p>
            <a:pPr marL="171090" indent="-171090" algn="just">
              <a:spcBef>
                <a:spcPct val="0"/>
              </a:spcBef>
              <a:buFontTx/>
              <a:buChar char="-"/>
            </a:pPr>
            <a:r>
              <a:rPr lang="pl-PL" altLang="pl-PL" baseline="0" dirty="0" smtClean="0">
                <a:solidFill>
                  <a:schemeClr val="tx1"/>
                </a:solidFill>
                <a:latin typeface="Arial" panose="020B0604020202020204" pitchFamily="34" charset="0"/>
                <a:cs typeface="Arial" panose="020B0604020202020204" pitchFamily="34" charset="0"/>
              </a:rPr>
              <a:t>powiat ostrołęcki –23, 3%</a:t>
            </a:r>
          </a:p>
          <a:p>
            <a:pPr marL="171090" indent="-171090" algn="just">
              <a:spcBef>
                <a:spcPct val="0"/>
              </a:spcBef>
              <a:buFontTx/>
              <a:buChar char="-"/>
            </a:pPr>
            <a:r>
              <a:rPr lang="pl-PL" altLang="pl-PL" baseline="0" dirty="0" smtClean="0">
                <a:solidFill>
                  <a:schemeClr val="tx1"/>
                </a:solidFill>
                <a:latin typeface="Arial" panose="020B0604020202020204" pitchFamily="34" charset="0"/>
                <a:cs typeface="Arial" panose="020B0604020202020204" pitchFamily="34" charset="0"/>
              </a:rPr>
              <a:t>powiat ostrowski – 22,1%</a:t>
            </a:r>
          </a:p>
          <a:p>
            <a:pPr marL="171090" indent="-171090" algn="just">
              <a:spcBef>
                <a:spcPct val="0"/>
              </a:spcBef>
              <a:buFontTx/>
              <a:buChar char="-"/>
            </a:pPr>
            <a:r>
              <a:rPr lang="pl-PL" altLang="pl-PL" baseline="0" dirty="0" smtClean="0">
                <a:solidFill>
                  <a:schemeClr val="tx1"/>
                </a:solidFill>
                <a:latin typeface="Arial" panose="020B0604020202020204" pitchFamily="34" charset="0"/>
                <a:cs typeface="Arial" panose="020B0604020202020204" pitchFamily="34" charset="0"/>
              </a:rPr>
              <a:t>powiat przasnyski – 20,8%</a:t>
            </a:r>
          </a:p>
          <a:p>
            <a:pPr marL="171090" indent="-171090" algn="just">
              <a:spcBef>
                <a:spcPct val="0"/>
              </a:spcBef>
              <a:buFontTx/>
              <a:buChar char="-"/>
            </a:pPr>
            <a:r>
              <a:rPr lang="pl-PL" altLang="pl-PL" baseline="0" dirty="0" smtClean="0">
                <a:solidFill>
                  <a:schemeClr val="tx1"/>
                </a:solidFill>
                <a:latin typeface="Arial" panose="020B0604020202020204" pitchFamily="34" charset="0"/>
                <a:cs typeface="Arial" panose="020B0604020202020204" pitchFamily="34" charset="0"/>
              </a:rPr>
              <a:t>powiat wyszkowski – 17%</a:t>
            </a:r>
          </a:p>
          <a:p>
            <a:pPr marL="171090" indent="-171090" algn="just">
              <a:spcBef>
                <a:spcPct val="0"/>
              </a:spcBef>
              <a:buFontTx/>
              <a:buChar char="-"/>
            </a:pPr>
            <a:r>
              <a:rPr lang="pl-PL" altLang="pl-PL" baseline="0" dirty="0" smtClean="0">
                <a:solidFill>
                  <a:schemeClr val="tx1"/>
                </a:solidFill>
                <a:latin typeface="Arial" panose="020B0604020202020204" pitchFamily="34" charset="0"/>
                <a:cs typeface="Arial" panose="020B0604020202020204" pitchFamily="34" charset="0"/>
              </a:rPr>
              <a:t>miasto Ostrołęka – 3,1%</a:t>
            </a:r>
          </a:p>
          <a:p>
            <a:pPr algn="just">
              <a:spcBef>
                <a:spcPct val="0"/>
              </a:spcBef>
            </a:pPr>
            <a:endParaRPr lang="pl-PL" altLang="pl-PL" b="0" baseline="0" dirty="0" smtClean="0">
              <a:solidFill>
                <a:schemeClr val="tx1"/>
              </a:solidFill>
              <a:latin typeface="Arial" panose="020B0604020202020204" pitchFamily="34" charset="0"/>
              <a:cs typeface="Arial" panose="020B0604020202020204" pitchFamily="34" charset="0"/>
            </a:endParaRPr>
          </a:p>
          <a:p>
            <a:pPr algn="just">
              <a:spcBef>
                <a:spcPct val="0"/>
              </a:spcBef>
            </a:pPr>
            <a:r>
              <a:rPr lang="pl-PL" altLang="pl-PL" b="0" baseline="0" dirty="0" smtClean="0">
                <a:solidFill>
                  <a:srgbClr val="FF0000"/>
                </a:solidFill>
                <a:latin typeface="Arial" panose="020B0604020202020204" pitchFamily="34" charset="0"/>
                <a:cs typeface="Arial" panose="020B0604020202020204" pitchFamily="34" charset="0"/>
              </a:rPr>
              <a:t>56,5% środków przeznaczono na projekty dotyczące infrastruktury drogowej:</a:t>
            </a:r>
          </a:p>
          <a:p>
            <a:pPr marL="171090" indent="-171090" algn="just" defTabSz="912480">
              <a:spcBef>
                <a:spcPct val="0"/>
              </a:spcBef>
              <a:buFontTx/>
              <a:buChar char="-"/>
              <a:defRPr/>
            </a:pPr>
            <a:r>
              <a:rPr lang="pl-PL" dirty="0">
                <a:latin typeface="Arial" panose="020B0604020202020204" pitchFamily="34" charset="0"/>
                <a:cs typeface="Arial" panose="020B0604020202020204" pitchFamily="34" charset="0"/>
              </a:rPr>
              <a:t>na </a:t>
            </a:r>
            <a:r>
              <a:rPr lang="pl-PL" b="1" dirty="0">
                <a:latin typeface="Arial" panose="020B0604020202020204" pitchFamily="34" charset="0"/>
                <a:cs typeface="Arial" panose="020B0604020202020204" pitchFamily="34" charset="0"/>
              </a:rPr>
              <a:t>drogi lokalne </a:t>
            </a:r>
            <a:r>
              <a:rPr lang="pl-PL" dirty="0">
                <a:latin typeface="Arial" panose="020B0604020202020204" pitchFamily="34" charset="0"/>
                <a:cs typeface="Arial" panose="020B0604020202020204" pitchFamily="34" charset="0"/>
              </a:rPr>
              <a:t>przeznaczono </a:t>
            </a:r>
            <a:r>
              <a:rPr lang="pl-PL" b="1" dirty="0">
                <a:latin typeface="Arial" panose="020B0604020202020204" pitchFamily="34" charset="0"/>
                <a:cs typeface="Arial" panose="020B0604020202020204" pitchFamily="34" charset="0"/>
              </a:rPr>
              <a:t>ponad 23 mln zł </a:t>
            </a:r>
            <a:r>
              <a:rPr lang="pl-PL" dirty="0">
                <a:latin typeface="Arial" panose="020B0604020202020204" pitchFamily="34" charset="0"/>
                <a:cs typeface="Arial" panose="020B0604020202020204" pitchFamily="34" charset="0"/>
              </a:rPr>
              <a:t>(komponent C – Mazowiecki Instrument Wsparcia Wyrównywania Rozwoju Gminnej Infrastruktury Drogowej)</a:t>
            </a:r>
          </a:p>
          <a:p>
            <a:pPr marL="171090" indent="-171090" algn="just" defTabSz="912480">
              <a:spcBef>
                <a:spcPct val="0"/>
              </a:spcBef>
              <a:buFontTx/>
              <a:buChar char="-"/>
              <a:defRPr/>
            </a:pPr>
            <a:r>
              <a:rPr lang="pl-PL" dirty="0">
                <a:latin typeface="Arial" panose="020B0604020202020204" pitchFamily="34" charset="0"/>
                <a:cs typeface="Arial" panose="020B0604020202020204" pitchFamily="34" charset="0"/>
              </a:rPr>
              <a:t>na </a:t>
            </a:r>
            <a:r>
              <a:rPr lang="pl-PL" b="1" dirty="0">
                <a:latin typeface="Arial" panose="020B0604020202020204" pitchFamily="34" charset="0"/>
                <a:cs typeface="Arial" panose="020B0604020202020204" pitchFamily="34" charset="0"/>
              </a:rPr>
              <a:t>drogi powiatowe </a:t>
            </a:r>
            <a:r>
              <a:rPr lang="pl-PL" dirty="0">
                <a:latin typeface="Arial" panose="020B0604020202020204" pitchFamily="34" charset="0"/>
                <a:cs typeface="Arial" panose="020B0604020202020204" pitchFamily="34" charset="0"/>
              </a:rPr>
              <a:t>wydano </a:t>
            </a:r>
            <a:r>
              <a:rPr lang="pl-PL" b="1" dirty="0">
                <a:latin typeface="Arial" panose="020B0604020202020204" pitchFamily="34" charset="0"/>
                <a:cs typeface="Arial" panose="020B0604020202020204" pitchFamily="34" charset="0"/>
              </a:rPr>
              <a:t>13,6 mln zł </a:t>
            </a:r>
            <a:r>
              <a:rPr lang="pl-PL" dirty="0">
                <a:latin typeface="Arial" panose="020B0604020202020204" pitchFamily="34" charset="0"/>
                <a:cs typeface="Arial" panose="020B0604020202020204" pitchFamily="34" charset="0"/>
              </a:rPr>
              <a:t>(komponent A – Mazowiecki Instrument Wsparcia Rozwoju Powiatowej Infrastruktury Drogowej)</a:t>
            </a:r>
            <a:endParaRPr lang="pl-PL" altLang="pl-PL" baseline="0" dirty="0" smtClean="0">
              <a:solidFill>
                <a:schemeClr val="tx1"/>
              </a:solidFill>
              <a:latin typeface="Arial" panose="020B0604020202020204" pitchFamily="34" charset="0"/>
              <a:cs typeface="Arial" panose="020B0604020202020204" pitchFamily="34" charset="0"/>
            </a:endParaRPr>
          </a:p>
          <a:p>
            <a:pPr eaLnBrk="1" hangingPunct="1">
              <a:spcBef>
                <a:spcPct val="0"/>
              </a:spcBef>
            </a:pPr>
            <a:endParaRPr lang="pl-PL" altLang="pl-PL" dirty="0" smtClean="0">
              <a:solidFill>
                <a:schemeClr val="tx1"/>
              </a:solidFill>
            </a:endParaRPr>
          </a:p>
          <a:p>
            <a:pPr eaLnBrk="1" hangingPunct="1">
              <a:spcBef>
                <a:spcPct val="0"/>
              </a:spcBef>
            </a:pPr>
            <a:endParaRPr lang="pl-PL" altLang="pl-PL" dirty="0" smtClean="0">
              <a:solidFill>
                <a:schemeClr val="tx1"/>
              </a:solidFill>
            </a:endParaRPr>
          </a:p>
        </p:txBody>
      </p:sp>
      <p:sp>
        <p:nvSpPr>
          <p:cNvPr id="48132"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873" indent="-285721">
              <a:defRPr>
                <a:solidFill>
                  <a:schemeClr val="tx1"/>
                </a:solidFill>
                <a:latin typeface="Arial" panose="020B0604020202020204" pitchFamily="34" charset="0"/>
              </a:defRPr>
            </a:lvl2pPr>
            <a:lvl3pPr marL="1142881" indent="-228576">
              <a:defRPr>
                <a:solidFill>
                  <a:schemeClr val="tx1"/>
                </a:solidFill>
                <a:latin typeface="Arial" panose="020B0604020202020204" pitchFamily="34" charset="0"/>
              </a:defRPr>
            </a:lvl3pPr>
            <a:lvl4pPr marL="1600033" indent="-228576">
              <a:defRPr>
                <a:solidFill>
                  <a:schemeClr val="tx1"/>
                </a:solidFill>
                <a:latin typeface="Arial" panose="020B0604020202020204" pitchFamily="34" charset="0"/>
              </a:defRPr>
            </a:lvl4pPr>
            <a:lvl5pPr marL="2057186" indent="-228576">
              <a:defRPr>
                <a:solidFill>
                  <a:schemeClr val="tx1"/>
                </a:solidFill>
                <a:latin typeface="Arial" panose="020B0604020202020204" pitchFamily="34" charset="0"/>
              </a:defRPr>
            </a:lvl5pPr>
            <a:lvl6pPr marL="2514338" indent="-228576" eaLnBrk="0" fontAlgn="base" hangingPunct="0">
              <a:spcBef>
                <a:spcPct val="0"/>
              </a:spcBef>
              <a:spcAft>
                <a:spcPct val="0"/>
              </a:spcAft>
              <a:defRPr>
                <a:solidFill>
                  <a:schemeClr val="tx1"/>
                </a:solidFill>
                <a:latin typeface="Arial" panose="020B0604020202020204" pitchFamily="34" charset="0"/>
              </a:defRPr>
            </a:lvl6pPr>
            <a:lvl7pPr marL="2971491" indent="-228576" eaLnBrk="0" fontAlgn="base" hangingPunct="0">
              <a:spcBef>
                <a:spcPct val="0"/>
              </a:spcBef>
              <a:spcAft>
                <a:spcPct val="0"/>
              </a:spcAft>
              <a:defRPr>
                <a:solidFill>
                  <a:schemeClr val="tx1"/>
                </a:solidFill>
                <a:latin typeface="Arial" panose="020B0604020202020204" pitchFamily="34" charset="0"/>
              </a:defRPr>
            </a:lvl7pPr>
            <a:lvl8pPr marL="3428643" indent="-228576" eaLnBrk="0" fontAlgn="base" hangingPunct="0">
              <a:spcBef>
                <a:spcPct val="0"/>
              </a:spcBef>
              <a:spcAft>
                <a:spcPct val="0"/>
              </a:spcAft>
              <a:defRPr>
                <a:solidFill>
                  <a:schemeClr val="tx1"/>
                </a:solidFill>
                <a:latin typeface="Arial" panose="020B0604020202020204" pitchFamily="34" charset="0"/>
              </a:defRPr>
            </a:lvl8pPr>
            <a:lvl9pPr marL="3885795" indent="-228576" eaLnBrk="0" fontAlgn="base" hangingPunct="0">
              <a:spcBef>
                <a:spcPct val="0"/>
              </a:spcBef>
              <a:spcAft>
                <a:spcPct val="0"/>
              </a:spcAft>
              <a:defRPr>
                <a:solidFill>
                  <a:schemeClr val="tx1"/>
                </a:solidFill>
                <a:latin typeface="Arial" panose="020B0604020202020204" pitchFamily="34" charset="0"/>
              </a:defRPr>
            </a:lvl9pPr>
          </a:lstStyle>
          <a:p>
            <a:fld id="{A53CAA6D-5CA3-4072-823F-714E76229651}" type="slidenum">
              <a:rPr lang="pl-PL" altLang="pl-PL" smtClean="0">
                <a:latin typeface="Calibri" panose="020F0502020204030204" pitchFamily="34" charset="0"/>
              </a:rPr>
              <a:pPr/>
              <a:t>8</a:t>
            </a:fld>
            <a:endParaRPr lang="pl-PL" altLang="pl-PL" smtClean="0">
              <a:latin typeface="Calibri" panose="020F0502020204030204" pitchFamily="34" charset="0"/>
            </a:endParaRPr>
          </a:p>
        </p:txBody>
      </p:sp>
      <p:sp>
        <p:nvSpPr>
          <p:cNvPr id="20485"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extLst>
      <p:ext uri="{BB962C8B-B14F-4D97-AF65-F5344CB8AC3E}">
        <p14:creationId xmlns:p14="http://schemas.microsoft.com/office/powerpoint/2010/main" val="1667432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l-PL" dirty="0"/>
              <a:t>W dniu 14 listopada 2017 r. Zarząd Województwa Mazowieckiego przyjął  do realizacji „Mazowiecki Instrument Aktywizacji Sołectw MAZOWSZE 2018”  (Uchwała nr 1732/290/17 Zarządu Województwa Mazowieckiego z dnia 14 listopada 2017 r.) </a:t>
            </a:r>
            <a:endParaRPr lang="pl-PL" b="1" dirty="0"/>
          </a:p>
          <a:p>
            <a:pPr defTabSz="919597">
              <a:defRPr/>
            </a:pPr>
            <a:r>
              <a:rPr lang="pl-PL" b="1" dirty="0"/>
              <a:t>Celem projektu </a:t>
            </a:r>
            <a:r>
              <a:rPr lang="pl-PL" dirty="0"/>
              <a:t>jest </a:t>
            </a:r>
            <a:r>
              <a:rPr lang="pl-PL" dirty="0">
                <a:solidFill>
                  <a:sysClr val="windowText" lastClr="000000">
                    <a:hueOff val="0"/>
                    <a:satOff val="0"/>
                    <a:lumOff val="0"/>
                    <a:alphaOff val="0"/>
                  </a:sysClr>
                </a:solidFill>
                <a:cs typeface="Times New Roman" panose="02020603050405020304" pitchFamily="18" charset="0"/>
              </a:rPr>
              <a:t>zaspokajanie potrzeb sołectw poprzez udzielanie przez Województwo Mazowieckie wsparcia finansowego gminom, realizującym  zadania istotne dla Rad Sołeckich</a:t>
            </a:r>
            <a:r>
              <a:rPr lang="pl-PL" dirty="0"/>
              <a:t>. Podmiotami uprawnionymi do ubiegania się o pomoc finansową ze środków budżetu województwa mazowieckiego są gminy </a:t>
            </a:r>
            <a:r>
              <a:rPr lang="pl-PL" b="1" dirty="0"/>
              <a:t>wiejskie i miejsko-wiejskie</a:t>
            </a:r>
            <a:endParaRPr lang="pl-PL" dirty="0"/>
          </a:p>
          <a:p>
            <a:r>
              <a:rPr lang="pl-PL" dirty="0"/>
              <a:t>Nabór wniosków trwał od </a:t>
            </a:r>
            <a:r>
              <a:rPr lang="pl-PL" b="1" dirty="0"/>
              <a:t>1 grudnia 2017 r. do 10 stycznia 2018 r.</a:t>
            </a:r>
            <a:endParaRPr lang="pl-PL" dirty="0"/>
          </a:p>
          <a:p>
            <a:r>
              <a:rPr lang="pl-PL" b="1" dirty="0"/>
              <a:t>Przedmiot pomocy finansowej:</a:t>
            </a:r>
          </a:p>
          <a:p>
            <a:pPr lvl="0" algn="just"/>
            <a:r>
              <a:rPr lang="pl-PL" dirty="0">
                <a:solidFill>
                  <a:sysClr val="windowText" lastClr="000000">
                    <a:hueOff val="0"/>
                    <a:satOff val="0"/>
                    <a:lumOff val="0"/>
                    <a:alphaOff val="0"/>
                  </a:sysClr>
                </a:solidFill>
                <a:cs typeface="Times New Roman" panose="02020603050405020304" pitchFamily="18" charset="0"/>
              </a:rPr>
              <a:t>- ład przestrzenny, zieleń gminna i zadrzewienia,</a:t>
            </a:r>
            <a:endParaRPr lang="pl-PL" dirty="0">
              <a:solidFill>
                <a:sysClr val="windowText" lastClr="000000">
                  <a:hueOff val="0"/>
                  <a:satOff val="0"/>
                  <a:lumOff val="0"/>
                  <a:alphaOff val="0"/>
                </a:sysClr>
              </a:solidFill>
            </a:endParaRPr>
          </a:p>
          <a:p>
            <a:pPr lvl="0" algn="just"/>
            <a:r>
              <a:rPr lang="pl-PL" dirty="0">
                <a:solidFill>
                  <a:sysClr val="windowText" lastClr="000000">
                    <a:hueOff val="0"/>
                    <a:satOff val="0"/>
                    <a:lumOff val="0"/>
                    <a:alphaOff val="0"/>
                  </a:sysClr>
                </a:solidFill>
                <a:cs typeface="Times New Roman" panose="02020603050405020304" pitchFamily="18" charset="0"/>
              </a:rPr>
              <a:t>- remont i wyposażenie obiektów oraz miejsc publicznych pełniących funkcje rekreacyjne i sportowe, turystyczne, społeczno-kulturalne oraz innych służących użyteczności publicznej,</a:t>
            </a:r>
            <a:endParaRPr lang="pl-PL" dirty="0">
              <a:solidFill>
                <a:sysClr val="windowText" lastClr="000000">
                  <a:hueOff val="0"/>
                  <a:satOff val="0"/>
                  <a:lumOff val="0"/>
                  <a:alphaOff val="0"/>
                </a:sysClr>
              </a:solidFill>
            </a:endParaRPr>
          </a:p>
          <a:p>
            <a:pPr lvl="0" algn="just"/>
            <a:r>
              <a:rPr lang="pl-PL" dirty="0">
                <a:solidFill>
                  <a:sysClr val="windowText" lastClr="000000">
                    <a:hueOff val="0"/>
                    <a:satOff val="0"/>
                    <a:lumOff val="0"/>
                    <a:alphaOff val="0"/>
                  </a:sysClr>
                </a:solidFill>
                <a:cs typeface="Times New Roman" panose="02020603050405020304" pitchFamily="18" charset="0"/>
              </a:rPr>
              <a:t>- zakup instalacji pełniących funkcje publiczne, służących użyteczności publicznej wraz z ich wyposażeniem,</a:t>
            </a:r>
            <a:endParaRPr lang="pl-PL" dirty="0">
              <a:solidFill>
                <a:sysClr val="windowText" lastClr="000000">
                  <a:hueOff val="0"/>
                  <a:satOff val="0"/>
                  <a:lumOff val="0"/>
                  <a:alphaOff val="0"/>
                </a:sysClr>
              </a:solidFill>
            </a:endParaRPr>
          </a:p>
          <a:p>
            <a:pPr lvl="0" algn="just"/>
            <a:r>
              <a:rPr lang="pl-PL" dirty="0">
                <a:solidFill>
                  <a:sysClr val="windowText" lastClr="000000">
                    <a:hueOff val="0"/>
                    <a:satOff val="0"/>
                    <a:lumOff val="0"/>
                    <a:alphaOff val="0"/>
                  </a:sysClr>
                </a:solidFill>
                <a:cs typeface="Times New Roman" panose="02020603050405020304" pitchFamily="18" charset="0"/>
              </a:rPr>
              <a:t>- remont, wyposażenie gminnych bibliotek publicznych zlokalizowanych na terenach wiejskich wraz z zakupem książek,</a:t>
            </a:r>
            <a:endParaRPr lang="pl-PL" dirty="0">
              <a:solidFill>
                <a:sysClr val="windowText" lastClr="000000">
                  <a:hueOff val="0"/>
                  <a:satOff val="0"/>
                  <a:lumOff val="0"/>
                  <a:alphaOff val="0"/>
                </a:sysClr>
              </a:solidFill>
            </a:endParaRPr>
          </a:p>
          <a:p>
            <a:pPr lvl="0" algn="just"/>
            <a:r>
              <a:rPr lang="pl-PL" dirty="0">
                <a:solidFill>
                  <a:sysClr val="windowText" lastClr="000000">
                    <a:hueOff val="0"/>
                    <a:satOff val="0"/>
                    <a:lumOff val="0"/>
                    <a:alphaOff val="0"/>
                  </a:sysClr>
                </a:solidFill>
                <a:cs typeface="Times New Roman" panose="02020603050405020304" pitchFamily="18" charset="0"/>
              </a:rPr>
              <a:t>- wsparcie rozwoju i promocja twórczości folklorystycznej, rękodzieła ludowego i innej twórczości kulturalnej.</a:t>
            </a:r>
            <a:endParaRPr lang="pl-PL" altLang="pl-PL" dirty="0" smtClean="0"/>
          </a:p>
          <a:p>
            <a:pPr eaLnBrk="1" hangingPunct="1">
              <a:spcBef>
                <a:spcPct val="0"/>
              </a:spcBef>
            </a:pPr>
            <a:r>
              <a:rPr lang="pl-PL" altLang="pl-PL" dirty="0" smtClean="0"/>
              <a:t>Mazowiecki Instrument Aktywizacji Sołectw MAZOWSZE 2018 obejmuje 492 zadania zgłoszone przez 251 gmin. </a:t>
            </a:r>
          </a:p>
        </p:txBody>
      </p:sp>
      <p:sp>
        <p:nvSpPr>
          <p:cNvPr id="50180"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7068" indent="-286349">
              <a:spcBef>
                <a:spcPct val="30000"/>
              </a:spcBef>
              <a:defRPr sz="1200">
                <a:solidFill>
                  <a:schemeClr val="tx1"/>
                </a:solidFill>
                <a:latin typeface="Calibri" panose="020F0502020204030204" pitchFamily="34" charset="0"/>
              </a:defRPr>
            </a:lvl2pPr>
            <a:lvl3pPr marL="1150197" indent="-228760">
              <a:spcBef>
                <a:spcPct val="30000"/>
              </a:spcBef>
              <a:defRPr sz="1200">
                <a:solidFill>
                  <a:schemeClr val="tx1"/>
                </a:solidFill>
                <a:latin typeface="Calibri" panose="020F0502020204030204" pitchFamily="34" charset="0"/>
              </a:defRPr>
            </a:lvl3pPr>
            <a:lvl4pPr marL="1610914" indent="-228760">
              <a:spcBef>
                <a:spcPct val="30000"/>
              </a:spcBef>
              <a:defRPr sz="1200">
                <a:solidFill>
                  <a:schemeClr val="tx1"/>
                </a:solidFill>
                <a:latin typeface="Calibri" panose="020F0502020204030204" pitchFamily="34" charset="0"/>
              </a:defRPr>
            </a:lvl4pPr>
            <a:lvl5pPr marL="2071632" indent="-228760">
              <a:spcBef>
                <a:spcPct val="30000"/>
              </a:spcBef>
              <a:defRPr sz="1200">
                <a:solidFill>
                  <a:schemeClr val="tx1"/>
                </a:solidFill>
                <a:latin typeface="Calibri" panose="020F0502020204030204" pitchFamily="34" charset="0"/>
              </a:defRPr>
            </a:lvl5pPr>
            <a:lvl6pPr marL="2532351" indent="-228760" eaLnBrk="0" fontAlgn="base" hangingPunct="0">
              <a:spcBef>
                <a:spcPct val="30000"/>
              </a:spcBef>
              <a:spcAft>
                <a:spcPct val="0"/>
              </a:spcAft>
              <a:defRPr sz="1200">
                <a:solidFill>
                  <a:schemeClr val="tx1"/>
                </a:solidFill>
                <a:latin typeface="Calibri" panose="020F0502020204030204" pitchFamily="34" charset="0"/>
              </a:defRPr>
            </a:lvl6pPr>
            <a:lvl7pPr marL="2993068" indent="-228760" eaLnBrk="0" fontAlgn="base" hangingPunct="0">
              <a:spcBef>
                <a:spcPct val="30000"/>
              </a:spcBef>
              <a:spcAft>
                <a:spcPct val="0"/>
              </a:spcAft>
              <a:defRPr sz="1200">
                <a:solidFill>
                  <a:schemeClr val="tx1"/>
                </a:solidFill>
                <a:latin typeface="Calibri" panose="020F0502020204030204" pitchFamily="34" charset="0"/>
              </a:defRPr>
            </a:lvl7pPr>
            <a:lvl8pPr marL="3453787" indent="-228760" eaLnBrk="0" fontAlgn="base" hangingPunct="0">
              <a:spcBef>
                <a:spcPct val="30000"/>
              </a:spcBef>
              <a:spcAft>
                <a:spcPct val="0"/>
              </a:spcAft>
              <a:defRPr sz="1200">
                <a:solidFill>
                  <a:schemeClr val="tx1"/>
                </a:solidFill>
                <a:latin typeface="Calibri" panose="020F0502020204030204" pitchFamily="34" charset="0"/>
              </a:defRPr>
            </a:lvl8pPr>
            <a:lvl9pPr marL="3914505" indent="-22876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3C669D9-2328-438A-A55F-25BE294C4BAA}" type="slidenum">
              <a:rPr lang="pl-PL" altLang="pl-PL" smtClean="0">
                <a:solidFill>
                  <a:prstClr val="black"/>
                </a:solidFill>
              </a:rPr>
              <a:pPr>
                <a:spcBef>
                  <a:spcPct val="0"/>
                </a:spcBef>
              </a:pPr>
              <a:t>9</a:t>
            </a:fld>
            <a:endParaRPr lang="pl-PL" altLang="pl-PL" smtClean="0">
              <a:solidFill>
                <a:prstClr val="black"/>
              </a:solidFill>
            </a:endParaRPr>
          </a:p>
        </p:txBody>
      </p:sp>
      <p:sp>
        <p:nvSpPr>
          <p:cNvPr id="20485"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solidFill>
                <a:prstClr val="black"/>
              </a:solidFill>
            </a:endParaRPr>
          </a:p>
        </p:txBody>
      </p:sp>
    </p:spTree>
    <p:extLst>
      <p:ext uri="{BB962C8B-B14F-4D97-AF65-F5344CB8AC3E}">
        <p14:creationId xmlns:p14="http://schemas.microsoft.com/office/powerpoint/2010/main" val="4082220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CB433DB-BBA1-4073-B177-AD4A6C52DCC1}" type="slidenum">
              <a:rPr lang="pl-PL" smtClean="0"/>
              <a:pPr/>
              <a:t>‹#›</a:t>
            </a:fld>
            <a:endParaRPr lang="pl-PL"/>
          </a:p>
        </p:txBody>
      </p:sp>
    </p:spTree>
    <p:extLst>
      <p:ext uri="{BB962C8B-B14F-4D97-AF65-F5344CB8AC3E}">
        <p14:creationId xmlns:p14="http://schemas.microsoft.com/office/powerpoint/2010/main" val="4058542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CB433DB-BBA1-4073-B177-AD4A6C52DCC1}" type="slidenum">
              <a:rPr lang="pl-PL" smtClean="0"/>
              <a:pPr/>
              <a:t>‹#›</a:t>
            </a:fld>
            <a:endParaRPr lang="pl-PL"/>
          </a:p>
        </p:txBody>
      </p:sp>
    </p:spTree>
    <p:extLst>
      <p:ext uri="{BB962C8B-B14F-4D97-AF65-F5344CB8AC3E}">
        <p14:creationId xmlns:p14="http://schemas.microsoft.com/office/powerpoint/2010/main" val="92733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CB433DB-BBA1-4073-B177-AD4A6C52DCC1}" type="slidenum">
              <a:rPr lang="pl-PL" smtClean="0"/>
              <a:pPr/>
              <a:t>‹#›</a:t>
            </a:fld>
            <a:endParaRPr lang="pl-PL"/>
          </a:p>
        </p:txBody>
      </p:sp>
    </p:spTree>
    <p:extLst>
      <p:ext uri="{BB962C8B-B14F-4D97-AF65-F5344CB8AC3E}">
        <p14:creationId xmlns:p14="http://schemas.microsoft.com/office/powerpoint/2010/main" val="192884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lvl1pPr>
              <a:defRPr/>
            </a:lvl1pPr>
          </a:lstStyle>
          <a:p>
            <a:endParaRPr lang="pl-PL" altLang="pl-PL">
              <a:solidFill>
                <a:srgbClr val="000000"/>
              </a:solidFill>
            </a:endParaRPr>
          </a:p>
        </p:txBody>
      </p:sp>
      <p:sp>
        <p:nvSpPr>
          <p:cNvPr id="5" name="Symbol zastępczy stopki 4"/>
          <p:cNvSpPr>
            <a:spLocks noGrp="1"/>
          </p:cNvSpPr>
          <p:nvPr>
            <p:ph type="ftr" sz="quarter" idx="11"/>
          </p:nvPr>
        </p:nvSpPr>
        <p:spPr/>
        <p:txBody>
          <a:bodyPr/>
          <a:lstStyle>
            <a:lvl1pPr>
              <a:defRPr/>
            </a:lvl1pPr>
          </a:lstStyle>
          <a:p>
            <a:endParaRPr lang="pl-PL" altLang="pl-PL">
              <a:solidFill>
                <a:srgbClr val="000000"/>
              </a:solidFill>
            </a:endParaRPr>
          </a:p>
        </p:txBody>
      </p:sp>
      <p:sp>
        <p:nvSpPr>
          <p:cNvPr id="6" name="Symbol zastępczy numeru slajdu 5"/>
          <p:cNvSpPr>
            <a:spLocks noGrp="1"/>
          </p:cNvSpPr>
          <p:nvPr>
            <p:ph type="sldNum" sz="quarter" idx="12"/>
          </p:nvPr>
        </p:nvSpPr>
        <p:spPr/>
        <p:txBody>
          <a:bodyPr/>
          <a:lstStyle>
            <a:lvl1pPr>
              <a:defRPr/>
            </a:lvl1pPr>
          </a:lstStyle>
          <a:p>
            <a:fld id="{3673EA3A-DB8F-4465-8563-5A2EBD048228}" type="slidenum">
              <a:rPr lang="pl-PL" altLang="pl-PL">
                <a:solidFill>
                  <a:srgbClr val="000000"/>
                </a:solidFill>
              </a:rPr>
              <a:pPr/>
              <a:t>‹#›</a:t>
            </a:fld>
            <a:endParaRPr lang="pl-PL" altLang="pl-PL">
              <a:solidFill>
                <a:srgbClr val="000000"/>
              </a:solidFill>
            </a:endParaRPr>
          </a:p>
        </p:txBody>
      </p:sp>
    </p:spTree>
    <p:extLst>
      <p:ext uri="{BB962C8B-B14F-4D97-AF65-F5344CB8AC3E}">
        <p14:creationId xmlns:p14="http://schemas.microsoft.com/office/powerpoint/2010/main" val="2822685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endParaRPr lang="pl-PL" altLang="pl-PL">
              <a:solidFill>
                <a:srgbClr val="000000"/>
              </a:solidFill>
            </a:endParaRPr>
          </a:p>
        </p:txBody>
      </p:sp>
      <p:sp>
        <p:nvSpPr>
          <p:cNvPr id="5" name="Symbol zastępczy stopki 4"/>
          <p:cNvSpPr>
            <a:spLocks noGrp="1"/>
          </p:cNvSpPr>
          <p:nvPr>
            <p:ph type="ftr" sz="quarter" idx="11"/>
          </p:nvPr>
        </p:nvSpPr>
        <p:spPr/>
        <p:txBody>
          <a:bodyPr/>
          <a:lstStyle>
            <a:lvl1pPr>
              <a:defRPr/>
            </a:lvl1pPr>
          </a:lstStyle>
          <a:p>
            <a:endParaRPr lang="pl-PL" altLang="pl-PL">
              <a:solidFill>
                <a:srgbClr val="000000"/>
              </a:solidFill>
            </a:endParaRPr>
          </a:p>
        </p:txBody>
      </p:sp>
      <p:sp>
        <p:nvSpPr>
          <p:cNvPr id="6" name="Symbol zastępczy numeru slajdu 5"/>
          <p:cNvSpPr>
            <a:spLocks noGrp="1"/>
          </p:cNvSpPr>
          <p:nvPr>
            <p:ph type="sldNum" sz="quarter" idx="12"/>
          </p:nvPr>
        </p:nvSpPr>
        <p:spPr/>
        <p:txBody>
          <a:bodyPr/>
          <a:lstStyle>
            <a:lvl1pPr>
              <a:defRPr/>
            </a:lvl1pPr>
          </a:lstStyle>
          <a:p>
            <a:fld id="{FE9E3135-FA45-4578-9645-4005B47CAC50}" type="slidenum">
              <a:rPr lang="pl-PL" altLang="pl-PL">
                <a:solidFill>
                  <a:srgbClr val="000000"/>
                </a:solidFill>
              </a:rPr>
              <a:pPr/>
              <a:t>‹#›</a:t>
            </a:fld>
            <a:endParaRPr lang="pl-PL" altLang="pl-PL">
              <a:solidFill>
                <a:srgbClr val="000000"/>
              </a:solidFill>
            </a:endParaRPr>
          </a:p>
        </p:txBody>
      </p:sp>
    </p:spTree>
    <p:extLst>
      <p:ext uri="{BB962C8B-B14F-4D97-AF65-F5344CB8AC3E}">
        <p14:creationId xmlns:p14="http://schemas.microsoft.com/office/powerpoint/2010/main" val="3448256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endParaRPr lang="pl-PL" altLang="pl-PL">
              <a:solidFill>
                <a:srgbClr val="000000"/>
              </a:solidFill>
            </a:endParaRPr>
          </a:p>
        </p:txBody>
      </p:sp>
      <p:sp>
        <p:nvSpPr>
          <p:cNvPr id="5" name="Symbol zastępczy stopki 4"/>
          <p:cNvSpPr>
            <a:spLocks noGrp="1"/>
          </p:cNvSpPr>
          <p:nvPr>
            <p:ph type="ftr" sz="quarter" idx="11"/>
          </p:nvPr>
        </p:nvSpPr>
        <p:spPr/>
        <p:txBody>
          <a:bodyPr/>
          <a:lstStyle>
            <a:lvl1pPr>
              <a:defRPr/>
            </a:lvl1pPr>
          </a:lstStyle>
          <a:p>
            <a:endParaRPr lang="pl-PL" altLang="pl-PL">
              <a:solidFill>
                <a:srgbClr val="000000"/>
              </a:solidFill>
            </a:endParaRPr>
          </a:p>
        </p:txBody>
      </p:sp>
      <p:sp>
        <p:nvSpPr>
          <p:cNvPr id="6" name="Symbol zastępczy numeru slajdu 5"/>
          <p:cNvSpPr>
            <a:spLocks noGrp="1"/>
          </p:cNvSpPr>
          <p:nvPr>
            <p:ph type="sldNum" sz="quarter" idx="12"/>
          </p:nvPr>
        </p:nvSpPr>
        <p:spPr/>
        <p:txBody>
          <a:bodyPr/>
          <a:lstStyle>
            <a:lvl1pPr>
              <a:defRPr/>
            </a:lvl1pPr>
          </a:lstStyle>
          <a:p>
            <a:fld id="{5FF5BBAD-64EF-4295-8CDB-5B7DCAF213B2}" type="slidenum">
              <a:rPr lang="pl-PL" altLang="pl-PL">
                <a:solidFill>
                  <a:srgbClr val="000000"/>
                </a:solidFill>
              </a:rPr>
              <a:pPr/>
              <a:t>‹#›</a:t>
            </a:fld>
            <a:endParaRPr lang="pl-PL" altLang="pl-PL">
              <a:solidFill>
                <a:srgbClr val="000000"/>
              </a:solidFill>
            </a:endParaRPr>
          </a:p>
        </p:txBody>
      </p:sp>
    </p:spTree>
    <p:extLst>
      <p:ext uri="{BB962C8B-B14F-4D97-AF65-F5344CB8AC3E}">
        <p14:creationId xmlns:p14="http://schemas.microsoft.com/office/powerpoint/2010/main" val="2311298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lvl1pPr>
              <a:defRPr/>
            </a:lvl1pPr>
          </a:lstStyle>
          <a:p>
            <a:endParaRPr lang="pl-PL" altLang="pl-PL">
              <a:solidFill>
                <a:srgbClr val="000000"/>
              </a:solidFill>
            </a:endParaRPr>
          </a:p>
        </p:txBody>
      </p:sp>
      <p:sp>
        <p:nvSpPr>
          <p:cNvPr id="6" name="Symbol zastępczy stopki 5"/>
          <p:cNvSpPr>
            <a:spLocks noGrp="1"/>
          </p:cNvSpPr>
          <p:nvPr>
            <p:ph type="ftr" sz="quarter" idx="11"/>
          </p:nvPr>
        </p:nvSpPr>
        <p:spPr/>
        <p:txBody>
          <a:bodyPr/>
          <a:lstStyle>
            <a:lvl1pPr>
              <a:defRPr/>
            </a:lvl1pPr>
          </a:lstStyle>
          <a:p>
            <a:endParaRPr lang="pl-PL" altLang="pl-PL">
              <a:solidFill>
                <a:srgbClr val="000000"/>
              </a:solidFill>
            </a:endParaRPr>
          </a:p>
        </p:txBody>
      </p:sp>
      <p:sp>
        <p:nvSpPr>
          <p:cNvPr id="7" name="Symbol zastępczy numeru slajdu 6"/>
          <p:cNvSpPr>
            <a:spLocks noGrp="1"/>
          </p:cNvSpPr>
          <p:nvPr>
            <p:ph type="sldNum" sz="quarter" idx="12"/>
          </p:nvPr>
        </p:nvSpPr>
        <p:spPr/>
        <p:txBody>
          <a:bodyPr/>
          <a:lstStyle>
            <a:lvl1pPr>
              <a:defRPr/>
            </a:lvl1pPr>
          </a:lstStyle>
          <a:p>
            <a:fld id="{949E6609-8C55-4AA4-9469-687F07AF1CC7}" type="slidenum">
              <a:rPr lang="pl-PL" altLang="pl-PL">
                <a:solidFill>
                  <a:srgbClr val="000000"/>
                </a:solidFill>
              </a:rPr>
              <a:pPr/>
              <a:t>‹#›</a:t>
            </a:fld>
            <a:endParaRPr lang="pl-PL" altLang="pl-PL">
              <a:solidFill>
                <a:srgbClr val="000000"/>
              </a:solidFill>
            </a:endParaRPr>
          </a:p>
        </p:txBody>
      </p:sp>
    </p:spTree>
    <p:extLst>
      <p:ext uri="{BB962C8B-B14F-4D97-AF65-F5344CB8AC3E}">
        <p14:creationId xmlns:p14="http://schemas.microsoft.com/office/powerpoint/2010/main" val="2967734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lvl1pPr>
              <a:defRPr/>
            </a:lvl1pPr>
          </a:lstStyle>
          <a:p>
            <a:endParaRPr lang="pl-PL" altLang="pl-PL">
              <a:solidFill>
                <a:srgbClr val="000000"/>
              </a:solidFill>
            </a:endParaRPr>
          </a:p>
        </p:txBody>
      </p:sp>
      <p:sp>
        <p:nvSpPr>
          <p:cNvPr id="8" name="Symbol zastępczy stopki 7"/>
          <p:cNvSpPr>
            <a:spLocks noGrp="1"/>
          </p:cNvSpPr>
          <p:nvPr>
            <p:ph type="ftr" sz="quarter" idx="11"/>
          </p:nvPr>
        </p:nvSpPr>
        <p:spPr/>
        <p:txBody>
          <a:bodyPr/>
          <a:lstStyle>
            <a:lvl1pPr>
              <a:defRPr/>
            </a:lvl1pPr>
          </a:lstStyle>
          <a:p>
            <a:endParaRPr lang="pl-PL" altLang="pl-PL">
              <a:solidFill>
                <a:srgbClr val="000000"/>
              </a:solidFill>
            </a:endParaRPr>
          </a:p>
        </p:txBody>
      </p:sp>
      <p:sp>
        <p:nvSpPr>
          <p:cNvPr id="9" name="Symbol zastępczy numeru slajdu 8"/>
          <p:cNvSpPr>
            <a:spLocks noGrp="1"/>
          </p:cNvSpPr>
          <p:nvPr>
            <p:ph type="sldNum" sz="quarter" idx="12"/>
          </p:nvPr>
        </p:nvSpPr>
        <p:spPr/>
        <p:txBody>
          <a:bodyPr/>
          <a:lstStyle>
            <a:lvl1pPr>
              <a:defRPr/>
            </a:lvl1pPr>
          </a:lstStyle>
          <a:p>
            <a:fld id="{ADCCF342-35F2-4274-8A15-329B0BDB0C30}" type="slidenum">
              <a:rPr lang="pl-PL" altLang="pl-PL">
                <a:solidFill>
                  <a:srgbClr val="000000"/>
                </a:solidFill>
              </a:rPr>
              <a:pPr/>
              <a:t>‹#›</a:t>
            </a:fld>
            <a:endParaRPr lang="pl-PL" altLang="pl-PL">
              <a:solidFill>
                <a:srgbClr val="000000"/>
              </a:solidFill>
            </a:endParaRPr>
          </a:p>
        </p:txBody>
      </p:sp>
    </p:spTree>
    <p:extLst>
      <p:ext uri="{BB962C8B-B14F-4D97-AF65-F5344CB8AC3E}">
        <p14:creationId xmlns:p14="http://schemas.microsoft.com/office/powerpoint/2010/main" val="1192609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lvl1pPr>
              <a:defRPr/>
            </a:lvl1pPr>
          </a:lstStyle>
          <a:p>
            <a:endParaRPr lang="pl-PL" altLang="pl-PL">
              <a:solidFill>
                <a:srgbClr val="000000"/>
              </a:solidFill>
            </a:endParaRPr>
          </a:p>
        </p:txBody>
      </p:sp>
      <p:sp>
        <p:nvSpPr>
          <p:cNvPr id="4" name="Symbol zastępczy stopki 3"/>
          <p:cNvSpPr>
            <a:spLocks noGrp="1"/>
          </p:cNvSpPr>
          <p:nvPr>
            <p:ph type="ftr" sz="quarter" idx="11"/>
          </p:nvPr>
        </p:nvSpPr>
        <p:spPr/>
        <p:txBody>
          <a:bodyPr/>
          <a:lstStyle>
            <a:lvl1pPr>
              <a:defRPr/>
            </a:lvl1pPr>
          </a:lstStyle>
          <a:p>
            <a:endParaRPr lang="pl-PL" altLang="pl-PL">
              <a:solidFill>
                <a:srgbClr val="000000"/>
              </a:solidFill>
            </a:endParaRPr>
          </a:p>
        </p:txBody>
      </p:sp>
      <p:sp>
        <p:nvSpPr>
          <p:cNvPr id="5" name="Symbol zastępczy numeru slajdu 4"/>
          <p:cNvSpPr>
            <a:spLocks noGrp="1"/>
          </p:cNvSpPr>
          <p:nvPr>
            <p:ph type="sldNum" sz="quarter" idx="12"/>
          </p:nvPr>
        </p:nvSpPr>
        <p:spPr/>
        <p:txBody>
          <a:bodyPr/>
          <a:lstStyle>
            <a:lvl1pPr>
              <a:defRPr/>
            </a:lvl1pPr>
          </a:lstStyle>
          <a:p>
            <a:fld id="{D72CCC21-68D5-42B3-ACBF-6A937938AECF}" type="slidenum">
              <a:rPr lang="pl-PL" altLang="pl-PL">
                <a:solidFill>
                  <a:srgbClr val="000000"/>
                </a:solidFill>
              </a:rPr>
              <a:pPr/>
              <a:t>‹#›</a:t>
            </a:fld>
            <a:endParaRPr lang="pl-PL" altLang="pl-PL">
              <a:solidFill>
                <a:srgbClr val="000000"/>
              </a:solidFill>
            </a:endParaRPr>
          </a:p>
        </p:txBody>
      </p:sp>
    </p:spTree>
    <p:extLst>
      <p:ext uri="{BB962C8B-B14F-4D97-AF65-F5344CB8AC3E}">
        <p14:creationId xmlns:p14="http://schemas.microsoft.com/office/powerpoint/2010/main" val="1641128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lvl1pPr>
              <a:defRPr/>
            </a:lvl1pPr>
          </a:lstStyle>
          <a:p>
            <a:endParaRPr lang="pl-PL" altLang="pl-PL">
              <a:solidFill>
                <a:srgbClr val="000000"/>
              </a:solidFill>
            </a:endParaRPr>
          </a:p>
        </p:txBody>
      </p:sp>
      <p:sp>
        <p:nvSpPr>
          <p:cNvPr id="3" name="Symbol zastępczy stopki 2"/>
          <p:cNvSpPr>
            <a:spLocks noGrp="1"/>
          </p:cNvSpPr>
          <p:nvPr>
            <p:ph type="ftr" sz="quarter" idx="11"/>
          </p:nvPr>
        </p:nvSpPr>
        <p:spPr/>
        <p:txBody>
          <a:bodyPr/>
          <a:lstStyle>
            <a:lvl1pPr>
              <a:defRPr/>
            </a:lvl1pPr>
          </a:lstStyle>
          <a:p>
            <a:endParaRPr lang="pl-PL" altLang="pl-PL">
              <a:solidFill>
                <a:srgbClr val="000000"/>
              </a:solidFill>
            </a:endParaRPr>
          </a:p>
        </p:txBody>
      </p:sp>
      <p:sp>
        <p:nvSpPr>
          <p:cNvPr id="4" name="Symbol zastępczy numeru slajdu 3"/>
          <p:cNvSpPr>
            <a:spLocks noGrp="1"/>
          </p:cNvSpPr>
          <p:nvPr>
            <p:ph type="sldNum" sz="quarter" idx="12"/>
          </p:nvPr>
        </p:nvSpPr>
        <p:spPr/>
        <p:txBody>
          <a:bodyPr/>
          <a:lstStyle>
            <a:lvl1pPr>
              <a:defRPr/>
            </a:lvl1pPr>
          </a:lstStyle>
          <a:p>
            <a:fld id="{DC3C96BD-0F21-4357-A1B3-805C0ACFAB5C}" type="slidenum">
              <a:rPr lang="pl-PL" altLang="pl-PL">
                <a:solidFill>
                  <a:srgbClr val="000000"/>
                </a:solidFill>
              </a:rPr>
              <a:pPr/>
              <a:t>‹#›</a:t>
            </a:fld>
            <a:endParaRPr lang="pl-PL" altLang="pl-PL">
              <a:solidFill>
                <a:srgbClr val="000000"/>
              </a:solidFill>
            </a:endParaRPr>
          </a:p>
        </p:txBody>
      </p:sp>
    </p:spTree>
    <p:extLst>
      <p:ext uri="{BB962C8B-B14F-4D97-AF65-F5344CB8AC3E}">
        <p14:creationId xmlns:p14="http://schemas.microsoft.com/office/powerpoint/2010/main" val="18257007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lvl1pPr>
              <a:defRPr/>
            </a:lvl1pPr>
          </a:lstStyle>
          <a:p>
            <a:endParaRPr lang="pl-PL" altLang="pl-PL">
              <a:solidFill>
                <a:srgbClr val="000000"/>
              </a:solidFill>
            </a:endParaRPr>
          </a:p>
        </p:txBody>
      </p:sp>
      <p:sp>
        <p:nvSpPr>
          <p:cNvPr id="6" name="Symbol zastępczy stopki 5"/>
          <p:cNvSpPr>
            <a:spLocks noGrp="1"/>
          </p:cNvSpPr>
          <p:nvPr>
            <p:ph type="ftr" sz="quarter" idx="11"/>
          </p:nvPr>
        </p:nvSpPr>
        <p:spPr/>
        <p:txBody>
          <a:bodyPr/>
          <a:lstStyle>
            <a:lvl1pPr>
              <a:defRPr/>
            </a:lvl1pPr>
          </a:lstStyle>
          <a:p>
            <a:endParaRPr lang="pl-PL" altLang="pl-PL">
              <a:solidFill>
                <a:srgbClr val="000000"/>
              </a:solidFill>
            </a:endParaRPr>
          </a:p>
        </p:txBody>
      </p:sp>
      <p:sp>
        <p:nvSpPr>
          <p:cNvPr id="7" name="Symbol zastępczy numeru slajdu 6"/>
          <p:cNvSpPr>
            <a:spLocks noGrp="1"/>
          </p:cNvSpPr>
          <p:nvPr>
            <p:ph type="sldNum" sz="quarter" idx="12"/>
          </p:nvPr>
        </p:nvSpPr>
        <p:spPr/>
        <p:txBody>
          <a:bodyPr/>
          <a:lstStyle>
            <a:lvl1pPr>
              <a:defRPr/>
            </a:lvl1pPr>
          </a:lstStyle>
          <a:p>
            <a:fld id="{5F448587-EDB0-4431-98AB-4B58A66CAC8B}" type="slidenum">
              <a:rPr lang="pl-PL" altLang="pl-PL">
                <a:solidFill>
                  <a:srgbClr val="000000"/>
                </a:solidFill>
              </a:rPr>
              <a:pPr/>
              <a:t>‹#›</a:t>
            </a:fld>
            <a:endParaRPr lang="pl-PL" altLang="pl-PL">
              <a:solidFill>
                <a:srgbClr val="000000"/>
              </a:solidFill>
            </a:endParaRPr>
          </a:p>
        </p:txBody>
      </p:sp>
    </p:spTree>
    <p:extLst>
      <p:ext uri="{BB962C8B-B14F-4D97-AF65-F5344CB8AC3E}">
        <p14:creationId xmlns:p14="http://schemas.microsoft.com/office/powerpoint/2010/main" val="2980989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CB433DB-BBA1-4073-B177-AD4A6C52DCC1}" type="slidenum">
              <a:rPr lang="pl-PL" smtClean="0"/>
              <a:pPr/>
              <a:t>‹#›</a:t>
            </a:fld>
            <a:endParaRPr lang="pl-PL"/>
          </a:p>
        </p:txBody>
      </p:sp>
    </p:spTree>
    <p:extLst>
      <p:ext uri="{BB962C8B-B14F-4D97-AF65-F5344CB8AC3E}">
        <p14:creationId xmlns:p14="http://schemas.microsoft.com/office/powerpoint/2010/main" val="442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lvl1pPr>
              <a:defRPr/>
            </a:lvl1pPr>
          </a:lstStyle>
          <a:p>
            <a:endParaRPr lang="pl-PL" altLang="pl-PL">
              <a:solidFill>
                <a:srgbClr val="000000"/>
              </a:solidFill>
            </a:endParaRPr>
          </a:p>
        </p:txBody>
      </p:sp>
      <p:sp>
        <p:nvSpPr>
          <p:cNvPr id="6" name="Symbol zastępczy stopki 5"/>
          <p:cNvSpPr>
            <a:spLocks noGrp="1"/>
          </p:cNvSpPr>
          <p:nvPr>
            <p:ph type="ftr" sz="quarter" idx="11"/>
          </p:nvPr>
        </p:nvSpPr>
        <p:spPr/>
        <p:txBody>
          <a:bodyPr/>
          <a:lstStyle>
            <a:lvl1pPr>
              <a:defRPr/>
            </a:lvl1pPr>
          </a:lstStyle>
          <a:p>
            <a:endParaRPr lang="pl-PL" altLang="pl-PL">
              <a:solidFill>
                <a:srgbClr val="000000"/>
              </a:solidFill>
            </a:endParaRPr>
          </a:p>
        </p:txBody>
      </p:sp>
      <p:sp>
        <p:nvSpPr>
          <p:cNvPr id="7" name="Symbol zastępczy numeru slajdu 6"/>
          <p:cNvSpPr>
            <a:spLocks noGrp="1"/>
          </p:cNvSpPr>
          <p:nvPr>
            <p:ph type="sldNum" sz="quarter" idx="12"/>
          </p:nvPr>
        </p:nvSpPr>
        <p:spPr/>
        <p:txBody>
          <a:bodyPr/>
          <a:lstStyle>
            <a:lvl1pPr>
              <a:defRPr/>
            </a:lvl1pPr>
          </a:lstStyle>
          <a:p>
            <a:fld id="{B9FE4EC9-1E44-4F0C-931C-28111337D284}" type="slidenum">
              <a:rPr lang="pl-PL" altLang="pl-PL">
                <a:solidFill>
                  <a:srgbClr val="000000"/>
                </a:solidFill>
              </a:rPr>
              <a:pPr/>
              <a:t>‹#›</a:t>
            </a:fld>
            <a:endParaRPr lang="pl-PL" altLang="pl-PL">
              <a:solidFill>
                <a:srgbClr val="000000"/>
              </a:solidFill>
            </a:endParaRPr>
          </a:p>
        </p:txBody>
      </p:sp>
    </p:spTree>
    <p:extLst>
      <p:ext uri="{BB962C8B-B14F-4D97-AF65-F5344CB8AC3E}">
        <p14:creationId xmlns:p14="http://schemas.microsoft.com/office/powerpoint/2010/main" val="5380760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endParaRPr lang="pl-PL" altLang="pl-PL">
              <a:solidFill>
                <a:srgbClr val="000000"/>
              </a:solidFill>
            </a:endParaRPr>
          </a:p>
        </p:txBody>
      </p:sp>
      <p:sp>
        <p:nvSpPr>
          <p:cNvPr id="5" name="Symbol zastępczy stopki 4"/>
          <p:cNvSpPr>
            <a:spLocks noGrp="1"/>
          </p:cNvSpPr>
          <p:nvPr>
            <p:ph type="ftr" sz="quarter" idx="11"/>
          </p:nvPr>
        </p:nvSpPr>
        <p:spPr/>
        <p:txBody>
          <a:bodyPr/>
          <a:lstStyle>
            <a:lvl1pPr>
              <a:defRPr/>
            </a:lvl1pPr>
          </a:lstStyle>
          <a:p>
            <a:endParaRPr lang="pl-PL" altLang="pl-PL">
              <a:solidFill>
                <a:srgbClr val="000000"/>
              </a:solidFill>
            </a:endParaRPr>
          </a:p>
        </p:txBody>
      </p:sp>
      <p:sp>
        <p:nvSpPr>
          <p:cNvPr id="6" name="Symbol zastępczy numeru slajdu 5"/>
          <p:cNvSpPr>
            <a:spLocks noGrp="1"/>
          </p:cNvSpPr>
          <p:nvPr>
            <p:ph type="sldNum" sz="quarter" idx="12"/>
          </p:nvPr>
        </p:nvSpPr>
        <p:spPr/>
        <p:txBody>
          <a:bodyPr/>
          <a:lstStyle>
            <a:lvl1pPr>
              <a:defRPr/>
            </a:lvl1pPr>
          </a:lstStyle>
          <a:p>
            <a:fld id="{395F9628-4AD9-4116-B34B-1B1BF2324188}" type="slidenum">
              <a:rPr lang="pl-PL" altLang="pl-PL">
                <a:solidFill>
                  <a:srgbClr val="000000"/>
                </a:solidFill>
              </a:rPr>
              <a:pPr/>
              <a:t>‹#›</a:t>
            </a:fld>
            <a:endParaRPr lang="pl-PL" altLang="pl-PL">
              <a:solidFill>
                <a:srgbClr val="000000"/>
              </a:solidFill>
            </a:endParaRPr>
          </a:p>
        </p:txBody>
      </p:sp>
    </p:spTree>
    <p:extLst>
      <p:ext uri="{BB962C8B-B14F-4D97-AF65-F5344CB8AC3E}">
        <p14:creationId xmlns:p14="http://schemas.microsoft.com/office/powerpoint/2010/main" val="25977697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endParaRPr lang="pl-PL" altLang="pl-PL">
              <a:solidFill>
                <a:srgbClr val="000000"/>
              </a:solidFill>
            </a:endParaRPr>
          </a:p>
        </p:txBody>
      </p:sp>
      <p:sp>
        <p:nvSpPr>
          <p:cNvPr id="5" name="Symbol zastępczy stopki 4"/>
          <p:cNvSpPr>
            <a:spLocks noGrp="1"/>
          </p:cNvSpPr>
          <p:nvPr>
            <p:ph type="ftr" sz="quarter" idx="11"/>
          </p:nvPr>
        </p:nvSpPr>
        <p:spPr/>
        <p:txBody>
          <a:bodyPr/>
          <a:lstStyle>
            <a:lvl1pPr>
              <a:defRPr/>
            </a:lvl1pPr>
          </a:lstStyle>
          <a:p>
            <a:endParaRPr lang="pl-PL" altLang="pl-PL">
              <a:solidFill>
                <a:srgbClr val="000000"/>
              </a:solidFill>
            </a:endParaRPr>
          </a:p>
        </p:txBody>
      </p:sp>
      <p:sp>
        <p:nvSpPr>
          <p:cNvPr id="6" name="Symbol zastępczy numeru slajdu 5"/>
          <p:cNvSpPr>
            <a:spLocks noGrp="1"/>
          </p:cNvSpPr>
          <p:nvPr>
            <p:ph type="sldNum" sz="quarter" idx="12"/>
          </p:nvPr>
        </p:nvSpPr>
        <p:spPr/>
        <p:txBody>
          <a:bodyPr/>
          <a:lstStyle>
            <a:lvl1pPr>
              <a:defRPr/>
            </a:lvl1pPr>
          </a:lstStyle>
          <a:p>
            <a:fld id="{FD308E7E-D9AF-401F-B9BE-64555E04FC95}" type="slidenum">
              <a:rPr lang="pl-PL" altLang="pl-PL">
                <a:solidFill>
                  <a:srgbClr val="000000"/>
                </a:solidFill>
              </a:rPr>
              <a:pPr/>
              <a:t>‹#›</a:t>
            </a:fld>
            <a:endParaRPr lang="pl-PL" altLang="pl-PL">
              <a:solidFill>
                <a:srgbClr val="000000"/>
              </a:solidFill>
            </a:endParaRPr>
          </a:p>
        </p:txBody>
      </p:sp>
    </p:spTree>
    <p:extLst>
      <p:ext uri="{BB962C8B-B14F-4D97-AF65-F5344CB8AC3E}">
        <p14:creationId xmlns:p14="http://schemas.microsoft.com/office/powerpoint/2010/main" val="9271978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lvl1pPr>
              <a:defRPr/>
            </a:lvl1pPr>
          </a:lstStyle>
          <a:p>
            <a:endParaRPr lang="pl-PL" altLang="pl-PL">
              <a:solidFill>
                <a:srgbClr val="000000"/>
              </a:solidFill>
            </a:endParaRPr>
          </a:p>
        </p:txBody>
      </p:sp>
      <p:sp>
        <p:nvSpPr>
          <p:cNvPr id="5" name="Symbol zastępczy stopki 4"/>
          <p:cNvSpPr>
            <a:spLocks noGrp="1"/>
          </p:cNvSpPr>
          <p:nvPr>
            <p:ph type="ftr" sz="quarter" idx="11"/>
          </p:nvPr>
        </p:nvSpPr>
        <p:spPr/>
        <p:txBody>
          <a:bodyPr/>
          <a:lstStyle>
            <a:lvl1pPr>
              <a:defRPr/>
            </a:lvl1pPr>
          </a:lstStyle>
          <a:p>
            <a:endParaRPr lang="pl-PL" altLang="pl-PL">
              <a:solidFill>
                <a:srgbClr val="000000"/>
              </a:solidFill>
            </a:endParaRPr>
          </a:p>
        </p:txBody>
      </p:sp>
      <p:sp>
        <p:nvSpPr>
          <p:cNvPr id="6" name="Symbol zastępczy numeru slajdu 5"/>
          <p:cNvSpPr>
            <a:spLocks noGrp="1"/>
          </p:cNvSpPr>
          <p:nvPr>
            <p:ph type="sldNum" sz="quarter" idx="12"/>
          </p:nvPr>
        </p:nvSpPr>
        <p:spPr/>
        <p:txBody>
          <a:bodyPr/>
          <a:lstStyle>
            <a:lvl1pPr>
              <a:defRPr/>
            </a:lvl1pPr>
          </a:lstStyle>
          <a:p>
            <a:fld id="{3673EA3A-DB8F-4465-8563-5A2EBD048228}" type="slidenum">
              <a:rPr lang="pl-PL" altLang="pl-PL">
                <a:solidFill>
                  <a:srgbClr val="000000"/>
                </a:solidFill>
              </a:rPr>
              <a:pPr/>
              <a:t>‹#›</a:t>
            </a:fld>
            <a:endParaRPr lang="pl-PL" altLang="pl-PL">
              <a:solidFill>
                <a:srgbClr val="000000"/>
              </a:solidFill>
            </a:endParaRPr>
          </a:p>
        </p:txBody>
      </p:sp>
    </p:spTree>
    <p:extLst>
      <p:ext uri="{BB962C8B-B14F-4D97-AF65-F5344CB8AC3E}">
        <p14:creationId xmlns:p14="http://schemas.microsoft.com/office/powerpoint/2010/main" val="41697862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endParaRPr lang="pl-PL" altLang="pl-PL">
              <a:solidFill>
                <a:srgbClr val="000000"/>
              </a:solidFill>
            </a:endParaRPr>
          </a:p>
        </p:txBody>
      </p:sp>
      <p:sp>
        <p:nvSpPr>
          <p:cNvPr id="5" name="Symbol zastępczy stopki 4"/>
          <p:cNvSpPr>
            <a:spLocks noGrp="1"/>
          </p:cNvSpPr>
          <p:nvPr>
            <p:ph type="ftr" sz="quarter" idx="11"/>
          </p:nvPr>
        </p:nvSpPr>
        <p:spPr/>
        <p:txBody>
          <a:bodyPr/>
          <a:lstStyle>
            <a:lvl1pPr>
              <a:defRPr/>
            </a:lvl1pPr>
          </a:lstStyle>
          <a:p>
            <a:endParaRPr lang="pl-PL" altLang="pl-PL">
              <a:solidFill>
                <a:srgbClr val="000000"/>
              </a:solidFill>
            </a:endParaRPr>
          </a:p>
        </p:txBody>
      </p:sp>
      <p:sp>
        <p:nvSpPr>
          <p:cNvPr id="6" name="Symbol zastępczy numeru slajdu 5"/>
          <p:cNvSpPr>
            <a:spLocks noGrp="1"/>
          </p:cNvSpPr>
          <p:nvPr>
            <p:ph type="sldNum" sz="quarter" idx="12"/>
          </p:nvPr>
        </p:nvSpPr>
        <p:spPr/>
        <p:txBody>
          <a:bodyPr/>
          <a:lstStyle>
            <a:lvl1pPr>
              <a:defRPr/>
            </a:lvl1pPr>
          </a:lstStyle>
          <a:p>
            <a:fld id="{FE9E3135-FA45-4578-9645-4005B47CAC50}" type="slidenum">
              <a:rPr lang="pl-PL" altLang="pl-PL">
                <a:solidFill>
                  <a:srgbClr val="000000"/>
                </a:solidFill>
              </a:rPr>
              <a:pPr/>
              <a:t>‹#›</a:t>
            </a:fld>
            <a:endParaRPr lang="pl-PL" altLang="pl-PL">
              <a:solidFill>
                <a:srgbClr val="000000"/>
              </a:solidFill>
            </a:endParaRPr>
          </a:p>
        </p:txBody>
      </p:sp>
    </p:spTree>
    <p:extLst>
      <p:ext uri="{BB962C8B-B14F-4D97-AF65-F5344CB8AC3E}">
        <p14:creationId xmlns:p14="http://schemas.microsoft.com/office/powerpoint/2010/main" val="4843075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endParaRPr lang="pl-PL" altLang="pl-PL">
              <a:solidFill>
                <a:srgbClr val="000000"/>
              </a:solidFill>
            </a:endParaRPr>
          </a:p>
        </p:txBody>
      </p:sp>
      <p:sp>
        <p:nvSpPr>
          <p:cNvPr id="5" name="Symbol zastępczy stopki 4"/>
          <p:cNvSpPr>
            <a:spLocks noGrp="1"/>
          </p:cNvSpPr>
          <p:nvPr>
            <p:ph type="ftr" sz="quarter" idx="11"/>
          </p:nvPr>
        </p:nvSpPr>
        <p:spPr/>
        <p:txBody>
          <a:bodyPr/>
          <a:lstStyle>
            <a:lvl1pPr>
              <a:defRPr/>
            </a:lvl1pPr>
          </a:lstStyle>
          <a:p>
            <a:endParaRPr lang="pl-PL" altLang="pl-PL">
              <a:solidFill>
                <a:srgbClr val="000000"/>
              </a:solidFill>
            </a:endParaRPr>
          </a:p>
        </p:txBody>
      </p:sp>
      <p:sp>
        <p:nvSpPr>
          <p:cNvPr id="6" name="Symbol zastępczy numeru slajdu 5"/>
          <p:cNvSpPr>
            <a:spLocks noGrp="1"/>
          </p:cNvSpPr>
          <p:nvPr>
            <p:ph type="sldNum" sz="quarter" idx="12"/>
          </p:nvPr>
        </p:nvSpPr>
        <p:spPr/>
        <p:txBody>
          <a:bodyPr/>
          <a:lstStyle>
            <a:lvl1pPr>
              <a:defRPr/>
            </a:lvl1pPr>
          </a:lstStyle>
          <a:p>
            <a:fld id="{5FF5BBAD-64EF-4295-8CDB-5B7DCAF213B2}" type="slidenum">
              <a:rPr lang="pl-PL" altLang="pl-PL">
                <a:solidFill>
                  <a:srgbClr val="000000"/>
                </a:solidFill>
              </a:rPr>
              <a:pPr/>
              <a:t>‹#›</a:t>
            </a:fld>
            <a:endParaRPr lang="pl-PL" altLang="pl-PL">
              <a:solidFill>
                <a:srgbClr val="000000"/>
              </a:solidFill>
            </a:endParaRPr>
          </a:p>
        </p:txBody>
      </p:sp>
    </p:spTree>
    <p:extLst>
      <p:ext uri="{BB962C8B-B14F-4D97-AF65-F5344CB8AC3E}">
        <p14:creationId xmlns:p14="http://schemas.microsoft.com/office/powerpoint/2010/main" val="37033843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lvl1pPr>
              <a:defRPr/>
            </a:lvl1pPr>
          </a:lstStyle>
          <a:p>
            <a:endParaRPr lang="pl-PL" altLang="pl-PL">
              <a:solidFill>
                <a:srgbClr val="000000"/>
              </a:solidFill>
            </a:endParaRPr>
          </a:p>
        </p:txBody>
      </p:sp>
      <p:sp>
        <p:nvSpPr>
          <p:cNvPr id="6" name="Symbol zastępczy stopki 5"/>
          <p:cNvSpPr>
            <a:spLocks noGrp="1"/>
          </p:cNvSpPr>
          <p:nvPr>
            <p:ph type="ftr" sz="quarter" idx="11"/>
          </p:nvPr>
        </p:nvSpPr>
        <p:spPr/>
        <p:txBody>
          <a:bodyPr/>
          <a:lstStyle>
            <a:lvl1pPr>
              <a:defRPr/>
            </a:lvl1pPr>
          </a:lstStyle>
          <a:p>
            <a:endParaRPr lang="pl-PL" altLang="pl-PL">
              <a:solidFill>
                <a:srgbClr val="000000"/>
              </a:solidFill>
            </a:endParaRPr>
          </a:p>
        </p:txBody>
      </p:sp>
      <p:sp>
        <p:nvSpPr>
          <p:cNvPr id="7" name="Symbol zastępczy numeru slajdu 6"/>
          <p:cNvSpPr>
            <a:spLocks noGrp="1"/>
          </p:cNvSpPr>
          <p:nvPr>
            <p:ph type="sldNum" sz="quarter" idx="12"/>
          </p:nvPr>
        </p:nvSpPr>
        <p:spPr/>
        <p:txBody>
          <a:bodyPr/>
          <a:lstStyle>
            <a:lvl1pPr>
              <a:defRPr/>
            </a:lvl1pPr>
          </a:lstStyle>
          <a:p>
            <a:fld id="{949E6609-8C55-4AA4-9469-687F07AF1CC7}" type="slidenum">
              <a:rPr lang="pl-PL" altLang="pl-PL">
                <a:solidFill>
                  <a:srgbClr val="000000"/>
                </a:solidFill>
              </a:rPr>
              <a:pPr/>
              <a:t>‹#›</a:t>
            </a:fld>
            <a:endParaRPr lang="pl-PL" altLang="pl-PL">
              <a:solidFill>
                <a:srgbClr val="000000"/>
              </a:solidFill>
            </a:endParaRPr>
          </a:p>
        </p:txBody>
      </p:sp>
    </p:spTree>
    <p:extLst>
      <p:ext uri="{BB962C8B-B14F-4D97-AF65-F5344CB8AC3E}">
        <p14:creationId xmlns:p14="http://schemas.microsoft.com/office/powerpoint/2010/main" val="3944801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lvl1pPr>
              <a:defRPr/>
            </a:lvl1pPr>
          </a:lstStyle>
          <a:p>
            <a:endParaRPr lang="pl-PL" altLang="pl-PL">
              <a:solidFill>
                <a:srgbClr val="000000"/>
              </a:solidFill>
            </a:endParaRPr>
          </a:p>
        </p:txBody>
      </p:sp>
      <p:sp>
        <p:nvSpPr>
          <p:cNvPr id="8" name="Symbol zastępczy stopki 7"/>
          <p:cNvSpPr>
            <a:spLocks noGrp="1"/>
          </p:cNvSpPr>
          <p:nvPr>
            <p:ph type="ftr" sz="quarter" idx="11"/>
          </p:nvPr>
        </p:nvSpPr>
        <p:spPr/>
        <p:txBody>
          <a:bodyPr/>
          <a:lstStyle>
            <a:lvl1pPr>
              <a:defRPr/>
            </a:lvl1pPr>
          </a:lstStyle>
          <a:p>
            <a:endParaRPr lang="pl-PL" altLang="pl-PL">
              <a:solidFill>
                <a:srgbClr val="000000"/>
              </a:solidFill>
            </a:endParaRPr>
          </a:p>
        </p:txBody>
      </p:sp>
      <p:sp>
        <p:nvSpPr>
          <p:cNvPr id="9" name="Symbol zastępczy numeru slajdu 8"/>
          <p:cNvSpPr>
            <a:spLocks noGrp="1"/>
          </p:cNvSpPr>
          <p:nvPr>
            <p:ph type="sldNum" sz="quarter" idx="12"/>
          </p:nvPr>
        </p:nvSpPr>
        <p:spPr/>
        <p:txBody>
          <a:bodyPr/>
          <a:lstStyle>
            <a:lvl1pPr>
              <a:defRPr/>
            </a:lvl1pPr>
          </a:lstStyle>
          <a:p>
            <a:fld id="{ADCCF342-35F2-4274-8A15-329B0BDB0C30}" type="slidenum">
              <a:rPr lang="pl-PL" altLang="pl-PL">
                <a:solidFill>
                  <a:srgbClr val="000000"/>
                </a:solidFill>
              </a:rPr>
              <a:pPr/>
              <a:t>‹#›</a:t>
            </a:fld>
            <a:endParaRPr lang="pl-PL" altLang="pl-PL">
              <a:solidFill>
                <a:srgbClr val="000000"/>
              </a:solidFill>
            </a:endParaRPr>
          </a:p>
        </p:txBody>
      </p:sp>
    </p:spTree>
    <p:extLst>
      <p:ext uri="{BB962C8B-B14F-4D97-AF65-F5344CB8AC3E}">
        <p14:creationId xmlns:p14="http://schemas.microsoft.com/office/powerpoint/2010/main" val="9350513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lvl1pPr>
              <a:defRPr/>
            </a:lvl1pPr>
          </a:lstStyle>
          <a:p>
            <a:endParaRPr lang="pl-PL" altLang="pl-PL">
              <a:solidFill>
                <a:srgbClr val="000000"/>
              </a:solidFill>
            </a:endParaRPr>
          </a:p>
        </p:txBody>
      </p:sp>
      <p:sp>
        <p:nvSpPr>
          <p:cNvPr id="4" name="Symbol zastępczy stopki 3"/>
          <p:cNvSpPr>
            <a:spLocks noGrp="1"/>
          </p:cNvSpPr>
          <p:nvPr>
            <p:ph type="ftr" sz="quarter" idx="11"/>
          </p:nvPr>
        </p:nvSpPr>
        <p:spPr/>
        <p:txBody>
          <a:bodyPr/>
          <a:lstStyle>
            <a:lvl1pPr>
              <a:defRPr/>
            </a:lvl1pPr>
          </a:lstStyle>
          <a:p>
            <a:endParaRPr lang="pl-PL" altLang="pl-PL">
              <a:solidFill>
                <a:srgbClr val="000000"/>
              </a:solidFill>
            </a:endParaRPr>
          </a:p>
        </p:txBody>
      </p:sp>
      <p:sp>
        <p:nvSpPr>
          <p:cNvPr id="5" name="Symbol zastępczy numeru slajdu 4"/>
          <p:cNvSpPr>
            <a:spLocks noGrp="1"/>
          </p:cNvSpPr>
          <p:nvPr>
            <p:ph type="sldNum" sz="quarter" idx="12"/>
          </p:nvPr>
        </p:nvSpPr>
        <p:spPr/>
        <p:txBody>
          <a:bodyPr/>
          <a:lstStyle>
            <a:lvl1pPr>
              <a:defRPr/>
            </a:lvl1pPr>
          </a:lstStyle>
          <a:p>
            <a:fld id="{D72CCC21-68D5-42B3-ACBF-6A937938AECF}" type="slidenum">
              <a:rPr lang="pl-PL" altLang="pl-PL">
                <a:solidFill>
                  <a:srgbClr val="000000"/>
                </a:solidFill>
              </a:rPr>
              <a:pPr/>
              <a:t>‹#›</a:t>
            </a:fld>
            <a:endParaRPr lang="pl-PL" altLang="pl-PL">
              <a:solidFill>
                <a:srgbClr val="000000"/>
              </a:solidFill>
            </a:endParaRPr>
          </a:p>
        </p:txBody>
      </p:sp>
    </p:spTree>
    <p:extLst>
      <p:ext uri="{BB962C8B-B14F-4D97-AF65-F5344CB8AC3E}">
        <p14:creationId xmlns:p14="http://schemas.microsoft.com/office/powerpoint/2010/main" val="24534551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lvl1pPr>
              <a:defRPr/>
            </a:lvl1pPr>
          </a:lstStyle>
          <a:p>
            <a:endParaRPr lang="pl-PL" altLang="pl-PL">
              <a:solidFill>
                <a:srgbClr val="000000"/>
              </a:solidFill>
            </a:endParaRPr>
          </a:p>
        </p:txBody>
      </p:sp>
      <p:sp>
        <p:nvSpPr>
          <p:cNvPr id="3" name="Symbol zastępczy stopki 2"/>
          <p:cNvSpPr>
            <a:spLocks noGrp="1"/>
          </p:cNvSpPr>
          <p:nvPr>
            <p:ph type="ftr" sz="quarter" idx="11"/>
          </p:nvPr>
        </p:nvSpPr>
        <p:spPr/>
        <p:txBody>
          <a:bodyPr/>
          <a:lstStyle>
            <a:lvl1pPr>
              <a:defRPr/>
            </a:lvl1pPr>
          </a:lstStyle>
          <a:p>
            <a:endParaRPr lang="pl-PL" altLang="pl-PL">
              <a:solidFill>
                <a:srgbClr val="000000"/>
              </a:solidFill>
            </a:endParaRPr>
          </a:p>
        </p:txBody>
      </p:sp>
      <p:sp>
        <p:nvSpPr>
          <p:cNvPr id="4" name="Symbol zastępczy numeru slajdu 3"/>
          <p:cNvSpPr>
            <a:spLocks noGrp="1"/>
          </p:cNvSpPr>
          <p:nvPr>
            <p:ph type="sldNum" sz="quarter" idx="12"/>
          </p:nvPr>
        </p:nvSpPr>
        <p:spPr/>
        <p:txBody>
          <a:bodyPr/>
          <a:lstStyle>
            <a:lvl1pPr>
              <a:defRPr/>
            </a:lvl1pPr>
          </a:lstStyle>
          <a:p>
            <a:fld id="{DC3C96BD-0F21-4357-A1B3-805C0ACFAB5C}" type="slidenum">
              <a:rPr lang="pl-PL" altLang="pl-PL">
                <a:solidFill>
                  <a:srgbClr val="000000"/>
                </a:solidFill>
              </a:rPr>
              <a:pPr/>
              <a:t>‹#›</a:t>
            </a:fld>
            <a:endParaRPr lang="pl-PL" altLang="pl-PL">
              <a:solidFill>
                <a:srgbClr val="000000"/>
              </a:solidFill>
            </a:endParaRPr>
          </a:p>
        </p:txBody>
      </p:sp>
    </p:spTree>
    <p:extLst>
      <p:ext uri="{BB962C8B-B14F-4D97-AF65-F5344CB8AC3E}">
        <p14:creationId xmlns:p14="http://schemas.microsoft.com/office/powerpoint/2010/main" val="2791082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CB433DB-BBA1-4073-B177-AD4A6C52DCC1}" type="slidenum">
              <a:rPr lang="pl-PL" smtClean="0"/>
              <a:pPr/>
              <a:t>‹#›</a:t>
            </a:fld>
            <a:endParaRPr lang="pl-PL"/>
          </a:p>
        </p:txBody>
      </p:sp>
    </p:spTree>
    <p:extLst>
      <p:ext uri="{BB962C8B-B14F-4D97-AF65-F5344CB8AC3E}">
        <p14:creationId xmlns:p14="http://schemas.microsoft.com/office/powerpoint/2010/main" val="5451488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lvl1pPr>
              <a:defRPr/>
            </a:lvl1pPr>
          </a:lstStyle>
          <a:p>
            <a:endParaRPr lang="pl-PL" altLang="pl-PL">
              <a:solidFill>
                <a:srgbClr val="000000"/>
              </a:solidFill>
            </a:endParaRPr>
          </a:p>
        </p:txBody>
      </p:sp>
      <p:sp>
        <p:nvSpPr>
          <p:cNvPr id="6" name="Symbol zastępczy stopki 5"/>
          <p:cNvSpPr>
            <a:spLocks noGrp="1"/>
          </p:cNvSpPr>
          <p:nvPr>
            <p:ph type="ftr" sz="quarter" idx="11"/>
          </p:nvPr>
        </p:nvSpPr>
        <p:spPr/>
        <p:txBody>
          <a:bodyPr/>
          <a:lstStyle>
            <a:lvl1pPr>
              <a:defRPr/>
            </a:lvl1pPr>
          </a:lstStyle>
          <a:p>
            <a:endParaRPr lang="pl-PL" altLang="pl-PL">
              <a:solidFill>
                <a:srgbClr val="000000"/>
              </a:solidFill>
            </a:endParaRPr>
          </a:p>
        </p:txBody>
      </p:sp>
      <p:sp>
        <p:nvSpPr>
          <p:cNvPr id="7" name="Symbol zastępczy numeru slajdu 6"/>
          <p:cNvSpPr>
            <a:spLocks noGrp="1"/>
          </p:cNvSpPr>
          <p:nvPr>
            <p:ph type="sldNum" sz="quarter" idx="12"/>
          </p:nvPr>
        </p:nvSpPr>
        <p:spPr/>
        <p:txBody>
          <a:bodyPr/>
          <a:lstStyle>
            <a:lvl1pPr>
              <a:defRPr/>
            </a:lvl1pPr>
          </a:lstStyle>
          <a:p>
            <a:fld id="{5F448587-EDB0-4431-98AB-4B58A66CAC8B}" type="slidenum">
              <a:rPr lang="pl-PL" altLang="pl-PL">
                <a:solidFill>
                  <a:srgbClr val="000000"/>
                </a:solidFill>
              </a:rPr>
              <a:pPr/>
              <a:t>‹#›</a:t>
            </a:fld>
            <a:endParaRPr lang="pl-PL" altLang="pl-PL">
              <a:solidFill>
                <a:srgbClr val="000000"/>
              </a:solidFill>
            </a:endParaRPr>
          </a:p>
        </p:txBody>
      </p:sp>
    </p:spTree>
    <p:extLst>
      <p:ext uri="{BB962C8B-B14F-4D97-AF65-F5344CB8AC3E}">
        <p14:creationId xmlns:p14="http://schemas.microsoft.com/office/powerpoint/2010/main" val="42563732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lvl1pPr>
              <a:defRPr/>
            </a:lvl1pPr>
          </a:lstStyle>
          <a:p>
            <a:endParaRPr lang="pl-PL" altLang="pl-PL">
              <a:solidFill>
                <a:srgbClr val="000000"/>
              </a:solidFill>
            </a:endParaRPr>
          </a:p>
        </p:txBody>
      </p:sp>
      <p:sp>
        <p:nvSpPr>
          <p:cNvPr id="6" name="Symbol zastępczy stopki 5"/>
          <p:cNvSpPr>
            <a:spLocks noGrp="1"/>
          </p:cNvSpPr>
          <p:nvPr>
            <p:ph type="ftr" sz="quarter" idx="11"/>
          </p:nvPr>
        </p:nvSpPr>
        <p:spPr/>
        <p:txBody>
          <a:bodyPr/>
          <a:lstStyle>
            <a:lvl1pPr>
              <a:defRPr/>
            </a:lvl1pPr>
          </a:lstStyle>
          <a:p>
            <a:endParaRPr lang="pl-PL" altLang="pl-PL">
              <a:solidFill>
                <a:srgbClr val="000000"/>
              </a:solidFill>
            </a:endParaRPr>
          </a:p>
        </p:txBody>
      </p:sp>
      <p:sp>
        <p:nvSpPr>
          <p:cNvPr id="7" name="Symbol zastępczy numeru slajdu 6"/>
          <p:cNvSpPr>
            <a:spLocks noGrp="1"/>
          </p:cNvSpPr>
          <p:nvPr>
            <p:ph type="sldNum" sz="quarter" idx="12"/>
          </p:nvPr>
        </p:nvSpPr>
        <p:spPr/>
        <p:txBody>
          <a:bodyPr/>
          <a:lstStyle>
            <a:lvl1pPr>
              <a:defRPr/>
            </a:lvl1pPr>
          </a:lstStyle>
          <a:p>
            <a:fld id="{B9FE4EC9-1E44-4F0C-931C-28111337D284}" type="slidenum">
              <a:rPr lang="pl-PL" altLang="pl-PL">
                <a:solidFill>
                  <a:srgbClr val="000000"/>
                </a:solidFill>
              </a:rPr>
              <a:pPr/>
              <a:t>‹#›</a:t>
            </a:fld>
            <a:endParaRPr lang="pl-PL" altLang="pl-PL">
              <a:solidFill>
                <a:srgbClr val="000000"/>
              </a:solidFill>
            </a:endParaRPr>
          </a:p>
        </p:txBody>
      </p:sp>
    </p:spTree>
    <p:extLst>
      <p:ext uri="{BB962C8B-B14F-4D97-AF65-F5344CB8AC3E}">
        <p14:creationId xmlns:p14="http://schemas.microsoft.com/office/powerpoint/2010/main" val="5453870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endParaRPr lang="pl-PL" altLang="pl-PL">
              <a:solidFill>
                <a:srgbClr val="000000"/>
              </a:solidFill>
            </a:endParaRPr>
          </a:p>
        </p:txBody>
      </p:sp>
      <p:sp>
        <p:nvSpPr>
          <p:cNvPr id="5" name="Symbol zastępczy stopki 4"/>
          <p:cNvSpPr>
            <a:spLocks noGrp="1"/>
          </p:cNvSpPr>
          <p:nvPr>
            <p:ph type="ftr" sz="quarter" idx="11"/>
          </p:nvPr>
        </p:nvSpPr>
        <p:spPr/>
        <p:txBody>
          <a:bodyPr/>
          <a:lstStyle>
            <a:lvl1pPr>
              <a:defRPr/>
            </a:lvl1pPr>
          </a:lstStyle>
          <a:p>
            <a:endParaRPr lang="pl-PL" altLang="pl-PL">
              <a:solidFill>
                <a:srgbClr val="000000"/>
              </a:solidFill>
            </a:endParaRPr>
          </a:p>
        </p:txBody>
      </p:sp>
      <p:sp>
        <p:nvSpPr>
          <p:cNvPr id="6" name="Symbol zastępczy numeru slajdu 5"/>
          <p:cNvSpPr>
            <a:spLocks noGrp="1"/>
          </p:cNvSpPr>
          <p:nvPr>
            <p:ph type="sldNum" sz="quarter" idx="12"/>
          </p:nvPr>
        </p:nvSpPr>
        <p:spPr/>
        <p:txBody>
          <a:bodyPr/>
          <a:lstStyle>
            <a:lvl1pPr>
              <a:defRPr/>
            </a:lvl1pPr>
          </a:lstStyle>
          <a:p>
            <a:fld id="{395F9628-4AD9-4116-B34B-1B1BF2324188}" type="slidenum">
              <a:rPr lang="pl-PL" altLang="pl-PL">
                <a:solidFill>
                  <a:srgbClr val="000000"/>
                </a:solidFill>
              </a:rPr>
              <a:pPr/>
              <a:t>‹#›</a:t>
            </a:fld>
            <a:endParaRPr lang="pl-PL" altLang="pl-PL">
              <a:solidFill>
                <a:srgbClr val="000000"/>
              </a:solidFill>
            </a:endParaRPr>
          </a:p>
        </p:txBody>
      </p:sp>
    </p:spTree>
    <p:extLst>
      <p:ext uri="{BB962C8B-B14F-4D97-AF65-F5344CB8AC3E}">
        <p14:creationId xmlns:p14="http://schemas.microsoft.com/office/powerpoint/2010/main" val="23647119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endParaRPr lang="pl-PL" altLang="pl-PL">
              <a:solidFill>
                <a:srgbClr val="000000"/>
              </a:solidFill>
            </a:endParaRPr>
          </a:p>
        </p:txBody>
      </p:sp>
      <p:sp>
        <p:nvSpPr>
          <p:cNvPr id="5" name="Symbol zastępczy stopki 4"/>
          <p:cNvSpPr>
            <a:spLocks noGrp="1"/>
          </p:cNvSpPr>
          <p:nvPr>
            <p:ph type="ftr" sz="quarter" idx="11"/>
          </p:nvPr>
        </p:nvSpPr>
        <p:spPr/>
        <p:txBody>
          <a:bodyPr/>
          <a:lstStyle>
            <a:lvl1pPr>
              <a:defRPr/>
            </a:lvl1pPr>
          </a:lstStyle>
          <a:p>
            <a:endParaRPr lang="pl-PL" altLang="pl-PL">
              <a:solidFill>
                <a:srgbClr val="000000"/>
              </a:solidFill>
            </a:endParaRPr>
          </a:p>
        </p:txBody>
      </p:sp>
      <p:sp>
        <p:nvSpPr>
          <p:cNvPr id="6" name="Symbol zastępczy numeru slajdu 5"/>
          <p:cNvSpPr>
            <a:spLocks noGrp="1"/>
          </p:cNvSpPr>
          <p:nvPr>
            <p:ph type="sldNum" sz="quarter" idx="12"/>
          </p:nvPr>
        </p:nvSpPr>
        <p:spPr/>
        <p:txBody>
          <a:bodyPr/>
          <a:lstStyle>
            <a:lvl1pPr>
              <a:defRPr/>
            </a:lvl1pPr>
          </a:lstStyle>
          <a:p>
            <a:fld id="{FD308E7E-D9AF-401F-B9BE-64555E04FC95}" type="slidenum">
              <a:rPr lang="pl-PL" altLang="pl-PL">
                <a:solidFill>
                  <a:srgbClr val="000000"/>
                </a:solidFill>
              </a:rPr>
              <a:pPr/>
              <a:t>‹#›</a:t>
            </a:fld>
            <a:endParaRPr lang="pl-PL" altLang="pl-PL">
              <a:solidFill>
                <a:srgbClr val="000000"/>
              </a:solidFill>
            </a:endParaRPr>
          </a:p>
        </p:txBody>
      </p:sp>
    </p:spTree>
    <p:extLst>
      <p:ext uri="{BB962C8B-B14F-4D97-AF65-F5344CB8AC3E}">
        <p14:creationId xmlns:p14="http://schemas.microsoft.com/office/powerpoint/2010/main" val="28558858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471EE7-F77D-4A91-B49D-0A176641D1D1}"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4837882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FAD60D-BA39-4127-A37D-4E59A715593A}"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6935195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EF1A49D-DA4F-4A89-8049-2E3EAA5BBD5A}"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4834585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319636-FE47-4FFB-9CC1-CD45F55B7561}"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5156871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636B35D-C38D-4F35-A9DB-0DF0263AAE5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0837609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F32282E-BDAF-47AA-933A-0A2D467F76CA}"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56298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CB433DB-BBA1-4073-B177-AD4A6C52DCC1}" type="slidenum">
              <a:rPr lang="pl-PL" smtClean="0"/>
              <a:pPr/>
              <a:t>‹#›</a:t>
            </a:fld>
            <a:endParaRPr lang="pl-PL"/>
          </a:p>
        </p:txBody>
      </p:sp>
    </p:spTree>
    <p:extLst>
      <p:ext uri="{BB962C8B-B14F-4D97-AF65-F5344CB8AC3E}">
        <p14:creationId xmlns:p14="http://schemas.microsoft.com/office/powerpoint/2010/main" val="6516202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E5A7660-EE2F-4AC4-9D36-4346F1F34F99}"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4454080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61312F3-862D-4FF0-B3CF-DF4D81C9E9BF}"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3535381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18BE32D-46A1-49F4-86B5-0FB56670F712}"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3868476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040216E-5160-4666-95F1-C93EB70CAD34}"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8644960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67617B-4EA7-41B5-BC6E-C4228EF4B87E}"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9782814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471EE7-F77D-4A91-B49D-0A176641D1D1}"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0787040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FAD60D-BA39-4127-A37D-4E59A715593A}"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0361054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EF1A49D-DA4F-4A89-8049-2E3EAA5BBD5A}"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5584079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319636-FE47-4FFB-9CC1-CD45F55B7561}"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8059552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636B35D-C38D-4F35-A9DB-0DF0263AAE5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691910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6CB433DB-BBA1-4073-B177-AD4A6C52DCC1}" type="slidenum">
              <a:rPr lang="pl-PL" smtClean="0"/>
              <a:pPr/>
              <a:t>‹#›</a:t>
            </a:fld>
            <a:endParaRPr lang="pl-PL"/>
          </a:p>
        </p:txBody>
      </p:sp>
    </p:spTree>
    <p:extLst>
      <p:ext uri="{BB962C8B-B14F-4D97-AF65-F5344CB8AC3E}">
        <p14:creationId xmlns:p14="http://schemas.microsoft.com/office/powerpoint/2010/main" val="31006255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F32282E-BDAF-47AA-933A-0A2D467F76CA}"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9826214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E5A7660-EE2F-4AC4-9D36-4346F1F34F99}"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684156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61312F3-862D-4FF0-B3CF-DF4D81C9E9BF}"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3350815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18BE32D-46A1-49F4-86B5-0FB56670F712}"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3182301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040216E-5160-4666-95F1-C93EB70CAD34}"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437921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67617B-4EA7-41B5-BC6E-C4228EF4B87E}"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5145851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lvl1pPr>
              <a:defRPr/>
            </a:lvl1pPr>
          </a:lstStyle>
          <a:p>
            <a:pPr>
              <a:defRPr/>
            </a:pPr>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E29E69AB-3998-42E8-9806-0D488D7A9EA1}"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4261115770"/>
      </p:ext>
    </p:extLst>
  </p:cSld>
  <p:clrMapOvr>
    <a:masterClrMapping/>
  </p:clrMapOvr>
  <p:transition spd="med">
    <p:cove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pPr>
              <a:defRPr/>
            </a:pPr>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4A109731-BC20-42E8-B53B-3CC2D7715CCE}"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2739674133"/>
      </p:ext>
    </p:extLst>
  </p:cSld>
  <p:clrMapOvr>
    <a:masterClrMapping/>
  </p:clrMapOvr>
  <p:transition spd="med">
    <p:cove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E58F93F1-D775-4093-9496-61D728A6AEAE}"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1967923890"/>
      </p:ext>
    </p:extLst>
  </p:cSld>
  <p:clrMapOvr>
    <a:masterClrMapping/>
  </p:clrMapOvr>
  <p:transition spd="med">
    <p:cove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3"/>
          <p:cNvSpPr>
            <a:spLocks noGrp="1"/>
          </p:cNvSpPr>
          <p:nvPr>
            <p:ph type="dt" sz="half" idx="10"/>
          </p:nvPr>
        </p:nvSpPr>
        <p:spPr/>
        <p:txBody>
          <a:bodyPr/>
          <a:lstStyle>
            <a:lvl1pPr>
              <a:defRPr/>
            </a:lvl1pPr>
          </a:lstStyle>
          <a:p>
            <a:pPr>
              <a:defRPr/>
            </a:pPr>
            <a:endParaRPr lang="pl-PL">
              <a:solidFill>
                <a:prstClr val="black">
                  <a:tint val="75000"/>
                </a:prstClr>
              </a:solidFill>
            </a:endParaRPr>
          </a:p>
        </p:txBody>
      </p:sp>
      <p:sp>
        <p:nvSpPr>
          <p:cNvPr id="6"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30E4B821-D5EC-4E3F-8F2E-FAC4FB9521F0}"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4212407585"/>
      </p:ext>
    </p:extLst>
  </p:cSld>
  <p:clrMapOvr>
    <a:masterClrMapping/>
  </p:clrMapOvr>
  <p:transition spd="med">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6CB433DB-BBA1-4073-B177-AD4A6C52DCC1}" type="slidenum">
              <a:rPr lang="pl-PL" smtClean="0"/>
              <a:pPr/>
              <a:t>‹#›</a:t>
            </a:fld>
            <a:endParaRPr lang="pl-PL"/>
          </a:p>
        </p:txBody>
      </p:sp>
    </p:spTree>
    <p:extLst>
      <p:ext uri="{BB962C8B-B14F-4D97-AF65-F5344CB8AC3E}">
        <p14:creationId xmlns:p14="http://schemas.microsoft.com/office/powerpoint/2010/main" val="5918206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3"/>
          <p:cNvSpPr>
            <a:spLocks noGrp="1"/>
          </p:cNvSpPr>
          <p:nvPr>
            <p:ph type="dt" sz="half" idx="10"/>
          </p:nvPr>
        </p:nvSpPr>
        <p:spPr/>
        <p:txBody>
          <a:bodyPr/>
          <a:lstStyle>
            <a:lvl1pPr>
              <a:defRPr/>
            </a:lvl1pPr>
          </a:lstStyle>
          <a:p>
            <a:pPr>
              <a:defRPr/>
            </a:pPr>
            <a:endParaRPr lang="pl-PL">
              <a:solidFill>
                <a:prstClr val="black">
                  <a:tint val="75000"/>
                </a:prstClr>
              </a:solidFill>
            </a:endParaRPr>
          </a:p>
        </p:txBody>
      </p:sp>
      <p:sp>
        <p:nvSpPr>
          <p:cNvPr id="8"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9" name="Symbol zastępczy numeru slajdu 5"/>
          <p:cNvSpPr>
            <a:spLocks noGrp="1"/>
          </p:cNvSpPr>
          <p:nvPr>
            <p:ph type="sldNum" sz="quarter" idx="12"/>
          </p:nvPr>
        </p:nvSpPr>
        <p:spPr/>
        <p:txBody>
          <a:bodyPr/>
          <a:lstStyle>
            <a:lvl1pPr>
              <a:defRPr/>
            </a:lvl1pPr>
          </a:lstStyle>
          <a:p>
            <a:pPr>
              <a:defRPr/>
            </a:pPr>
            <a:fld id="{40FF375C-88BA-4BF1-AA13-3D7B6315950D}"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3879719218"/>
      </p:ext>
    </p:extLst>
  </p:cSld>
  <p:clrMapOvr>
    <a:masterClrMapping/>
  </p:clrMapOvr>
  <p:transition spd="med">
    <p:cove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3"/>
          <p:cNvSpPr>
            <a:spLocks noGrp="1"/>
          </p:cNvSpPr>
          <p:nvPr>
            <p:ph type="dt" sz="half" idx="10"/>
          </p:nvPr>
        </p:nvSpPr>
        <p:spPr/>
        <p:txBody>
          <a:bodyPr/>
          <a:lstStyle>
            <a:lvl1pPr>
              <a:defRPr/>
            </a:lvl1pPr>
          </a:lstStyle>
          <a:p>
            <a:pPr>
              <a:defRPr/>
            </a:pPr>
            <a:endParaRPr lang="pl-PL">
              <a:solidFill>
                <a:prstClr val="black">
                  <a:tint val="75000"/>
                </a:prstClr>
              </a:solidFill>
            </a:endParaRPr>
          </a:p>
        </p:txBody>
      </p:sp>
      <p:sp>
        <p:nvSpPr>
          <p:cNvPr id="4"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5" name="Symbol zastępczy numeru slajdu 5"/>
          <p:cNvSpPr>
            <a:spLocks noGrp="1"/>
          </p:cNvSpPr>
          <p:nvPr>
            <p:ph type="sldNum" sz="quarter" idx="12"/>
          </p:nvPr>
        </p:nvSpPr>
        <p:spPr/>
        <p:txBody>
          <a:bodyPr/>
          <a:lstStyle>
            <a:lvl1pPr>
              <a:defRPr/>
            </a:lvl1pPr>
          </a:lstStyle>
          <a:p>
            <a:pPr>
              <a:defRPr/>
            </a:pPr>
            <a:fld id="{A0D011A4-034C-401F-ACE5-4213C1207B2C}"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657460173"/>
      </p:ext>
    </p:extLst>
  </p:cSld>
  <p:clrMapOvr>
    <a:masterClrMapping/>
  </p:clrMapOvr>
  <p:transition spd="med">
    <p:cove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p:cNvSpPr>
            <a:spLocks noGrp="1"/>
          </p:cNvSpPr>
          <p:nvPr>
            <p:ph type="dt" sz="half" idx="10"/>
          </p:nvPr>
        </p:nvSpPr>
        <p:spPr/>
        <p:txBody>
          <a:bodyPr/>
          <a:lstStyle>
            <a:lvl1pPr>
              <a:defRPr/>
            </a:lvl1pPr>
          </a:lstStyle>
          <a:p>
            <a:pPr>
              <a:defRPr/>
            </a:pPr>
            <a:endParaRPr lang="pl-PL">
              <a:solidFill>
                <a:prstClr val="black">
                  <a:tint val="75000"/>
                </a:prstClr>
              </a:solidFill>
            </a:endParaRPr>
          </a:p>
        </p:txBody>
      </p:sp>
      <p:sp>
        <p:nvSpPr>
          <p:cNvPr id="3"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4" name="Symbol zastępczy numeru slajdu 5"/>
          <p:cNvSpPr>
            <a:spLocks noGrp="1"/>
          </p:cNvSpPr>
          <p:nvPr>
            <p:ph type="sldNum" sz="quarter" idx="12"/>
          </p:nvPr>
        </p:nvSpPr>
        <p:spPr/>
        <p:txBody>
          <a:bodyPr/>
          <a:lstStyle>
            <a:lvl1pPr>
              <a:defRPr/>
            </a:lvl1pPr>
          </a:lstStyle>
          <a:p>
            <a:pPr>
              <a:defRPr/>
            </a:pPr>
            <a:fld id="{73F00B25-E47C-418B-90FD-19C7F4CBB2EC}"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2339685796"/>
      </p:ext>
    </p:extLst>
  </p:cSld>
  <p:clrMapOvr>
    <a:masterClrMapping/>
  </p:clrMapOvr>
  <p:transition spd="med">
    <p:cove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endParaRPr lang="pl-PL">
              <a:solidFill>
                <a:prstClr val="black">
                  <a:tint val="75000"/>
                </a:prstClr>
              </a:solidFill>
            </a:endParaRPr>
          </a:p>
        </p:txBody>
      </p:sp>
      <p:sp>
        <p:nvSpPr>
          <p:cNvPr id="6"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C19E2A7A-74C6-4365-94E4-F6B24EC2C817}"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1255149312"/>
      </p:ext>
    </p:extLst>
  </p:cSld>
  <p:clrMapOvr>
    <a:masterClrMapping/>
  </p:clrMapOvr>
  <p:transition spd="med">
    <p:cove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endParaRPr lang="pl-PL">
              <a:solidFill>
                <a:prstClr val="black">
                  <a:tint val="75000"/>
                </a:prstClr>
              </a:solidFill>
            </a:endParaRPr>
          </a:p>
        </p:txBody>
      </p:sp>
      <p:sp>
        <p:nvSpPr>
          <p:cNvPr id="6"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8EFDAF96-1607-49B5-BC99-08F36893B8F8}"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932372313"/>
      </p:ext>
    </p:extLst>
  </p:cSld>
  <p:clrMapOvr>
    <a:masterClrMapping/>
  </p:clrMapOvr>
  <p:transition spd="med">
    <p:cove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pPr>
              <a:defRPr/>
            </a:pPr>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5C325FCC-34A8-4ABC-97DC-91388F8DBB1B}"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2735048125"/>
      </p:ext>
    </p:extLst>
  </p:cSld>
  <p:clrMapOvr>
    <a:masterClrMapping/>
  </p:clrMapOvr>
  <p:transition spd="med">
    <p:cove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pPr>
              <a:defRPr/>
            </a:pPr>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6903DFD5-31F4-442A-8485-0B71D3E430F5}"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3418480773"/>
      </p:ext>
    </p:extLst>
  </p:cSld>
  <p:clrMapOvr>
    <a:masterClrMapping/>
  </p:clrMapOvr>
  <p:transition spd="med">
    <p:cove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pl-PL" sz="4400" b="0" i="0" u="none" strike="noStrike" kern="1200" cap="none" spc="0" normalizeH="0" baseline="0" noProof="0" dirty="0">
                <a:ln>
                  <a:noFill/>
                </a:ln>
                <a:solidFill>
                  <a:prstClr val="white"/>
                </a:solidFill>
                <a:effectLst/>
                <a:uLnTx/>
                <a:uFillTx/>
                <a:latin typeface="Calibri"/>
                <a:ea typeface="+mj-ea"/>
                <a:cs typeface="+mj-cs"/>
              </a:rPr>
              <a:t>Kliknij, aby dodać tytuł prezentacji</a:t>
            </a:r>
          </a:p>
        </p:txBody>
      </p:sp>
      <p:pic>
        <p:nvPicPr>
          <p:cNvPr id="4" name="Obraz 6" descr="UnijneFE_PR-LOGO-UE-EFSI kolor.jpg"/>
          <p:cNvPicPr>
            <a:picLocks noChangeAspect="1"/>
          </p:cNvPicPr>
          <p:nvPr userDrawn="1"/>
        </p:nvPicPr>
        <p:blipFill>
          <a:blip r:embed="rId3" cstate="print"/>
          <a:srcRect/>
          <a:stretch>
            <a:fillRect/>
          </a:stretch>
        </p:blipFill>
        <p:spPr bwMode="auto">
          <a:xfrm>
            <a:off x="266700" y="293688"/>
            <a:ext cx="4305300" cy="3556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a:t>Kliknij, aby dodać podtytuł</a:t>
            </a:r>
          </a:p>
        </p:txBody>
      </p:sp>
    </p:spTree>
    <p:extLst>
      <p:ext uri="{BB962C8B-B14F-4D97-AF65-F5344CB8AC3E}">
        <p14:creationId xmlns:p14="http://schemas.microsoft.com/office/powerpoint/2010/main" val="344370711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pl-PL" sz="4400" b="0" i="0" u="none" strike="noStrike" kern="1200" cap="none" spc="0" normalizeH="0" baseline="0" noProof="0" dirty="0">
                <a:ln>
                  <a:noFill/>
                </a:ln>
                <a:solidFill>
                  <a:prstClr val="white"/>
                </a:solidFill>
                <a:effectLst/>
                <a:uLnTx/>
                <a:uFillTx/>
                <a:latin typeface="Calibri"/>
                <a:ea typeface="+mj-ea"/>
                <a:cs typeface="+mj-cs"/>
              </a:rPr>
              <a:t>Kliknij, aby dodać tytuł prezentacji</a:t>
            </a:r>
          </a:p>
        </p:txBody>
      </p:sp>
      <p:pic>
        <p:nvPicPr>
          <p:cNvPr id="4" name="Obraz 6" descr="UnijneFE_PR-LOGO-UE-EFSI kolor.jpg"/>
          <p:cNvPicPr>
            <a:picLocks noChangeAspect="1"/>
          </p:cNvPicPr>
          <p:nvPr userDrawn="1"/>
        </p:nvPicPr>
        <p:blipFill>
          <a:blip r:embed="rId3" cstate="print"/>
          <a:srcRect/>
          <a:stretch>
            <a:fillRect/>
          </a:stretch>
        </p:blipFill>
        <p:spPr bwMode="auto">
          <a:xfrm>
            <a:off x="266700" y="293688"/>
            <a:ext cx="4305300" cy="3556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a:t>Kliknij, aby dodać podtytuł</a:t>
            </a:r>
          </a:p>
        </p:txBody>
      </p:sp>
    </p:spTree>
    <p:extLst>
      <p:ext uri="{BB962C8B-B14F-4D97-AF65-F5344CB8AC3E}">
        <p14:creationId xmlns:p14="http://schemas.microsoft.com/office/powerpoint/2010/main" val="28220654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Slajd tytuł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Slide Number Placeholder 5"/>
          <p:cNvSpPr>
            <a:spLocks noGrp="1"/>
          </p:cNvSpPr>
          <p:nvPr>
            <p:ph type="sldNum" sz="quarter"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2FBB99B-23B4-4013-8B33-E8D8CB9BEB84}" type="slidenum">
              <a:rPr kumimoji="0" lang="pl-PL" altLang="pl-PL" sz="1200" b="0" i="0" u="none" strike="noStrike" kern="1200" cap="none" spc="0" normalizeH="0" baseline="0" noProof="0">
                <a:ln>
                  <a:noFill/>
                </a:ln>
                <a:solidFill>
                  <a:srgbClr val="898989"/>
                </a:solidFill>
                <a:effectLst/>
                <a:uLnTx/>
                <a:uFillTx/>
                <a:latin typeface="Calibri" pitchFamily="34"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pl-PL" altLang="pl-PL" sz="1200" b="0" i="0" u="none" strike="noStrike" kern="1200" cap="none" spc="0" normalizeH="0" baseline="0" noProof="0" dirty="0">
              <a:ln>
                <a:noFill/>
              </a:ln>
              <a:solidFill>
                <a:srgbClr val="898989"/>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408807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6CB433DB-BBA1-4073-B177-AD4A6C52DCC1}" type="slidenum">
              <a:rPr lang="pl-PL" smtClean="0"/>
              <a:pPr/>
              <a:t>‹#›</a:t>
            </a:fld>
            <a:endParaRPr lang="pl-PL"/>
          </a:p>
        </p:txBody>
      </p:sp>
    </p:spTree>
    <p:extLst>
      <p:ext uri="{BB962C8B-B14F-4D97-AF65-F5344CB8AC3E}">
        <p14:creationId xmlns:p14="http://schemas.microsoft.com/office/powerpoint/2010/main" val="121096264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ytuł i zawartość">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Slide Number Placeholder 5"/>
          <p:cNvSpPr>
            <a:spLocks noGrp="1"/>
          </p:cNvSpPr>
          <p:nvPr>
            <p:ph type="sldNum" sz="quarter"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D8B98E5-012B-49B4-9B54-CB9E11C2C4DB}" type="slidenum">
              <a:rPr kumimoji="0" lang="pl-PL" altLang="pl-PL" sz="1200" b="0" i="0" u="none" strike="noStrike" kern="1200" cap="none" spc="0" normalizeH="0" baseline="0" noProof="0">
                <a:ln>
                  <a:noFill/>
                </a:ln>
                <a:solidFill>
                  <a:srgbClr val="898989"/>
                </a:solidFill>
                <a:effectLst/>
                <a:uLnTx/>
                <a:uFillTx/>
                <a:latin typeface="Calibri" pitchFamily="34"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pl-PL" altLang="pl-PL" sz="1200" b="0" i="0" u="none" strike="noStrike" kern="1200" cap="none" spc="0" normalizeH="0" baseline="0" noProof="0" dirty="0">
              <a:ln>
                <a:noFill/>
              </a:ln>
              <a:solidFill>
                <a:srgbClr val="898989"/>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3374814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Nagłówek sekcji">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l-PL"/>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lide Number Placeholder 5"/>
          <p:cNvSpPr>
            <a:spLocks noGrp="1"/>
          </p:cNvSpPr>
          <p:nvPr>
            <p:ph type="sldNum" sz="quarter"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C30E1F0-A00C-4175-B12B-4C125BF8CFAD}" type="slidenum">
              <a:rPr kumimoji="0" lang="pl-PL" altLang="pl-PL" sz="1200" b="0" i="0" u="none" strike="noStrike" kern="1200" cap="none" spc="0" normalizeH="0" baseline="0" noProof="0">
                <a:ln>
                  <a:noFill/>
                </a:ln>
                <a:solidFill>
                  <a:srgbClr val="898989"/>
                </a:solidFill>
                <a:effectLst/>
                <a:uLnTx/>
                <a:uFillTx/>
                <a:latin typeface="Calibri" pitchFamily="34"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pl-PL" altLang="pl-PL" sz="1200" b="0" i="0" u="none" strike="noStrike" kern="1200" cap="none" spc="0" normalizeH="0" baseline="0" noProof="0" dirty="0">
              <a:ln>
                <a:noFill/>
              </a:ln>
              <a:solidFill>
                <a:srgbClr val="898989"/>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5079891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Dwa elementy zawartości">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041621"/>
            <a:ext cx="7886700" cy="850679"/>
          </a:xfrm>
        </p:spPr>
        <p:txBody>
          <a:bodyPr/>
          <a:lstStyle/>
          <a:p>
            <a:r>
              <a:rPr lang="pl-PL"/>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Slide Number Placeholder 6"/>
          <p:cNvSpPr>
            <a:spLocks noGrp="1"/>
          </p:cNvSpPr>
          <p:nvPr>
            <p:ph type="sldNum" sz="quarter"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84E926B-0BD4-4C23-BDAA-30628419D81A}" type="slidenum">
              <a:rPr kumimoji="0" lang="pl-PL" altLang="pl-PL" sz="1200" b="0" i="0" u="none" strike="noStrike" kern="1200" cap="none" spc="0" normalizeH="0" baseline="0" noProof="0">
                <a:ln>
                  <a:noFill/>
                </a:ln>
                <a:solidFill>
                  <a:srgbClr val="898989"/>
                </a:solidFill>
                <a:effectLst/>
                <a:uLnTx/>
                <a:uFillTx/>
                <a:latin typeface="Calibri" pitchFamily="34"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pl-PL" altLang="pl-PL" sz="1200" b="0" i="0" u="none" strike="noStrike" kern="1200" cap="none" spc="0" normalizeH="0" baseline="0" noProof="0" dirty="0">
              <a:ln>
                <a:noFill/>
              </a:ln>
              <a:solidFill>
                <a:srgbClr val="898989"/>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605975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Porównani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04817"/>
            <a:ext cx="7886700" cy="720630"/>
          </a:xfrm>
        </p:spPr>
        <p:txBody>
          <a:bodyPr/>
          <a:lstStyle/>
          <a:p>
            <a:r>
              <a:rPr lang="pl-PL"/>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Slide Number Placeholder 8"/>
          <p:cNvSpPr>
            <a:spLocks noGrp="1"/>
          </p:cNvSpPr>
          <p:nvPr>
            <p:ph type="sldNum" sz="quarter"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19CFDE1-7393-4D72-A34E-0CA0C697B847}" type="slidenum">
              <a:rPr kumimoji="0" lang="pl-PL" altLang="pl-PL" sz="1200" b="0" i="0" u="none" strike="noStrike" kern="1200" cap="none" spc="0" normalizeH="0" baseline="0" noProof="0">
                <a:ln>
                  <a:noFill/>
                </a:ln>
                <a:solidFill>
                  <a:srgbClr val="898989"/>
                </a:solidFill>
                <a:effectLst/>
                <a:uLnTx/>
                <a:uFillTx/>
                <a:latin typeface="Calibri" pitchFamily="34"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pl-PL" altLang="pl-PL" sz="1200" b="0" i="0" u="none" strike="noStrike" kern="1200" cap="none" spc="0" normalizeH="0" baseline="0" noProof="0" dirty="0">
              <a:ln>
                <a:noFill/>
              </a:ln>
              <a:solidFill>
                <a:srgbClr val="898989"/>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53398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ylko tytuł">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Slide Number Placeholder 4"/>
          <p:cNvSpPr>
            <a:spLocks noGrp="1"/>
          </p:cNvSpPr>
          <p:nvPr>
            <p:ph type="sldNum" sz="quarter"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1465B12-73B9-4C5B-BB76-800E2755E565}" type="slidenum">
              <a:rPr kumimoji="0" lang="pl-PL" altLang="pl-PL" sz="1200" b="0" i="0" u="none" strike="noStrike" kern="1200" cap="none" spc="0" normalizeH="0" baseline="0" noProof="0">
                <a:ln>
                  <a:noFill/>
                </a:ln>
                <a:solidFill>
                  <a:srgbClr val="898989"/>
                </a:solidFill>
                <a:effectLst/>
                <a:uLnTx/>
                <a:uFillTx/>
                <a:latin typeface="Calibri" pitchFamily="34"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pl-PL" altLang="pl-PL" sz="1200" b="0" i="0" u="none" strike="noStrike" kern="1200" cap="none" spc="0" normalizeH="0" baseline="0" noProof="0" dirty="0">
              <a:ln>
                <a:noFill/>
              </a:ln>
              <a:solidFill>
                <a:srgbClr val="898989"/>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6355435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Pust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E374A99-F21A-4BDC-8AA6-FE0DB6330B36}" type="slidenum">
              <a:rPr kumimoji="0" lang="pl-PL" altLang="pl-PL" sz="1200" b="0" i="0" u="none" strike="noStrike" kern="1200" cap="none" spc="0" normalizeH="0" baseline="0" noProof="0">
                <a:ln>
                  <a:noFill/>
                </a:ln>
                <a:solidFill>
                  <a:srgbClr val="898989"/>
                </a:solidFill>
                <a:effectLst/>
                <a:uLnTx/>
                <a:uFillTx/>
                <a:latin typeface="Calibri" pitchFamily="34"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pl-PL" altLang="pl-PL" sz="1200" b="0" i="0" u="none" strike="noStrike" kern="1200" cap="none" spc="0" normalizeH="0" baseline="0" noProof="0" dirty="0">
              <a:ln>
                <a:noFill/>
              </a:ln>
              <a:solidFill>
                <a:srgbClr val="898989"/>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6389346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Zawartość z podpisem">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264258"/>
            <a:ext cx="2949178" cy="1129085"/>
          </a:xfrm>
        </p:spPr>
        <p:txBody>
          <a:bodyPr anchor="b"/>
          <a:lstStyle>
            <a:lvl1pPr>
              <a:defRPr sz="3200"/>
            </a:lvl1pPr>
          </a:lstStyle>
          <a:p>
            <a:r>
              <a:rPr lang="pl-PL" dirty="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a:t>Kliknij, aby edytować style wzorca tekstu</a:t>
            </a:r>
          </a:p>
        </p:txBody>
      </p:sp>
      <p:sp>
        <p:nvSpPr>
          <p:cNvPr id="5" name="Slide Number Placeholder 6"/>
          <p:cNvSpPr>
            <a:spLocks noGrp="1"/>
          </p:cNvSpPr>
          <p:nvPr>
            <p:ph type="sldNum" sz="quarter"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6A8B90-6C0E-4806-8360-90AA373B438D}" type="slidenum">
              <a:rPr kumimoji="0" lang="pl-PL" altLang="pl-PL" sz="1200" b="0" i="0" u="none" strike="noStrike" kern="1200" cap="none" spc="0" normalizeH="0" baseline="0" noProof="0">
                <a:ln>
                  <a:noFill/>
                </a:ln>
                <a:solidFill>
                  <a:srgbClr val="898989"/>
                </a:solidFill>
                <a:effectLst/>
                <a:uLnTx/>
                <a:uFillTx/>
                <a:latin typeface="Calibri" pitchFamily="34"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pl-PL" altLang="pl-PL" sz="1200" b="0" i="0" u="none" strike="noStrike" kern="1200" cap="none" spc="0" normalizeH="0" baseline="0" noProof="0" dirty="0">
              <a:ln>
                <a:noFill/>
              </a:ln>
              <a:solidFill>
                <a:srgbClr val="898989"/>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73608836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Obraz z podpisem">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256306"/>
            <a:ext cx="2949178" cy="1137037"/>
          </a:xfrm>
        </p:spPr>
        <p:txBody>
          <a:bodyPr anchor="b"/>
          <a:lstStyle>
            <a:lvl1pPr>
              <a:defRPr sz="3200"/>
            </a:lvl1pPr>
          </a:lstStyle>
          <a:p>
            <a:r>
              <a:rPr lang="pl-PL" dirty="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dirty="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a:t>Kliknij, aby edytować style wzorca tekstu</a:t>
            </a:r>
          </a:p>
        </p:txBody>
      </p:sp>
      <p:sp>
        <p:nvSpPr>
          <p:cNvPr id="5" name="Slide Number Placeholder 6"/>
          <p:cNvSpPr>
            <a:spLocks noGrp="1"/>
          </p:cNvSpPr>
          <p:nvPr>
            <p:ph type="sldNum" sz="quarter"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33631DF-8575-42C4-8AD1-3B269E395D27}" type="slidenum">
              <a:rPr kumimoji="0" lang="pl-PL" altLang="pl-PL" sz="1200" b="0" i="0" u="none" strike="noStrike" kern="1200" cap="none" spc="0" normalizeH="0" baseline="0" noProof="0">
                <a:ln>
                  <a:noFill/>
                </a:ln>
                <a:solidFill>
                  <a:srgbClr val="898989"/>
                </a:solidFill>
                <a:effectLst/>
                <a:uLnTx/>
                <a:uFillTx/>
                <a:latin typeface="Calibri" pitchFamily="34"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pl-PL" altLang="pl-PL" sz="1200" b="0" i="0" u="none" strike="noStrike" kern="1200" cap="none" spc="0" normalizeH="0" baseline="0" noProof="0" dirty="0">
              <a:ln>
                <a:noFill/>
              </a:ln>
              <a:solidFill>
                <a:srgbClr val="898989"/>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496770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CB433DB-BBA1-4073-B177-AD4A6C52DCC1}" type="slidenum">
              <a:rPr lang="pl-PL" smtClean="0"/>
              <a:pPr/>
              <a:t>‹#›</a:t>
            </a:fld>
            <a:endParaRPr lang="pl-PL"/>
          </a:p>
        </p:txBody>
      </p:sp>
    </p:spTree>
    <p:extLst>
      <p:ext uri="{BB962C8B-B14F-4D97-AF65-F5344CB8AC3E}">
        <p14:creationId xmlns:p14="http://schemas.microsoft.com/office/powerpoint/2010/main" val="1650716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CB433DB-BBA1-4073-B177-AD4A6C52DCC1}" type="slidenum">
              <a:rPr lang="pl-PL" smtClean="0"/>
              <a:pPr/>
              <a:t>‹#›</a:t>
            </a:fld>
            <a:endParaRPr lang="pl-PL"/>
          </a:p>
        </p:txBody>
      </p:sp>
    </p:spTree>
    <p:extLst>
      <p:ext uri="{BB962C8B-B14F-4D97-AF65-F5344CB8AC3E}">
        <p14:creationId xmlns:p14="http://schemas.microsoft.com/office/powerpoint/2010/main" val="1876603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3.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B433DB-BBA1-4073-B177-AD4A6C52DCC1}" type="slidenum">
              <a:rPr lang="pl-PL" smtClean="0"/>
              <a:pPr/>
              <a:t>‹#›</a:t>
            </a:fld>
            <a:endParaRPr lang="pl-PL"/>
          </a:p>
        </p:txBody>
      </p:sp>
    </p:spTree>
    <p:extLst>
      <p:ext uri="{BB962C8B-B14F-4D97-AF65-F5344CB8AC3E}">
        <p14:creationId xmlns:p14="http://schemas.microsoft.com/office/powerpoint/2010/main" val="1825087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l-PL" altLang="pl-PL" smtClean="0"/>
              <a:t>Kliknij, aby edytować styl wzorca tytułu</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pPr>
            <a:endParaRPr lang="pl-PL" altLang="pl-PL">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pPr>
            <a:endParaRPr lang="pl-PL" altLang="pl-PL">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2DD5976D-40B6-4E74-AC6B-B1E25A2464DF}" type="slidenum">
              <a:rPr lang="pl-PL" altLang="pl-PL">
                <a:solidFill>
                  <a:srgbClr val="000000"/>
                </a:solidFill>
              </a:rPr>
              <a:pPr fontAlgn="base">
                <a:spcBef>
                  <a:spcPct val="0"/>
                </a:spcBef>
                <a:spcAft>
                  <a:spcPct val="0"/>
                </a:spcAft>
              </a:pPr>
              <a:t>‹#›</a:t>
            </a:fld>
            <a:endParaRPr lang="pl-PL" altLang="pl-PL">
              <a:solidFill>
                <a:srgbClr val="000000"/>
              </a:solidFill>
            </a:endParaRPr>
          </a:p>
        </p:txBody>
      </p:sp>
    </p:spTree>
    <p:extLst>
      <p:ext uri="{BB962C8B-B14F-4D97-AF65-F5344CB8AC3E}">
        <p14:creationId xmlns:p14="http://schemas.microsoft.com/office/powerpoint/2010/main" val="10962575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l-PL" altLang="pl-PL" smtClean="0"/>
              <a:t>Kliknij, aby edytować styl wzorca tytułu</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pPr>
            <a:endParaRPr lang="pl-PL" altLang="pl-PL"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pPr>
            <a:endParaRPr lang="pl-PL" altLang="pl-PL"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2DD5976D-40B6-4E74-AC6B-B1E25A2464DF}" type="slidenum">
              <a:rPr lang="pl-PL" altLang="pl-PL" smtClean="0">
                <a:solidFill>
                  <a:srgbClr val="000000"/>
                </a:solidFill>
              </a:rPr>
              <a:pPr fontAlgn="base">
                <a:spcBef>
                  <a:spcPct val="0"/>
                </a:spcBef>
                <a:spcAft>
                  <a:spcPct val="0"/>
                </a:spcAft>
              </a:pPr>
              <a:t>‹#›</a:t>
            </a:fld>
            <a:endParaRPr lang="pl-PL" altLang="pl-PL" smtClean="0">
              <a:solidFill>
                <a:srgbClr val="000000"/>
              </a:solidFill>
            </a:endParaRPr>
          </a:p>
        </p:txBody>
      </p:sp>
    </p:spTree>
    <p:extLst>
      <p:ext uri="{BB962C8B-B14F-4D97-AF65-F5344CB8AC3E}">
        <p14:creationId xmlns:p14="http://schemas.microsoft.com/office/powerpoint/2010/main" val="3194417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pl-PL" smtClean="0"/>
              <a:t>Kliknij, aby edytować styl wzorca tytułu</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pl-PL">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pl-PL">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BE0A85E8-826D-46D4-952D-CC5C75C3F472}" type="slidenum">
              <a:rPr lang="pl-PL">
                <a:solidFill>
                  <a:srgbClr val="000000"/>
                </a:solidFill>
              </a:rPr>
              <a:pPr fontAlgn="base">
                <a:spcBef>
                  <a:spcPct val="0"/>
                </a:spcBef>
                <a:spcAft>
                  <a:spcPct val="0"/>
                </a:spcAft>
                <a:defRPr/>
              </a:pPr>
              <a:t>‹#›</a:t>
            </a:fld>
            <a:endParaRPr lang="pl-PL">
              <a:solidFill>
                <a:srgbClr val="000000"/>
              </a:solidFill>
            </a:endParaRPr>
          </a:p>
        </p:txBody>
      </p:sp>
      <p:grpSp>
        <p:nvGrpSpPr>
          <p:cNvPr id="1031" name="Grupa 20"/>
          <p:cNvGrpSpPr>
            <a:grpSpLocks/>
          </p:cNvGrpSpPr>
          <p:nvPr/>
        </p:nvGrpSpPr>
        <p:grpSpPr bwMode="auto">
          <a:xfrm>
            <a:off x="0" y="357188"/>
            <a:ext cx="9144000" cy="6500812"/>
            <a:chOff x="0" y="357166"/>
            <a:chExt cx="9144000" cy="6500834"/>
          </a:xfrm>
        </p:grpSpPr>
        <p:sp>
          <p:nvSpPr>
            <p:cNvPr id="4" name="Prostokąt 3"/>
            <p:cNvSpPr/>
            <p:nvPr/>
          </p:nvSpPr>
          <p:spPr>
            <a:xfrm>
              <a:off x="0" y="6500812"/>
              <a:ext cx="9144000" cy="357188"/>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solidFill>
                  <a:srgbClr val="FFFFFF"/>
                </a:solidFill>
              </a:endParaRPr>
            </a:p>
          </p:txBody>
        </p:sp>
        <p:grpSp>
          <p:nvGrpSpPr>
            <p:cNvPr id="1033" name="Grupa 19"/>
            <p:cNvGrpSpPr>
              <a:grpSpLocks/>
            </p:cNvGrpSpPr>
            <p:nvPr/>
          </p:nvGrpSpPr>
          <p:grpSpPr bwMode="auto">
            <a:xfrm>
              <a:off x="357158" y="357166"/>
              <a:ext cx="8429684" cy="422629"/>
              <a:chOff x="357158" y="357166"/>
              <a:chExt cx="8429684" cy="422629"/>
            </a:xfrm>
          </p:grpSpPr>
          <p:pic>
            <p:nvPicPr>
              <p:cNvPr id="1034" name="Obraz 4" descr="logotyp(claim)_pl.gif"/>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57158" y="357166"/>
                <a:ext cx="2214578" cy="42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Obraz 6" descr="piktogramy_zestaw.gif"/>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500826" y="357166"/>
                <a:ext cx="2286016" cy="32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360249386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pl-PL" smtClean="0"/>
              <a:t>Kliknij, aby edytować styl wzorca tytułu</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pl-PL">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pl-PL">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BE0A85E8-826D-46D4-952D-CC5C75C3F472}" type="slidenum">
              <a:rPr lang="pl-PL">
                <a:solidFill>
                  <a:srgbClr val="000000"/>
                </a:solidFill>
              </a:rPr>
              <a:pPr fontAlgn="base">
                <a:spcBef>
                  <a:spcPct val="0"/>
                </a:spcBef>
                <a:spcAft>
                  <a:spcPct val="0"/>
                </a:spcAft>
                <a:defRPr/>
              </a:pPr>
              <a:t>‹#›</a:t>
            </a:fld>
            <a:endParaRPr lang="pl-PL">
              <a:solidFill>
                <a:srgbClr val="000000"/>
              </a:solidFill>
            </a:endParaRPr>
          </a:p>
        </p:txBody>
      </p:sp>
      <p:grpSp>
        <p:nvGrpSpPr>
          <p:cNvPr id="1031" name="Grupa 20"/>
          <p:cNvGrpSpPr>
            <a:grpSpLocks/>
          </p:cNvGrpSpPr>
          <p:nvPr/>
        </p:nvGrpSpPr>
        <p:grpSpPr bwMode="auto">
          <a:xfrm>
            <a:off x="0" y="357188"/>
            <a:ext cx="9144000" cy="6500812"/>
            <a:chOff x="0" y="357166"/>
            <a:chExt cx="9144000" cy="6500834"/>
          </a:xfrm>
        </p:grpSpPr>
        <p:sp>
          <p:nvSpPr>
            <p:cNvPr id="4" name="Prostokąt 3"/>
            <p:cNvSpPr/>
            <p:nvPr/>
          </p:nvSpPr>
          <p:spPr>
            <a:xfrm>
              <a:off x="0" y="6500812"/>
              <a:ext cx="9144000" cy="357188"/>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solidFill>
                  <a:srgbClr val="FFFFFF"/>
                </a:solidFill>
              </a:endParaRPr>
            </a:p>
          </p:txBody>
        </p:sp>
        <p:grpSp>
          <p:nvGrpSpPr>
            <p:cNvPr id="1033" name="Grupa 19"/>
            <p:cNvGrpSpPr>
              <a:grpSpLocks/>
            </p:cNvGrpSpPr>
            <p:nvPr/>
          </p:nvGrpSpPr>
          <p:grpSpPr bwMode="auto">
            <a:xfrm>
              <a:off x="357158" y="357166"/>
              <a:ext cx="8429684" cy="422629"/>
              <a:chOff x="357158" y="357166"/>
              <a:chExt cx="8429684" cy="422629"/>
            </a:xfrm>
          </p:grpSpPr>
          <p:pic>
            <p:nvPicPr>
              <p:cNvPr id="1034" name="Obraz 4" descr="logotyp(claim)_pl.gif"/>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57158" y="357166"/>
                <a:ext cx="2214578" cy="42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Obraz 6" descr="piktogramy_zestaw.gif"/>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500826" y="357166"/>
                <a:ext cx="2286016" cy="32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371700627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pl-PL"/>
              <a:t>Kliknij, aby edytować styl</a:t>
            </a:r>
          </a:p>
        </p:txBody>
      </p:sp>
      <p:sp>
        <p:nvSpPr>
          <p:cNvPr id="1027" name="Symbol zastępczy tekstu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pl-PL">
              <a:solidFill>
                <a:prstClr val="black">
                  <a:tint val="75000"/>
                </a:prstClr>
              </a:solidFill>
            </a:endParaRPr>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C91DE48-6058-40EB-8D9A-1708366CFB3E}"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320528078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med">
    <p:cover/>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a:t>Kliknij, aby edytować styl</a:t>
            </a:r>
            <a:endParaRPr lang="en-US" altLang="pl-PL"/>
          </a:p>
        </p:txBody>
      </p:sp>
      <p:sp>
        <p:nvSpPr>
          <p:cNvPr id="1027"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endParaRPr lang="en-US" altLang="pl-PL"/>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cs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D4C8389-493D-4519-ADBD-AC2150272C8C}" type="slidenum">
              <a:rPr kumimoji="0" lang="pl-PL" altLang="pl-PL" sz="1200" b="0" i="0" u="none" strike="noStrike" kern="1200" cap="none" spc="0" normalizeH="0" baseline="0" noProof="0">
                <a:ln>
                  <a:noFill/>
                </a:ln>
                <a:solidFill>
                  <a:srgbClr val="898989"/>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pl-PL" altLang="pl-PL" sz="1200" b="0" i="0" u="none" strike="noStrike" kern="1200" cap="none" spc="0" normalizeH="0" baseline="0" noProof="0" dirty="0">
              <a:ln>
                <a:noFill/>
              </a:ln>
              <a:solidFill>
                <a:srgbClr val="898989"/>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89016146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itchFamily="34" charset="0"/>
        </a:defRPr>
      </a:lvl2pPr>
      <a:lvl3pPr algn="l" rtl="0" eaLnBrk="0" fontAlgn="base" hangingPunct="0">
        <a:lnSpc>
          <a:spcPct val="90000"/>
        </a:lnSpc>
        <a:spcBef>
          <a:spcPct val="0"/>
        </a:spcBef>
        <a:spcAft>
          <a:spcPct val="0"/>
        </a:spcAft>
        <a:defRPr sz="4400">
          <a:solidFill>
            <a:schemeClr val="tx1"/>
          </a:solidFill>
          <a:latin typeface="Calibri" pitchFamily="34" charset="0"/>
        </a:defRPr>
      </a:lvl3pPr>
      <a:lvl4pPr algn="l" rtl="0" eaLnBrk="0" fontAlgn="base" hangingPunct="0">
        <a:lnSpc>
          <a:spcPct val="90000"/>
        </a:lnSpc>
        <a:spcBef>
          <a:spcPct val="0"/>
        </a:spcBef>
        <a:spcAft>
          <a:spcPct val="0"/>
        </a:spcAft>
        <a:defRPr sz="4400">
          <a:solidFill>
            <a:schemeClr val="tx1"/>
          </a:solidFill>
          <a:latin typeface="Calibri" pitchFamily="34" charset="0"/>
        </a:defRPr>
      </a:lvl4pPr>
      <a:lvl5pPr algn="l" rtl="0" eaLnBrk="0" fontAlgn="base" hangingPunct="0">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9.xml"/><Relationship Id="rId5" Type="http://schemas.openxmlformats.org/officeDocument/2006/relationships/image" Target="../media/image10.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9.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9.xml"/><Relationship Id="rId5" Type="http://schemas.openxmlformats.org/officeDocument/2006/relationships/image" Target="../media/image14.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4.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4.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9.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68.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70.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70.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70.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69.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9.xml"/><Relationship Id="rId5" Type="http://schemas.openxmlformats.org/officeDocument/2006/relationships/image" Target="../media/image8.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75.xml"/><Relationship Id="rId5" Type="http://schemas.openxmlformats.org/officeDocument/2006/relationships/image" Target="../media/image16.png"/><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0.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1.xml"/><Relationship Id="rId1" Type="http://schemas.openxmlformats.org/officeDocument/2006/relationships/slideLayout" Target="../slideLayouts/slideLayout18.xml"/><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5.xml"/><Relationship Id="rId5" Type="http://schemas.openxmlformats.org/officeDocument/2006/relationships/image" Target="../media/image9.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chart" Target="../charts/char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upa 20"/>
          <p:cNvGrpSpPr>
            <a:grpSpLocks/>
          </p:cNvGrpSpPr>
          <p:nvPr/>
        </p:nvGrpSpPr>
        <p:grpSpPr bwMode="auto">
          <a:xfrm>
            <a:off x="0" y="357188"/>
            <a:ext cx="9144000" cy="6500812"/>
            <a:chOff x="0" y="357166"/>
            <a:chExt cx="9144000" cy="6500834"/>
          </a:xfrm>
        </p:grpSpPr>
        <p:sp>
          <p:nvSpPr>
            <p:cNvPr id="4" name="Prostokąt 3"/>
            <p:cNvSpPr/>
            <p:nvPr/>
          </p:nvSpPr>
          <p:spPr>
            <a:xfrm>
              <a:off x="0" y="6500812"/>
              <a:ext cx="9144000" cy="357188"/>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solidFill>
                  <a:prstClr val="white"/>
                </a:solidFill>
              </a:endParaRPr>
            </a:p>
          </p:txBody>
        </p:sp>
        <p:grpSp>
          <p:nvGrpSpPr>
            <p:cNvPr id="2056" name="Grupa 19"/>
            <p:cNvGrpSpPr>
              <a:grpSpLocks/>
            </p:cNvGrpSpPr>
            <p:nvPr/>
          </p:nvGrpSpPr>
          <p:grpSpPr bwMode="auto">
            <a:xfrm>
              <a:off x="357158" y="357166"/>
              <a:ext cx="8429684" cy="422629"/>
              <a:chOff x="357158" y="357166"/>
              <a:chExt cx="8429684" cy="422629"/>
            </a:xfrm>
          </p:grpSpPr>
          <p:pic>
            <p:nvPicPr>
              <p:cNvPr id="2057" name="Obraz 4" descr="logotyp(claim)_pl.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158" y="357166"/>
                <a:ext cx="2214578" cy="42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Obraz 6" descr="piktogramy_zestaw.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0826" y="357166"/>
                <a:ext cx="2286016" cy="32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072" name="Rectangle 24"/>
          <p:cNvSpPr>
            <a:spLocks noGrp="1" noChangeArrowheads="1"/>
          </p:cNvSpPr>
          <p:nvPr>
            <p:ph type="ctrTitle" idx="4294967295"/>
          </p:nvPr>
        </p:nvSpPr>
        <p:spPr>
          <a:xfrm>
            <a:off x="1187450" y="1268413"/>
            <a:ext cx="6765925" cy="2811462"/>
          </a:xfrm>
        </p:spPr>
        <p:txBody>
          <a:bodyPr>
            <a:normAutofit fontScale="90000"/>
          </a:bodyPr>
          <a:lstStyle/>
          <a:p>
            <a:r>
              <a:rPr lang="pl-PL" altLang="pl-PL" sz="3800" b="1" dirty="0" smtClean="0">
                <a:solidFill>
                  <a:srgbClr val="FF0000"/>
                </a:solidFill>
                <a:latin typeface="Arial" panose="020B0604020202020204" pitchFamily="34" charset="0"/>
                <a:cs typeface="Arial" panose="020B0604020202020204" pitchFamily="34" charset="0"/>
              </a:rPr>
              <a:t>Realizacja polityki rozwoju województwa mazowieckiego </a:t>
            </a:r>
            <a:br>
              <a:rPr lang="pl-PL" altLang="pl-PL" sz="3800" b="1" dirty="0" smtClean="0">
                <a:solidFill>
                  <a:srgbClr val="FF0000"/>
                </a:solidFill>
                <a:latin typeface="Arial" panose="020B0604020202020204" pitchFamily="34" charset="0"/>
                <a:cs typeface="Arial" panose="020B0604020202020204" pitchFamily="34" charset="0"/>
              </a:rPr>
            </a:br>
            <a:r>
              <a:rPr lang="pl-PL" altLang="pl-PL" sz="3800" b="1" dirty="0" smtClean="0">
                <a:solidFill>
                  <a:srgbClr val="FF0000"/>
                </a:solidFill>
                <a:latin typeface="Arial" panose="020B0604020202020204" pitchFamily="34" charset="0"/>
                <a:cs typeface="Arial" panose="020B0604020202020204" pitchFamily="34" charset="0"/>
              </a:rPr>
              <a:t>w latach 1998-2018</a:t>
            </a:r>
            <a:br>
              <a:rPr lang="pl-PL" altLang="pl-PL" sz="3800" b="1" dirty="0" smtClean="0">
                <a:solidFill>
                  <a:srgbClr val="FF0000"/>
                </a:solidFill>
                <a:latin typeface="Arial" panose="020B0604020202020204" pitchFamily="34" charset="0"/>
                <a:cs typeface="Arial" panose="020B0604020202020204" pitchFamily="34" charset="0"/>
              </a:rPr>
            </a:br>
            <a:endParaRPr lang="pl-PL" altLang="pl-PL" sz="3800" b="1" dirty="0" smtClean="0">
              <a:solidFill>
                <a:srgbClr val="FF0000"/>
              </a:solidFill>
              <a:latin typeface="Arial" panose="020B0604020202020204" pitchFamily="34" charset="0"/>
              <a:cs typeface="Arial" panose="020B0604020202020204" pitchFamily="34" charset="0"/>
            </a:endParaRPr>
          </a:p>
        </p:txBody>
      </p:sp>
      <p:sp>
        <p:nvSpPr>
          <p:cNvPr id="2053" name="Symbol zastępczy zawartości 10"/>
          <p:cNvSpPr>
            <a:spLocks noGrp="1"/>
          </p:cNvSpPr>
          <p:nvPr>
            <p:ph type="subTitle" idx="4294967295"/>
          </p:nvPr>
        </p:nvSpPr>
        <p:spPr>
          <a:xfrm>
            <a:off x="250825" y="4380371"/>
            <a:ext cx="8569325" cy="1511300"/>
          </a:xfrm>
        </p:spPr>
        <p:txBody>
          <a:bodyPr/>
          <a:lstStyle/>
          <a:p>
            <a:pPr marL="0" indent="0" algn="ctr" eaLnBrk="1" hangingPunct="1">
              <a:buFontTx/>
              <a:buNone/>
            </a:pPr>
            <a:endParaRPr lang="pl-PL" altLang="pl-PL" sz="2500" b="1" i="1" dirty="0" smtClean="0">
              <a:latin typeface="Arial" panose="020B0604020202020204" pitchFamily="34" charset="0"/>
              <a:cs typeface="Arial" panose="020B0604020202020204" pitchFamily="34" charset="0"/>
            </a:endParaRPr>
          </a:p>
          <a:p>
            <a:pPr marL="0" indent="0" algn="ctr" eaLnBrk="1" hangingPunct="1">
              <a:buFontTx/>
              <a:buNone/>
            </a:pPr>
            <a:r>
              <a:rPr lang="pl-PL" altLang="pl-PL" sz="2200" b="1" dirty="0" smtClean="0">
                <a:latin typeface="Arial" panose="020B0604020202020204" pitchFamily="34" charset="0"/>
                <a:cs typeface="Arial" panose="020B0604020202020204" pitchFamily="34" charset="0"/>
              </a:rPr>
              <a:t>ADAM  STRUZIK</a:t>
            </a:r>
          </a:p>
          <a:p>
            <a:pPr marL="0" indent="0" algn="ctr" eaLnBrk="1" hangingPunct="1">
              <a:buFontTx/>
              <a:buNone/>
            </a:pPr>
            <a:r>
              <a:rPr lang="pl-PL" altLang="pl-PL" sz="2200" b="1" dirty="0" smtClean="0">
                <a:latin typeface="Arial" panose="020B0604020202020204" pitchFamily="34" charset="0"/>
                <a:cs typeface="Arial" panose="020B0604020202020204" pitchFamily="34" charset="0"/>
              </a:rPr>
              <a:t>MARSZAŁEK  WOJEWÓDZTWA  MAZOWIECKIEGO</a:t>
            </a:r>
          </a:p>
        </p:txBody>
      </p:sp>
      <p:sp>
        <p:nvSpPr>
          <p:cNvPr id="2" name="pole tekstowe 1"/>
          <p:cNvSpPr txBox="1"/>
          <p:nvPr/>
        </p:nvSpPr>
        <p:spPr>
          <a:xfrm>
            <a:off x="3491880" y="5892539"/>
            <a:ext cx="2520280" cy="307777"/>
          </a:xfrm>
          <a:prstGeom prst="rect">
            <a:avLst/>
          </a:prstGeom>
          <a:noFill/>
        </p:spPr>
        <p:txBody>
          <a:bodyPr wrap="square" rtlCol="0">
            <a:spAutoFit/>
          </a:bodyPr>
          <a:lstStyle/>
          <a:p>
            <a:pPr algn="ctr"/>
            <a:r>
              <a:rPr lang="pl-PL" sz="1400" dirty="0" smtClean="0">
                <a:latin typeface="Arial" panose="020B0604020202020204" pitchFamily="34" charset="0"/>
                <a:cs typeface="Arial" panose="020B0604020202020204" pitchFamily="34" charset="0"/>
              </a:rPr>
              <a:t>Ostrołęka, 11 czerwca 2018 r.</a:t>
            </a:r>
            <a:endParaRPr lang="pl-PL"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400874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upa 20"/>
          <p:cNvGrpSpPr>
            <a:grpSpLocks/>
          </p:cNvGrpSpPr>
          <p:nvPr/>
        </p:nvGrpSpPr>
        <p:grpSpPr bwMode="auto">
          <a:xfrm>
            <a:off x="0" y="44316"/>
            <a:ext cx="9144000" cy="6813684"/>
            <a:chOff x="0" y="44293"/>
            <a:chExt cx="9144000" cy="6813707"/>
          </a:xfrm>
        </p:grpSpPr>
        <p:sp>
          <p:nvSpPr>
            <p:cNvPr id="4" name="Prostokąt 3"/>
            <p:cNvSpPr/>
            <p:nvPr/>
          </p:nvSpPr>
          <p:spPr>
            <a:xfrm>
              <a:off x="0" y="6500812"/>
              <a:ext cx="9144000" cy="357188"/>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solidFill>
                  <a:srgbClr val="FFFFFF"/>
                </a:solidFill>
              </a:endParaRPr>
            </a:p>
          </p:txBody>
        </p:sp>
        <p:grpSp>
          <p:nvGrpSpPr>
            <p:cNvPr id="5124" name="Grupa 19"/>
            <p:cNvGrpSpPr>
              <a:grpSpLocks/>
            </p:cNvGrpSpPr>
            <p:nvPr/>
          </p:nvGrpSpPr>
          <p:grpSpPr bwMode="auto">
            <a:xfrm>
              <a:off x="339180" y="44293"/>
              <a:ext cx="8436746" cy="422629"/>
              <a:chOff x="339180" y="44293"/>
              <a:chExt cx="8436746" cy="422629"/>
            </a:xfrm>
          </p:grpSpPr>
          <p:pic>
            <p:nvPicPr>
              <p:cNvPr id="5125" name="Obraz 4" descr="logotyp(claim)_pl.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180" y="44293"/>
                <a:ext cx="2214578" cy="42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Obraz 6" descr="piktogramy_zestaw.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9910" y="44293"/>
                <a:ext cx="2286016" cy="32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5127" name="Symbol zastępczy numeru slajdu 17"/>
          <p:cNvSpPr txBox="1">
            <a:spLocks noGrp="1"/>
          </p:cNvSpPr>
          <p:nvPr/>
        </p:nvSpPr>
        <p:spPr bwMode="auto">
          <a:xfrm>
            <a:off x="357188" y="6500813"/>
            <a:ext cx="4286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ED2ABB53-9D02-4F74-AFAA-EE4974A332B2}" type="slidenum">
              <a:rPr lang="pl-PL" altLang="pl-PL" sz="1200" smtClean="0">
                <a:solidFill>
                  <a:srgbClr val="FFFFFF"/>
                </a:solidFill>
                <a:cs typeface="Arial" pitchFamily="34" charset="0"/>
              </a:rPr>
              <a:pPr fontAlgn="base">
                <a:spcBef>
                  <a:spcPct val="0"/>
                </a:spcBef>
                <a:spcAft>
                  <a:spcPct val="0"/>
                </a:spcAft>
              </a:pPr>
              <a:t>10</a:t>
            </a:fld>
            <a:endParaRPr lang="pl-PL" altLang="pl-PL" sz="1200" smtClean="0">
              <a:solidFill>
                <a:srgbClr val="FFFFFF"/>
              </a:solidFill>
              <a:cs typeface="Arial" pitchFamily="34" charset="0"/>
            </a:endParaRPr>
          </a:p>
        </p:txBody>
      </p:sp>
      <p:sp>
        <p:nvSpPr>
          <p:cNvPr id="5128" name="Symbol zastępczy numeru slajdu 17"/>
          <p:cNvSpPr txBox="1">
            <a:spLocks/>
          </p:cNvSpPr>
          <p:nvPr/>
        </p:nvSpPr>
        <p:spPr bwMode="auto">
          <a:xfrm>
            <a:off x="4643438" y="6500813"/>
            <a:ext cx="414337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fontAlgn="base">
              <a:spcBef>
                <a:spcPct val="0"/>
              </a:spcBef>
              <a:spcAft>
                <a:spcPct val="0"/>
              </a:spcAft>
            </a:pPr>
            <a:endParaRPr lang="pl-PL" altLang="pl-PL" sz="1200" dirty="0" smtClean="0">
              <a:solidFill>
                <a:srgbClr val="FFFFFF"/>
              </a:solidFill>
              <a:cs typeface="Arial" pitchFamily="34" charset="0"/>
            </a:endParaRPr>
          </a:p>
        </p:txBody>
      </p:sp>
      <p:sp>
        <p:nvSpPr>
          <p:cNvPr id="5129" name="Rectangle 9"/>
          <p:cNvSpPr>
            <a:spLocks noChangeArrowheads="1"/>
          </p:cNvSpPr>
          <p:nvPr/>
        </p:nvSpPr>
        <p:spPr bwMode="auto">
          <a:xfrm>
            <a:off x="215454" y="357189"/>
            <a:ext cx="8928546" cy="815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itchFamily="34" charset="0"/>
              </a:defRPr>
            </a:lvl1pPr>
            <a:lvl2pPr>
              <a:defRPr sz="4400">
                <a:solidFill>
                  <a:schemeClr val="tx2"/>
                </a:solidFill>
                <a:latin typeface="Arial" pitchFamily="34" charset="0"/>
              </a:defRPr>
            </a:lvl2pPr>
            <a:lvl3pPr>
              <a:defRPr sz="4400">
                <a:solidFill>
                  <a:schemeClr val="tx2"/>
                </a:solidFill>
                <a:latin typeface="Arial" pitchFamily="34" charset="0"/>
              </a:defRPr>
            </a:lvl3pPr>
            <a:lvl4pPr>
              <a:defRPr sz="4400">
                <a:solidFill>
                  <a:schemeClr val="tx2"/>
                </a:solidFill>
                <a:latin typeface="Arial" pitchFamily="34" charset="0"/>
              </a:defRPr>
            </a:lvl4pPr>
            <a:lvl5pPr>
              <a:defRPr sz="4400">
                <a:solidFill>
                  <a:schemeClr val="tx2"/>
                </a:solidFill>
                <a:latin typeface="Arial" pitchFamily="34" charset="0"/>
              </a:defRPr>
            </a:lvl5pPr>
            <a:lvl6pPr marL="457200" algn="ctr" fontAlgn="base">
              <a:spcBef>
                <a:spcPct val="0"/>
              </a:spcBef>
              <a:spcAft>
                <a:spcPct val="0"/>
              </a:spcAft>
              <a:defRPr sz="4400">
                <a:solidFill>
                  <a:schemeClr val="tx2"/>
                </a:solidFill>
                <a:latin typeface="Arial" pitchFamily="34" charset="0"/>
              </a:defRPr>
            </a:lvl6pPr>
            <a:lvl7pPr marL="914400" algn="ctr" fontAlgn="base">
              <a:spcBef>
                <a:spcPct val="0"/>
              </a:spcBef>
              <a:spcAft>
                <a:spcPct val="0"/>
              </a:spcAft>
              <a:defRPr sz="4400">
                <a:solidFill>
                  <a:schemeClr val="tx2"/>
                </a:solidFill>
                <a:latin typeface="Arial" pitchFamily="34" charset="0"/>
              </a:defRPr>
            </a:lvl7pPr>
            <a:lvl8pPr marL="1371600" algn="ctr" fontAlgn="base">
              <a:spcBef>
                <a:spcPct val="0"/>
              </a:spcBef>
              <a:spcAft>
                <a:spcPct val="0"/>
              </a:spcAft>
              <a:defRPr sz="4400">
                <a:solidFill>
                  <a:schemeClr val="tx2"/>
                </a:solidFill>
                <a:latin typeface="Arial" pitchFamily="34" charset="0"/>
              </a:defRPr>
            </a:lvl8pPr>
            <a:lvl9pPr marL="1828800" algn="ctr" fontAlgn="base">
              <a:spcBef>
                <a:spcPct val="0"/>
              </a:spcBef>
              <a:spcAft>
                <a:spcPct val="0"/>
              </a:spcAft>
              <a:defRPr sz="4400">
                <a:solidFill>
                  <a:schemeClr val="tx2"/>
                </a:solidFill>
                <a:latin typeface="Arial" pitchFamily="34" charset="0"/>
              </a:defRPr>
            </a:lvl9pPr>
          </a:lstStyle>
          <a:p>
            <a:pPr algn="ctr" fontAlgn="base">
              <a:spcBef>
                <a:spcPct val="0"/>
              </a:spcBef>
              <a:spcAft>
                <a:spcPct val="0"/>
              </a:spcAft>
            </a:pPr>
            <a:r>
              <a:rPr lang="pl-PL" altLang="pl-PL" sz="2800" b="1" dirty="0" smtClean="0">
                <a:solidFill>
                  <a:srgbClr val="FF0000"/>
                </a:solidFill>
                <a:latin typeface="+mj-lt"/>
              </a:rPr>
              <a:t>System subwencji regionalnej - „</a:t>
            </a:r>
            <a:r>
              <a:rPr lang="pl-PL" altLang="pl-PL" sz="2800" b="1" dirty="0" err="1" smtClean="0">
                <a:solidFill>
                  <a:srgbClr val="FF0000"/>
                </a:solidFill>
                <a:latin typeface="+mj-lt"/>
              </a:rPr>
              <a:t>janosikowe</a:t>
            </a:r>
            <a:r>
              <a:rPr lang="pl-PL" altLang="pl-PL" sz="2800" b="1" dirty="0" smtClean="0">
                <a:solidFill>
                  <a:srgbClr val="FF0000"/>
                </a:solidFill>
                <a:latin typeface="+mj-lt"/>
              </a:rPr>
              <a:t>”</a:t>
            </a:r>
            <a:endParaRPr lang="pl-PL" altLang="pl-PL" sz="2800" dirty="0" smtClean="0">
              <a:solidFill>
                <a:srgbClr val="FF0000"/>
              </a:solidFill>
              <a:latin typeface="+mj-lt"/>
            </a:endParaRPr>
          </a:p>
        </p:txBody>
      </p:sp>
      <p:sp>
        <p:nvSpPr>
          <p:cNvPr id="5130" name="Rectangle 10"/>
          <p:cNvSpPr>
            <a:spLocks noChangeArrowheads="1"/>
          </p:cNvSpPr>
          <p:nvPr/>
        </p:nvSpPr>
        <p:spPr bwMode="auto">
          <a:xfrm>
            <a:off x="457200" y="2420938"/>
            <a:ext cx="8229600" cy="370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pitchFamily="34" charset="0"/>
              </a:defRPr>
            </a:lvl1pPr>
            <a:lvl2pPr marL="742950" indent="-285750" algn="l">
              <a:spcBef>
                <a:spcPct val="20000"/>
              </a:spcBef>
              <a:buChar char="–"/>
              <a:defRPr sz="2800">
                <a:solidFill>
                  <a:schemeClr val="tx1"/>
                </a:solidFill>
                <a:latin typeface="Arial" pitchFamily="34" charset="0"/>
              </a:defRPr>
            </a:lvl2pPr>
            <a:lvl3pPr marL="1143000" indent="-228600" algn="l">
              <a:spcBef>
                <a:spcPct val="20000"/>
              </a:spcBef>
              <a:buChar char="•"/>
              <a:defRPr sz="2400">
                <a:solidFill>
                  <a:schemeClr val="tx1"/>
                </a:solidFill>
                <a:latin typeface="Arial" pitchFamily="34" charset="0"/>
              </a:defRPr>
            </a:lvl3pPr>
            <a:lvl4pPr marL="1600200" indent="-228600" algn="l">
              <a:spcBef>
                <a:spcPct val="20000"/>
              </a:spcBef>
              <a:buChar char="–"/>
              <a:defRPr sz="2000">
                <a:solidFill>
                  <a:schemeClr val="tx1"/>
                </a:solidFill>
                <a:latin typeface="Arial" pitchFamily="34" charset="0"/>
              </a:defRPr>
            </a:lvl4pPr>
            <a:lvl5pPr marL="2057400" indent="-228600" algn="l">
              <a:spcBef>
                <a:spcPct val="20000"/>
              </a:spcBef>
              <a:buChar char="»"/>
              <a:defRPr sz="2000">
                <a:solidFill>
                  <a:schemeClr val="tx1"/>
                </a:solidFill>
                <a:latin typeface="Arial" pitchFamily="34" charset="0"/>
              </a:defRPr>
            </a:lvl5pPr>
            <a:lvl6pPr marL="2514600" indent="-228600" fontAlgn="base">
              <a:spcBef>
                <a:spcPct val="20000"/>
              </a:spcBef>
              <a:spcAft>
                <a:spcPct val="0"/>
              </a:spcAft>
              <a:buChar char="»"/>
              <a:defRPr sz="2000">
                <a:solidFill>
                  <a:schemeClr val="tx1"/>
                </a:solidFill>
                <a:latin typeface="Arial" pitchFamily="34" charset="0"/>
              </a:defRPr>
            </a:lvl6pPr>
            <a:lvl7pPr marL="2971800" indent="-228600" fontAlgn="base">
              <a:spcBef>
                <a:spcPct val="20000"/>
              </a:spcBef>
              <a:spcAft>
                <a:spcPct val="0"/>
              </a:spcAft>
              <a:buChar char="»"/>
              <a:defRPr sz="2000">
                <a:solidFill>
                  <a:schemeClr val="tx1"/>
                </a:solidFill>
                <a:latin typeface="Arial" pitchFamily="34" charset="0"/>
              </a:defRPr>
            </a:lvl7pPr>
            <a:lvl8pPr marL="3429000" indent="-228600" fontAlgn="base">
              <a:spcBef>
                <a:spcPct val="20000"/>
              </a:spcBef>
              <a:spcAft>
                <a:spcPct val="0"/>
              </a:spcAft>
              <a:buChar char="»"/>
              <a:defRPr sz="2000">
                <a:solidFill>
                  <a:schemeClr val="tx1"/>
                </a:solidFill>
                <a:latin typeface="Arial" pitchFamily="34" charset="0"/>
              </a:defRPr>
            </a:lvl8pPr>
            <a:lvl9pPr marL="3886200" indent="-228600" fontAlgn="base">
              <a:spcBef>
                <a:spcPct val="20000"/>
              </a:spcBef>
              <a:spcAft>
                <a:spcPct val="0"/>
              </a:spcAft>
              <a:buChar char="»"/>
              <a:defRPr sz="2000">
                <a:solidFill>
                  <a:schemeClr val="tx1"/>
                </a:solidFill>
                <a:latin typeface="Arial" pitchFamily="34" charset="0"/>
              </a:defRPr>
            </a:lvl9pPr>
          </a:lstStyle>
          <a:p>
            <a:pPr fontAlgn="base">
              <a:spcBef>
                <a:spcPct val="40000"/>
              </a:spcBef>
              <a:spcAft>
                <a:spcPct val="40000"/>
              </a:spcAft>
            </a:pPr>
            <a:endParaRPr lang="pl-PL" altLang="pl-PL" sz="2000" smtClean="0">
              <a:solidFill>
                <a:srgbClr val="000000"/>
              </a:solidFill>
              <a:latin typeface="Cambria" pitchFamily="18" charset="0"/>
            </a:endParaRPr>
          </a:p>
        </p:txBody>
      </p:sp>
      <p:sp>
        <p:nvSpPr>
          <p:cNvPr id="5132" name="Rectangle 12"/>
          <p:cNvSpPr>
            <a:spLocks noChangeArrowheads="1"/>
          </p:cNvSpPr>
          <p:nvPr/>
        </p:nvSpPr>
        <p:spPr bwMode="auto">
          <a:xfrm>
            <a:off x="127626" y="1052736"/>
            <a:ext cx="5380477" cy="3855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pitchFamily="34" charset="0"/>
              </a:defRPr>
            </a:lvl1pPr>
            <a:lvl2pPr marL="742950" indent="-285750" algn="l">
              <a:spcBef>
                <a:spcPct val="20000"/>
              </a:spcBef>
              <a:buChar char="–"/>
              <a:defRPr sz="2800">
                <a:solidFill>
                  <a:schemeClr val="tx1"/>
                </a:solidFill>
                <a:latin typeface="Arial" pitchFamily="34" charset="0"/>
              </a:defRPr>
            </a:lvl2pPr>
            <a:lvl3pPr marL="1143000" indent="-228600" algn="l">
              <a:spcBef>
                <a:spcPct val="20000"/>
              </a:spcBef>
              <a:buChar char="•"/>
              <a:defRPr sz="2400">
                <a:solidFill>
                  <a:schemeClr val="tx1"/>
                </a:solidFill>
                <a:latin typeface="Arial" pitchFamily="34" charset="0"/>
              </a:defRPr>
            </a:lvl3pPr>
            <a:lvl4pPr marL="1600200" indent="-228600" algn="l">
              <a:spcBef>
                <a:spcPct val="20000"/>
              </a:spcBef>
              <a:buChar char="–"/>
              <a:defRPr sz="2000">
                <a:solidFill>
                  <a:schemeClr val="tx1"/>
                </a:solidFill>
                <a:latin typeface="Arial" pitchFamily="34" charset="0"/>
              </a:defRPr>
            </a:lvl4pPr>
            <a:lvl5pPr marL="2057400" indent="-228600" algn="l">
              <a:spcBef>
                <a:spcPct val="20000"/>
              </a:spcBef>
              <a:buChar char="»"/>
              <a:defRPr sz="2000">
                <a:solidFill>
                  <a:schemeClr val="tx1"/>
                </a:solidFill>
                <a:latin typeface="Arial" pitchFamily="34" charset="0"/>
              </a:defRPr>
            </a:lvl5pPr>
            <a:lvl6pPr marL="2514600" indent="-228600" fontAlgn="base">
              <a:spcBef>
                <a:spcPct val="20000"/>
              </a:spcBef>
              <a:spcAft>
                <a:spcPct val="0"/>
              </a:spcAft>
              <a:buChar char="»"/>
              <a:defRPr sz="2000">
                <a:solidFill>
                  <a:schemeClr val="tx1"/>
                </a:solidFill>
                <a:latin typeface="Arial" pitchFamily="34" charset="0"/>
              </a:defRPr>
            </a:lvl6pPr>
            <a:lvl7pPr marL="2971800" indent="-228600" fontAlgn="base">
              <a:spcBef>
                <a:spcPct val="20000"/>
              </a:spcBef>
              <a:spcAft>
                <a:spcPct val="0"/>
              </a:spcAft>
              <a:buChar char="»"/>
              <a:defRPr sz="2000">
                <a:solidFill>
                  <a:schemeClr val="tx1"/>
                </a:solidFill>
                <a:latin typeface="Arial" pitchFamily="34" charset="0"/>
              </a:defRPr>
            </a:lvl7pPr>
            <a:lvl8pPr marL="3429000" indent="-228600" fontAlgn="base">
              <a:spcBef>
                <a:spcPct val="20000"/>
              </a:spcBef>
              <a:spcAft>
                <a:spcPct val="0"/>
              </a:spcAft>
              <a:buChar char="»"/>
              <a:defRPr sz="2000">
                <a:solidFill>
                  <a:schemeClr val="tx1"/>
                </a:solidFill>
                <a:latin typeface="Arial" pitchFamily="34" charset="0"/>
              </a:defRPr>
            </a:lvl8pPr>
            <a:lvl9pPr marL="3886200" indent="-228600" fontAlgn="base">
              <a:spcBef>
                <a:spcPct val="20000"/>
              </a:spcBef>
              <a:spcAft>
                <a:spcPct val="0"/>
              </a:spcAft>
              <a:buChar char="»"/>
              <a:defRPr sz="2000">
                <a:solidFill>
                  <a:schemeClr val="tx1"/>
                </a:solidFill>
                <a:latin typeface="Arial" pitchFamily="34" charset="0"/>
              </a:defRPr>
            </a:lvl9pPr>
          </a:lstStyle>
          <a:p>
            <a:pPr marL="228600" indent="0">
              <a:lnSpc>
                <a:spcPct val="115000"/>
              </a:lnSpc>
              <a:spcBef>
                <a:spcPts val="0"/>
              </a:spcBef>
              <a:spcAft>
                <a:spcPts val="1000"/>
              </a:spcAft>
              <a:buFontTx/>
              <a:buNone/>
            </a:pPr>
            <a:r>
              <a:rPr lang="pl-PL" sz="1800" dirty="0" smtClean="0">
                <a:solidFill>
                  <a:srgbClr val="000000"/>
                </a:solidFill>
                <a:latin typeface="+mn-lt"/>
                <a:ea typeface="Calibri"/>
                <a:cs typeface="Arial"/>
              </a:rPr>
              <a:t>Ustawa o dochodach jednostek samorządu terytorialnego z 2003 </a:t>
            </a:r>
            <a:r>
              <a:rPr lang="pl-PL" sz="1800" dirty="0" smtClean="0">
                <a:latin typeface="+mn-lt"/>
                <a:ea typeface="Calibri"/>
                <a:cs typeface="Arial"/>
              </a:rPr>
              <a:t>roku </a:t>
            </a:r>
            <a:r>
              <a:rPr lang="pl-PL" sz="1800" dirty="0" smtClean="0">
                <a:solidFill>
                  <a:srgbClr val="000000"/>
                </a:solidFill>
                <a:latin typeface="+mn-lt"/>
                <a:ea typeface="Calibri"/>
                <a:cs typeface="Arial"/>
              </a:rPr>
              <a:t>wprowadziła </a:t>
            </a:r>
            <a:r>
              <a:rPr lang="pl-PL" sz="1800" b="1" dirty="0" smtClean="0">
                <a:solidFill>
                  <a:srgbClr val="000000"/>
                </a:solidFill>
                <a:latin typeface="+mn-lt"/>
                <a:ea typeface="Calibri"/>
                <a:cs typeface="Arial"/>
              </a:rPr>
              <a:t>mechanizm przekazywania dochodów wypracowanych w województwach </a:t>
            </a:r>
            <a:br>
              <a:rPr lang="pl-PL" sz="1800" b="1" dirty="0" smtClean="0">
                <a:solidFill>
                  <a:srgbClr val="000000"/>
                </a:solidFill>
                <a:latin typeface="+mn-lt"/>
                <a:ea typeface="Calibri"/>
                <a:cs typeface="Arial"/>
              </a:rPr>
            </a:br>
            <a:r>
              <a:rPr lang="pl-PL" sz="1800" b="1" dirty="0" smtClean="0">
                <a:solidFill>
                  <a:srgbClr val="000000"/>
                </a:solidFill>
                <a:latin typeface="+mn-lt"/>
                <a:ea typeface="Calibri"/>
                <a:cs typeface="Arial"/>
              </a:rPr>
              <a:t>o wyższych dochodach do tych, w których wpływy z podatków są niższe</a:t>
            </a:r>
            <a:r>
              <a:rPr lang="pl-PL" sz="1800" dirty="0" smtClean="0">
                <a:solidFill>
                  <a:srgbClr val="000000"/>
                </a:solidFill>
                <a:latin typeface="+mn-lt"/>
                <a:ea typeface="Calibri"/>
                <a:cs typeface="Arial"/>
              </a:rPr>
              <a:t>. </a:t>
            </a:r>
          </a:p>
          <a:p>
            <a:pPr marL="228600" indent="0">
              <a:lnSpc>
                <a:spcPct val="115000"/>
              </a:lnSpc>
              <a:spcBef>
                <a:spcPts val="0"/>
              </a:spcBef>
              <a:spcAft>
                <a:spcPts val="1000"/>
              </a:spcAft>
              <a:buFontTx/>
              <a:buNone/>
            </a:pPr>
            <a:r>
              <a:rPr lang="pl-PL" sz="1800" dirty="0" smtClean="0">
                <a:solidFill>
                  <a:srgbClr val="C00000"/>
                </a:solidFill>
                <a:latin typeface="+mn-lt"/>
                <a:ea typeface="Calibri"/>
              </a:rPr>
              <a:t>Algorytm wyliczania wpłaty - </a:t>
            </a:r>
            <a:r>
              <a:rPr lang="pl-PL" sz="1800" b="1" dirty="0" smtClean="0">
                <a:solidFill>
                  <a:srgbClr val="C00000"/>
                </a:solidFill>
                <a:latin typeface="+mn-lt"/>
                <a:ea typeface="Calibri"/>
              </a:rPr>
              <a:t>niemal cały przyrost dochodów</a:t>
            </a:r>
            <a:r>
              <a:rPr lang="pl-PL" sz="1800" dirty="0" smtClean="0">
                <a:solidFill>
                  <a:srgbClr val="C00000"/>
                </a:solidFill>
                <a:latin typeface="+mn-lt"/>
                <a:ea typeface="Calibri"/>
              </a:rPr>
              <a:t> </a:t>
            </a:r>
            <a:r>
              <a:rPr lang="pl-PL" sz="1800" b="1" dirty="0" smtClean="0">
                <a:solidFill>
                  <a:srgbClr val="C00000"/>
                </a:solidFill>
                <a:latin typeface="+mn-lt"/>
                <a:ea typeface="Calibri"/>
              </a:rPr>
              <a:t>Mazowsza powyżej pewnego poziomu był odprowadzany </a:t>
            </a:r>
            <a:br>
              <a:rPr lang="pl-PL" sz="1800" b="1" dirty="0" smtClean="0">
                <a:solidFill>
                  <a:srgbClr val="C00000"/>
                </a:solidFill>
                <a:latin typeface="+mn-lt"/>
                <a:ea typeface="Calibri"/>
              </a:rPr>
            </a:br>
            <a:r>
              <a:rPr lang="pl-PL" sz="1800" b="1" dirty="0" smtClean="0">
                <a:solidFill>
                  <a:srgbClr val="C00000"/>
                </a:solidFill>
                <a:latin typeface="+mn-lt"/>
                <a:ea typeface="Calibri"/>
              </a:rPr>
              <a:t>do budżetu państwa. </a:t>
            </a:r>
            <a:endParaRPr lang="pl-PL" sz="1800" b="1" dirty="0">
              <a:solidFill>
                <a:srgbClr val="000000"/>
              </a:solidFill>
              <a:latin typeface="+mn-lt"/>
              <a:ea typeface="Calibri"/>
            </a:endParaRPr>
          </a:p>
          <a:p>
            <a:pPr marL="228600" indent="0">
              <a:lnSpc>
                <a:spcPct val="115000"/>
              </a:lnSpc>
              <a:spcBef>
                <a:spcPts val="0"/>
              </a:spcBef>
              <a:spcAft>
                <a:spcPts val="1000"/>
              </a:spcAft>
              <a:buFontTx/>
              <a:buNone/>
            </a:pPr>
            <a:r>
              <a:rPr lang="pl-PL" sz="1800" dirty="0" smtClean="0">
                <a:solidFill>
                  <a:srgbClr val="000000"/>
                </a:solidFill>
                <a:latin typeface="+mn-lt"/>
                <a:ea typeface="Calibri"/>
              </a:rPr>
              <a:t>W</a:t>
            </a:r>
            <a:r>
              <a:rPr lang="pl-PL" sz="1800" dirty="0">
                <a:solidFill>
                  <a:srgbClr val="000000"/>
                </a:solidFill>
                <a:latin typeface="+mn-lt"/>
                <a:ea typeface="Calibri"/>
              </a:rPr>
              <a:t> marcu 2014 roku zapadł kluczowy wyrok </a:t>
            </a:r>
            <a:r>
              <a:rPr lang="pl-PL" sz="1800" b="1" dirty="0">
                <a:solidFill>
                  <a:srgbClr val="000000"/>
                </a:solidFill>
                <a:latin typeface="+mn-lt"/>
                <a:ea typeface="Calibri"/>
              </a:rPr>
              <a:t>Trybunału Konstytucyjnego</a:t>
            </a:r>
            <a:r>
              <a:rPr lang="pl-PL" sz="1800" dirty="0">
                <a:solidFill>
                  <a:srgbClr val="000000"/>
                </a:solidFill>
                <a:latin typeface="+mn-lt"/>
                <a:ea typeface="Calibri"/>
              </a:rPr>
              <a:t>, który potwierdził, </a:t>
            </a:r>
            <a:r>
              <a:rPr lang="pl-PL" sz="1800" dirty="0" smtClean="0">
                <a:solidFill>
                  <a:srgbClr val="000000"/>
                </a:solidFill>
                <a:latin typeface="+mn-lt"/>
                <a:ea typeface="Calibri"/>
              </a:rPr>
              <a:t>że </a:t>
            </a:r>
            <a:r>
              <a:rPr lang="pl-PL" sz="1800" b="1" dirty="0">
                <a:solidFill>
                  <a:srgbClr val="000000"/>
                </a:solidFill>
                <a:latin typeface="+mn-lt"/>
                <a:ea typeface="Calibri"/>
              </a:rPr>
              <a:t>przepisy dotyczące subwencji regionalnej </a:t>
            </a:r>
            <a:r>
              <a:rPr lang="pl-PL" sz="1800" b="1" dirty="0" smtClean="0">
                <a:solidFill>
                  <a:srgbClr val="000000"/>
                </a:solidFill>
                <a:latin typeface="+mn-lt"/>
                <a:ea typeface="Calibri"/>
              </a:rPr>
              <a:t/>
            </a:r>
            <a:br>
              <a:rPr lang="pl-PL" sz="1800" b="1" dirty="0" smtClean="0">
                <a:solidFill>
                  <a:srgbClr val="000000"/>
                </a:solidFill>
                <a:latin typeface="+mn-lt"/>
                <a:ea typeface="Calibri"/>
              </a:rPr>
            </a:br>
            <a:r>
              <a:rPr lang="pl-PL" sz="1800" b="1" dirty="0" smtClean="0">
                <a:solidFill>
                  <a:srgbClr val="000000"/>
                </a:solidFill>
                <a:latin typeface="+mn-lt"/>
                <a:ea typeface="Calibri"/>
              </a:rPr>
              <a:t>są </a:t>
            </a:r>
            <a:r>
              <a:rPr lang="pl-PL" sz="1800" b="1" dirty="0">
                <a:solidFill>
                  <a:srgbClr val="000000"/>
                </a:solidFill>
                <a:latin typeface="+mn-lt"/>
                <a:ea typeface="Calibri"/>
              </a:rPr>
              <a:t>niezgodne z Konstytucją RP</a:t>
            </a:r>
            <a:r>
              <a:rPr lang="pl-PL" sz="1800" dirty="0">
                <a:solidFill>
                  <a:srgbClr val="000000"/>
                </a:solidFill>
                <a:latin typeface="+mn-lt"/>
                <a:ea typeface="Calibri"/>
              </a:rPr>
              <a:t>, ponieważ nie gwarantują województwu zachowania istotnej części dochodów na realizację zadań własnych.</a:t>
            </a:r>
            <a:endParaRPr lang="pl-PL" sz="1800" dirty="0">
              <a:solidFill>
                <a:srgbClr val="000000"/>
              </a:solidFill>
              <a:latin typeface="+mn-lt"/>
            </a:endParaRPr>
          </a:p>
          <a:p>
            <a:pPr marL="228600" indent="0">
              <a:lnSpc>
                <a:spcPct val="115000"/>
              </a:lnSpc>
              <a:spcBef>
                <a:spcPts val="1000"/>
              </a:spcBef>
              <a:spcAft>
                <a:spcPts val="1000"/>
              </a:spcAft>
              <a:buFontTx/>
              <a:buNone/>
            </a:pPr>
            <a:endParaRPr lang="pl-PL" sz="1800" b="1" dirty="0" smtClean="0">
              <a:solidFill>
                <a:srgbClr val="000000"/>
              </a:solidFill>
              <a:latin typeface="+mn-lt"/>
              <a:ea typeface="Calibri"/>
            </a:endParaRPr>
          </a:p>
        </p:txBody>
      </p:sp>
      <p:pic>
        <p:nvPicPr>
          <p:cNvPr id="1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4048" y="1454067"/>
            <a:ext cx="3972468" cy="3335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836320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Obraz 15">
            <a:extLst>
              <a:ext uri="{FF2B5EF4-FFF2-40B4-BE49-F238E27FC236}">
                <a16:creationId xmlns:a16="http://schemas.microsoft.com/office/drawing/2014/main" id="{303FA396-24FB-4404-B880-39EE455BFBF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726" r="4837" b="31272"/>
          <a:stretch/>
        </p:blipFill>
        <p:spPr>
          <a:xfrm>
            <a:off x="4742687" y="678257"/>
            <a:ext cx="4337414" cy="4713373"/>
          </a:xfrm>
          <a:prstGeom prst="rect">
            <a:avLst/>
          </a:prstGeom>
        </p:spPr>
      </p:pic>
      <p:pic>
        <p:nvPicPr>
          <p:cNvPr id="15" name="Obraz 14">
            <a:extLst>
              <a:ext uri="{FF2B5EF4-FFF2-40B4-BE49-F238E27FC236}">
                <a16:creationId xmlns:a16="http://schemas.microsoft.com/office/drawing/2014/main" id="{1FD54A32-7783-48C8-8491-928E32F890B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06" b="31272"/>
          <a:stretch/>
        </p:blipFill>
        <p:spPr>
          <a:xfrm>
            <a:off x="0" y="678256"/>
            <a:ext cx="4742687" cy="4713373"/>
          </a:xfrm>
          <a:prstGeom prst="rect">
            <a:avLst/>
          </a:prstGeom>
        </p:spPr>
      </p:pic>
      <p:grpSp>
        <p:nvGrpSpPr>
          <p:cNvPr id="5122" name="Grupa 20"/>
          <p:cNvGrpSpPr>
            <a:grpSpLocks/>
          </p:cNvGrpSpPr>
          <p:nvPr/>
        </p:nvGrpSpPr>
        <p:grpSpPr bwMode="auto">
          <a:xfrm>
            <a:off x="0" y="201684"/>
            <a:ext cx="9144000" cy="6656316"/>
            <a:chOff x="0" y="201661"/>
            <a:chExt cx="9144000" cy="6656339"/>
          </a:xfrm>
        </p:grpSpPr>
        <p:sp>
          <p:nvSpPr>
            <p:cNvPr id="4" name="Prostokąt 3"/>
            <p:cNvSpPr/>
            <p:nvPr/>
          </p:nvSpPr>
          <p:spPr>
            <a:xfrm>
              <a:off x="0" y="6500812"/>
              <a:ext cx="9144000" cy="357188"/>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solidFill>
                  <a:srgbClr val="FFFFFF"/>
                </a:solidFill>
              </a:endParaRPr>
            </a:p>
          </p:txBody>
        </p:sp>
        <p:grpSp>
          <p:nvGrpSpPr>
            <p:cNvPr id="5124" name="Grupa 19"/>
            <p:cNvGrpSpPr>
              <a:grpSpLocks/>
            </p:cNvGrpSpPr>
            <p:nvPr/>
          </p:nvGrpSpPr>
          <p:grpSpPr bwMode="auto">
            <a:xfrm>
              <a:off x="357158" y="201661"/>
              <a:ext cx="8400528" cy="422629"/>
              <a:chOff x="357158" y="201661"/>
              <a:chExt cx="8400528" cy="422629"/>
            </a:xfrm>
          </p:grpSpPr>
          <p:pic>
            <p:nvPicPr>
              <p:cNvPr id="5125" name="Obraz 4" descr="logotyp(claim)_pl.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7158" y="201661"/>
                <a:ext cx="2214578" cy="42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Obraz 6" descr="piktogramy_zestaw.gi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71670" y="201661"/>
                <a:ext cx="2286016" cy="32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5127" name="Symbol zastępczy numeru slajdu 17"/>
          <p:cNvSpPr txBox="1">
            <a:spLocks noGrp="1"/>
          </p:cNvSpPr>
          <p:nvPr/>
        </p:nvSpPr>
        <p:spPr bwMode="auto">
          <a:xfrm>
            <a:off x="357188" y="6500813"/>
            <a:ext cx="4286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ED2ABB53-9D02-4F74-AFAA-EE4974A332B2}" type="slidenum">
              <a:rPr lang="pl-PL" altLang="pl-PL" sz="1200" smtClean="0">
                <a:solidFill>
                  <a:srgbClr val="FFFFFF"/>
                </a:solidFill>
                <a:cs typeface="Arial" pitchFamily="34" charset="0"/>
              </a:rPr>
              <a:pPr fontAlgn="base">
                <a:spcBef>
                  <a:spcPct val="0"/>
                </a:spcBef>
                <a:spcAft>
                  <a:spcPct val="0"/>
                </a:spcAft>
              </a:pPr>
              <a:t>11</a:t>
            </a:fld>
            <a:endParaRPr lang="pl-PL" altLang="pl-PL" sz="1200" smtClean="0">
              <a:solidFill>
                <a:srgbClr val="FFFFFF"/>
              </a:solidFill>
              <a:cs typeface="Arial" pitchFamily="34" charset="0"/>
            </a:endParaRPr>
          </a:p>
        </p:txBody>
      </p:sp>
      <p:sp>
        <p:nvSpPr>
          <p:cNvPr id="5128" name="Symbol zastępczy numeru slajdu 17"/>
          <p:cNvSpPr txBox="1">
            <a:spLocks/>
          </p:cNvSpPr>
          <p:nvPr/>
        </p:nvSpPr>
        <p:spPr bwMode="auto">
          <a:xfrm>
            <a:off x="4643438" y="6500813"/>
            <a:ext cx="414337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fontAlgn="base">
              <a:spcBef>
                <a:spcPct val="0"/>
              </a:spcBef>
              <a:spcAft>
                <a:spcPct val="0"/>
              </a:spcAft>
            </a:pPr>
            <a:endParaRPr lang="pl-PL" altLang="pl-PL" sz="1200" dirty="0" smtClean="0">
              <a:solidFill>
                <a:srgbClr val="FFFFFF"/>
              </a:solidFill>
              <a:cs typeface="Arial" pitchFamily="34" charset="0"/>
            </a:endParaRPr>
          </a:p>
        </p:txBody>
      </p:sp>
      <p:sp>
        <p:nvSpPr>
          <p:cNvPr id="5130" name="Rectangle 10"/>
          <p:cNvSpPr>
            <a:spLocks noChangeArrowheads="1"/>
          </p:cNvSpPr>
          <p:nvPr/>
        </p:nvSpPr>
        <p:spPr bwMode="auto">
          <a:xfrm>
            <a:off x="457200" y="2420938"/>
            <a:ext cx="8229600" cy="370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pitchFamily="34" charset="0"/>
              </a:defRPr>
            </a:lvl1pPr>
            <a:lvl2pPr marL="742950" indent="-285750" algn="l">
              <a:spcBef>
                <a:spcPct val="20000"/>
              </a:spcBef>
              <a:buChar char="–"/>
              <a:defRPr sz="2800">
                <a:solidFill>
                  <a:schemeClr val="tx1"/>
                </a:solidFill>
                <a:latin typeface="Arial" pitchFamily="34" charset="0"/>
              </a:defRPr>
            </a:lvl2pPr>
            <a:lvl3pPr marL="1143000" indent="-228600" algn="l">
              <a:spcBef>
                <a:spcPct val="20000"/>
              </a:spcBef>
              <a:buChar char="•"/>
              <a:defRPr sz="2400">
                <a:solidFill>
                  <a:schemeClr val="tx1"/>
                </a:solidFill>
                <a:latin typeface="Arial" pitchFamily="34" charset="0"/>
              </a:defRPr>
            </a:lvl3pPr>
            <a:lvl4pPr marL="1600200" indent="-228600" algn="l">
              <a:spcBef>
                <a:spcPct val="20000"/>
              </a:spcBef>
              <a:buChar char="–"/>
              <a:defRPr sz="2000">
                <a:solidFill>
                  <a:schemeClr val="tx1"/>
                </a:solidFill>
                <a:latin typeface="Arial" pitchFamily="34" charset="0"/>
              </a:defRPr>
            </a:lvl4pPr>
            <a:lvl5pPr marL="2057400" indent="-228600" algn="l">
              <a:spcBef>
                <a:spcPct val="20000"/>
              </a:spcBef>
              <a:buChar char="»"/>
              <a:defRPr sz="2000">
                <a:solidFill>
                  <a:schemeClr val="tx1"/>
                </a:solidFill>
                <a:latin typeface="Arial" pitchFamily="34" charset="0"/>
              </a:defRPr>
            </a:lvl5pPr>
            <a:lvl6pPr marL="2514600" indent="-228600" fontAlgn="base">
              <a:spcBef>
                <a:spcPct val="20000"/>
              </a:spcBef>
              <a:spcAft>
                <a:spcPct val="0"/>
              </a:spcAft>
              <a:buChar char="»"/>
              <a:defRPr sz="2000">
                <a:solidFill>
                  <a:schemeClr val="tx1"/>
                </a:solidFill>
                <a:latin typeface="Arial" pitchFamily="34" charset="0"/>
              </a:defRPr>
            </a:lvl6pPr>
            <a:lvl7pPr marL="2971800" indent="-228600" fontAlgn="base">
              <a:spcBef>
                <a:spcPct val="20000"/>
              </a:spcBef>
              <a:spcAft>
                <a:spcPct val="0"/>
              </a:spcAft>
              <a:buChar char="»"/>
              <a:defRPr sz="2000">
                <a:solidFill>
                  <a:schemeClr val="tx1"/>
                </a:solidFill>
                <a:latin typeface="Arial" pitchFamily="34" charset="0"/>
              </a:defRPr>
            </a:lvl7pPr>
            <a:lvl8pPr marL="3429000" indent="-228600" fontAlgn="base">
              <a:spcBef>
                <a:spcPct val="20000"/>
              </a:spcBef>
              <a:spcAft>
                <a:spcPct val="0"/>
              </a:spcAft>
              <a:buChar char="»"/>
              <a:defRPr sz="2000">
                <a:solidFill>
                  <a:schemeClr val="tx1"/>
                </a:solidFill>
                <a:latin typeface="Arial" pitchFamily="34" charset="0"/>
              </a:defRPr>
            </a:lvl8pPr>
            <a:lvl9pPr marL="3886200" indent="-228600" fontAlgn="base">
              <a:spcBef>
                <a:spcPct val="20000"/>
              </a:spcBef>
              <a:spcAft>
                <a:spcPct val="0"/>
              </a:spcAft>
              <a:buChar char="»"/>
              <a:defRPr sz="2000">
                <a:solidFill>
                  <a:schemeClr val="tx1"/>
                </a:solidFill>
                <a:latin typeface="Arial" pitchFamily="34" charset="0"/>
              </a:defRPr>
            </a:lvl9pPr>
          </a:lstStyle>
          <a:p>
            <a:pPr fontAlgn="base">
              <a:spcBef>
                <a:spcPct val="40000"/>
              </a:spcBef>
              <a:spcAft>
                <a:spcPct val="40000"/>
              </a:spcAft>
            </a:pPr>
            <a:endParaRPr lang="pl-PL" altLang="pl-PL" sz="2000" smtClean="0">
              <a:solidFill>
                <a:srgbClr val="000000"/>
              </a:solidFill>
              <a:latin typeface="Cambria" pitchFamily="18" charset="0"/>
            </a:endParaRPr>
          </a:p>
        </p:txBody>
      </p:sp>
      <p:sp>
        <p:nvSpPr>
          <p:cNvPr id="17" name="Strzałka: w prawo 5">
            <a:extLst>
              <a:ext uri="{FF2B5EF4-FFF2-40B4-BE49-F238E27FC236}">
                <a16:creationId xmlns:a16="http://schemas.microsoft.com/office/drawing/2014/main" id="{9C7A9DEE-8725-40A5-A42C-456EC1B32DF3}"/>
              </a:ext>
            </a:extLst>
          </p:cNvPr>
          <p:cNvSpPr/>
          <p:nvPr/>
        </p:nvSpPr>
        <p:spPr>
          <a:xfrm>
            <a:off x="4067944" y="3787012"/>
            <a:ext cx="1008112" cy="36004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pl-PL">
              <a:solidFill>
                <a:prstClr val="white"/>
              </a:solidFill>
            </a:endParaRPr>
          </a:p>
        </p:txBody>
      </p:sp>
      <p:sp>
        <p:nvSpPr>
          <p:cNvPr id="18" name="Symbol zastępczy zawartości 16">
            <a:extLst>
              <a:ext uri="{FF2B5EF4-FFF2-40B4-BE49-F238E27FC236}">
                <a16:creationId xmlns:a16="http://schemas.microsoft.com/office/drawing/2014/main" id="{1E132F17-C0EE-4210-A31D-A3C5D97D4A78}"/>
              </a:ext>
            </a:extLst>
          </p:cNvPr>
          <p:cNvSpPr txBox="1">
            <a:spLocks/>
          </p:cNvSpPr>
          <p:nvPr/>
        </p:nvSpPr>
        <p:spPr bwMode="auto">
          <a:xfrm>
            <a:off x="365034" y="5436038"/>
            <a:ext cx="8671016" cy="99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Font typeface="Arial" pitchFamily="34" charset="0"/>
              <a:buNone/>
              <a:defRPr/>
            </a:pPr>
            <a:r>
              <a:rPr lang="pl-PL" sz="2000" dirty="0">
                <a:solidFill>
                  <a:prstClr val="black"/>
                </a:solidFill>
                <a:latin typeface="Arial" panose="020B0604020202020204" pitchFamily="34" charset="0"/>
                <a:cs typeface="Arial" panose="020B0604020202020204" pitchFamily="34" charset="0"/>
              </a:rPr>
              <a:t>Przyjęty </a:t>
            </a:r>
            <a:r>
              <a:rPr lang="pl-PL" sz="2000" dirty="0" smtClean="0">
                <a:solidFill>
                  <a:prstClr val="black"/>
                </a:solidFill>
                <a:latin typeface="Arial" panose="020B0604020202020204" pitchFamily="34" charset="0"/>
                <a:cs typeface="Arial" panose="020B0604020202020204" pitchFamily="34" charset="0"/>
              </a:rPr>
              <a:t>przez Radę </a:t>
            </a:r>
            <a:r>
              <a:rPr lang="pl-PL" sz="2000" dirty="0">
                <a:solidFill>
                  <a:prstClr val="black"/>
                </a:solidFill>
                <a:latin typeface="Arial" panose="020B0604020202020204" pitchFamily="34" charset="0"/>
                <a:cs typeface="Arial" panose="020B0604020202020204" pitchFamily="34" charset="0"/>
              </a:rPr>
              <a:t>Ministrów</a:t>
            </a:r>
          </a:p>
          <a:p>
            <a:pPr marL="0" indent="0" algn="ctr">
              <a:spcBef>
                <a:spcPts val="0"/>
              </a:spcBef>
              <a:buFont typeface="Arial" pitchFamily="34" charset="0"/>
              <a:buNone/>
              <a:defRPr/>
            </a:pPr>
            <a:r>
              <a:rPr lang="pl-PL" sz="2000" dirty="0" smtClean="0">
                <a:solidFill>
                  <a:prstClr val="black"/>
                </a:solidFill>
                <a:latin typeface="Arial" panose="020B0604020202020204" pitchFamily="34" charset="0"/>
                <a:cs typeface="Arial" panose="020B0604020202020204" pitchFamily="34" charset="0"/>
              </a:rPr>
              <a:t>podział </a:t>
            </a:r>
            <a:r>
              <a:rPr lang="pl-PL" sz="2000" dirty="0">
                <a:solidFill>
                  <a:prstClr val="black"/>
                </a:solidFill>
                <a:latin typeface="Arial" panose="020B0604020202020204" pitchFamily="34" charset="0"/>
                <a:cs typeface="Arial" panose="020B0604020202020204" pitchFamily="34" charset="0"/>
              </a:rPr>
              <a:t>na dwie jednostki NUTS </a:t>
            </a:r>
            <a:r>
              <a:rPr lang="pl-PL" sz="2000" dirty="0" smtClean="0">
                <a:solidFill>
                  <a:prstClr val="black"/>
                </a:solidFill>
                <a:latin typeface="Arial" panose="020B0604020202020204" pitchFamily="34" charset="0"/>
                <a:cs typeface="Arial" panose="020B0604020202020204" pitchFamily="34" charset="0"/>
              </a:rPr>
              <a:t>2</a:t>
            </a:r>
          </a:p>
          <a:p>
            <a:pPr marL="0" indent="0" algn="ctr">
              <a:spcBef>
                <a:spcPts val="0"/>
              </a:spcBef>
              <a:buFont typeface="Arial" pitchFamily="34" charset="0"/>
              <a:buNone/>
              <a:defRPr/>
            </a:pPr>
            <a:r>
              <a:rPr lang="pl-PL" sz="2000" dirty="0" smtClean="0">
                <a:solidFill>
                  <a:prstClr val="black"/>
                </a:solidFill>
                <a:latin typeface="Arial" panose="020B0604020202020204" pitchFamily="34" charset="0"/>
                <a:cs typeface="Arial" panose="020B0604020202020204" pitchFamily="34" charset="0"/>
              </a:rPr>
              <a:t>Zmiany podregionów (NUTS 3)</a:t>
            </a:r>
            <a:endParaRPr lang="pl-PL" sz="2000" dirty="0">
              <a:solidFill>
                <a:srgbClr val="339933"/>
              </a:solidFill>
              <a:latin typeface="Arial" panose="020B0604020202020204" pitchFamily="34" charset="0"/>
              <a:cs typeface="Arial" panose="020B0604020202020204" pitchFamily="34" charset="0"/>
            </a:endParaRPr>
          </a:p>
        </p:txBody>
      </p:sp>
      <p:sp>
        <p:nvSpPr>
          <p:cNvPr id="19" name="Prostokąt 18"/>
          <p:cNvSpPr/>
          <p:nvPr/>
        </p:nvSpPr>
        <p:spPr>
          <a:xfrm>
            <a:off x="250824" y="678257"/>
            <a:ext cx="8777349" cy="523220"/>
          </a:xfrm>
          <a:prstGeom prst="rect">
            <a:avLst/>
          </a:prstGeom>
        </p:spPr>
        <p:txBody>
          <a:bodyPr wrap="square">
            <a:spAutoFit/>
          </a:bodyPr>
          <a:lstStyle/>
          <a:p>
            <a:pPr algn="ctr" fontAlgn="base">
              <a:spcBef>
                <a:spcPct val="0"/>
              </a:spcBef>
              <a:spcAft>
                <a:spcPct val="0"/>
              </a:spcAft>
            </a:pPr>
            <a:r>
              <a:rPr lang="pl-PL" altLang="pl-PL" sz="2800" b="1" dirty="0">
                <a:solidFill>
                  <a:srgbClr val="FF0000"/>
                </a:solidFill>
                <a:latin typeface="Arial" panose="020B0604020202020204" pitchFamily="34" charset="0"/>
                <a:cs typeface="Arial" panose="020B0604020202020204" pitchFamily="34" charset="0"/>
              </a:rPr>
              <a:t>Podział </a:t>
            </a:r>
            <a:r>
              <a:rPr lang="pl-PL" altLang="pl-PL" sz="2800" b="1" dirty="0" smtClean="0">
                <a:solidFill>
                  <a:srgbClr val="FF0000"/>
                </a:solidFill>
                <a:latin typeface="Arial" panose="020B0604020202020204" pitchFamily="34" charset="0"/>
                <a:cs typeface="Arial" panose="020B0604020202020204" pitchFamily="34" charset="0"/>
              </a:rPr>
              <a:t>statystyczny</a:t>
            </a:r>
            <a:endParaRPr lang="pl-PL" altLang="pl-PL" sz="2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090288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upa 20"/>
          <p:cNvGrpSpPr>
            <a:grpSpLocks/>
          </p:cNvGrpSpPr>
          <p:nvPr/>
        </p:nvGrpSpPr>
        <p:grpSpPr bwMode="auto">
          <a:xfrm>
            <a:off x="0" y="120166"/>
            <a:ext cx="9144000" cy="6737834"/>
            <a:chOff x="0" y="120143"/>
            <a:chExt cx="9144000" cy="6737857"/>
          </a:xfrm>
        </p:grpSpPr>
        <p:sp>
          <p:nvSpPr>
            <p:cNvPr id="4" name="Prostokąt 3"/>
            <p:cNvSpPr/>
            <p:nvPr/>
          </p:nvSpPr>
          <p:spPr>
            <a:xfrm>
              <a:off x="0" y="6500812"/>
              <a:ext cx="9144000" cy="357188"/>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solidFill>
                  <a:srgbClr val="FFFFFF"/>
                </a:solidFill>
              </a:endParaRPr>
            </a:p>
          </p:txBody>
        </p:sp>
        <p:grpSp>
          <p:nvGrpSpPr>
            <p:cNvPr id="5124" name="Grupa 19"/>
            <p:cNvGrpSpPr>
              <a:grpSpLocks/>
            </p:cNvGrpSpPr>
            <p:nvPr/>
          </p:nvGrpSpPr>
          <p:grpSpPr bwMode="auto">
            <a:xfrm>
              <a:off x="357188" y="120143"/>
              <a:ext cx="8429654" cy="422629"/>
              <a:chOff x="357188" y="120143"/>
              <a:chExt cx="8429654" cy="422629"/>
            </a:xfrm>
          </p:grpSpPr>
          <p:pic>
            <p:nvPicPr>
              <p:cNvPr id="5125" name="Obraz 4" descr="logotyp(claim)_pl.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188" y="120143"/>
                <a:ext cx="2214578" cy="42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Obraz 6" descr="piktogramy_zestaw.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0826" y="120143"/>
                <a:ext cx="2286016" cy="32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5127" name="Symbol zastępczy numeru slajdu 17"/>
          <p:cNvSpPr txBox="1">
            <a:spLocks noGrp="1"/>
          </p:cNvSpPr>
          <p:nvPr/>
        </p:nvSpPr>
        <p:spPr bwMode="auto">
          <a:xfrm>
            <a:off x="357188" y="6500813"/>
            <a:ext cx="4286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ED2ABB53-9D02-4F74-AFAA-EE4974A332B2}" type="slidenum">
              <a:rPr lang="pl-PL" altLang="pl-PL" sz="1200" smtClean="0">
                <a:solidFill>
                  <a:srgbClr val="FFFFFF"/>
                </a:solidFill>
                <a:cs typeface="Arial" pitchFamily="34" charset="0"/>
              </a:rPr>
              <a:pPr fontAlgn="base">
                <a:spcBef>
                  <a:spcPct val="0"/>
                </a:spcBef>
                <a:spcAft>
                  <a:spcPct val="0"/>
                </a:spcAft>
              </a:pPr>
              <a:t>12</a:t>
            </a:fld>
            <a:endParaRPr lang="pl-PL" altLang="pl-PL" sz="1200" smtClean="0">
              <a:solidFill>
                <a:srgbClr val="FFFFFF"/>
              </a:solidFill>
              <a:cs typeface="Arial" pitchFamily="34" charset="0"/>
            </a:endParaRPr>
          </a:p>
        </p:txBody>
      </p:sp>
      <p:sp>
        <p:nvSpPr>
          <p:cNvPr id="5128" name="Symbol zastępczy numeru slajdu 17"/>
          <p:cNvSpPr txBox="1">
            <a:spLocks/>
          </p:cNvSpPr>
          <p:nvPr/>
        </p:nvSpPr>
        <p:spPr bwMode="auto">
          <a:xfrm>
            <a:off x="4643438" y="6500813"/>
            <a:ext cx="414337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fontAlgn="base">
              <a:spcBef>
                <a:spcPct val="0"/>
              </a:spcBef>
              <a:spcAft>
                <a:spcPct val="0"/>
              </a:spcAft>
            </a:pPr>
            <a:endParaRPr lang="pl-PL" altLang="pl-PL" sz="1200" dirty="0" smtClean="0">
              <a:solidFill>
                <a:srgbClr val="FFFFFF"/>
              </a:solidFill>
              <a:cs typeface="Arial" pitchFamily="34" charset="0"/>
            </a:endParaRPr>
          </a:p>
        </p:txBody>
      </p:sp>
      <p:sp>
        <p:nvSpPr>
          <p:cNvPr id="5129" name="Rectangle 9"/>
          <p:cNvSpPr>
            <a:spLocks noChangeArrowheads="1"/>
          </p:cNvSpPr>
          <p:nvPr/>
        </p:nvSpPr>
        <p:spPr bwMode="auto">
          <a:xfrm>
            <a:off x="179388" y="408994"/>
            <a:ext cx="8928100" cy="815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itchFamily="34" charset="0"/>
              </a:defRPr>
            </a:lvl1pPr>
            <a:lvl2pPr>
              <a:defRPr sz="4400">
                <a:solidFill>
                  <a:schemeClr val="tx2"/>
                </a:solidFill>
                <a:latin typeface="Arial" pitchFamily="34" charset="0"/>
              </a:defRPr>
            </a:lvl2pPr>
            <a:lvl3pPr>
              <a:defRPr sz="4400">
                <a:solidFill>
                  <a:schemeClr val="tx2"/>
                </a:solidFill>
                <a:latin typeface="Arial" pitchFamily="34" charset="0"/>
              </a:defRPr>
            </a:lvl3pPr>
            <a:lvl4pPr>
              <a:defRPr sz="4400">
                <a:solidFill>
                  <a:schemeClr val="tx2"/>
                </a:solidFill>
                <a:latin typeface="Arial" pitchFamily="34" charset="0"/>
              </a:defRPr>
            </a:lvl4pPr>
            <a:lvl5pPr>
              <a:defRPr sz="4400">
                <a:solidFill>
                  <a:schemeClr val="tx2"/>
                </a:solidFill>
                <a:latin typeface="Arial" pitchFamily="34" charset="0"/>
              </a:defRPr>
            </a:lvl5pPr>
            <a:lvl6pPr marL="457200" algn="ctr" fontAlgn="base">
              <a:spcBef>
                <a:spcPct val="0"/>
              </a:spcBef>
              <a:spcAft>
                <a:spcPct val="0"/>
              </a:spcAft>
              <a:defRPr sz="4400">
                <a:solidFill>
                  <a:schemeClr val="tx2"/>
                </a:solidFill>
                <a:latin typeface="Arial" pitchFamily="34" charset="0"/>
              </a:defRPr>
            </a:lvl6pPr>
            <a:lvl7pPr marL="914400" algn="ctr" fontAlgn="base">
              <a:spcBef>
                <a:spcPct val="0"/>
              </a:spcBef>
              <a:spcAft>
                <a:spcPct val="0"/>
              </a:spcAft>
              <a:defRPr sz="4400">
                <a:solidFill>
                  <a:schemeClr val="tx2"/>
                </a:solidFill>
                <a:latin typeface="Arial" pitchFamily="34" charset="0"/>
              </a:defRPr>
            </a:lvl7pPr>
            <a:lvl8pPr marL="1371600" algn="ctr" fontAlgn="base">
              <a:spcBef>
                <a:spcPct val="0"/>
              </a:spcBef>
              <a:spcAft>
                <a:spcPct val="0"/>
              </a:spcAft>
              <a:defRPr sz="4400">
                <a:solidFill>
                  <a:schemeClr val="tx2"/>
                </a:solidFill>
                <a:latin typeface="Arial" pitchFamily="34" charset="0"/>
              </a:defRPr>
            </a:lvl8pPr>
            <a:lvl9pPr marL="1828800" algn="ctr" fontAlgn="base">
              <a:spcBef>
                <a:spcPct val="0"/>
              </a:spcBef>
              <a:spcAft>
                <a:spcPct val="0"/>
              </a:spcAft>
              <a:defRPr sz="4400">
                <a:solidFill>
                  <a:schemeClr val="tx2"/>
                </a:solidFill>
                <a:latin typeface="Arial" pitchFamily="34" charset="0"/>
              </a:defRPr>
            </a:lvl9pPr>
          </a:lstStyle>
          <a:p>
            <a:pPr algn="ctr" fontAlgn="base">
              <a:spcBef>
                <a:spcPct val="0"/>
              </a:spcBef>
              <a:spcAft>
                <a:spcPct val="0"/>
              </a:spcAft>
            </a:pPr>
            <a:r>
              <a:rPr lang="pl-PL" altLang="pl-PL" sz="2800" b="1" dirty="0" smtClean="0">
                <a:solidFill>
                  <a:srgbClr val="FF0000"/>
                </a:solidFill>
                <a:latin typeface="+mj-lt"/>
              </a:rPr>
              <a:t>Instrumenty finansowe - poziom regionalny</a:t>
            </a:r>
            <a:endParaRPr lang="pl-PL" altLang="pl-PL" sz="2800" dirty="0" smtClean="0">
              <a:solidFill>
                <a:srgbClr val="FF0000"/>
              </a:solidFill>
              <a:latin typeface="+mj-lt"/>
            </a:endParaRPr>
          </a:p>
        </p:txBody>
      </p:sp>
      <p:sp>
        <p:nvSpPr>
          <p:cNvPr id="5130" name="Rectangle 10"/>
          <p:cNvSpPr>
            <a:spLocks noChangeArrowheads="1"/>
          </p:cNvSpPr>
          <p:nvPr/>
        </p:nvSpPr>
        <p:spPr bwMode="auto">
          <a:xfrm>
            <a:off x="457200" y="2420938"/>
            <a:ext cx="8229600" cy="370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pitchFamily="34" charset="0"/>
              </a:defRPr>
            </a:lvl1pPr>
            <a:lvl2pPr marL="742950" indent="-285750" algn="l">
              <a:spcBef>
                <a:spcPct val="20000"/>
              </a:spcBef>
              <a:buChar char="–"/>
              <a:defRPr sz="2800">
                <a:solidFill>
                  <a:schemeClr val="tx1"/>
                </a:solidFill>
                <a:latin typeface="Arial" pitchFamily="34" charset="0"/>
              </a:defRPr>
            </a:lvl2pPr>
            <a:lvl3pPr marL="1143000" indent="-228600" algn="l">
              <a:spcBef>
                <a:spcPct val="20000"/>
              </a:spcBef>
              <a:buChar char="•"/>
              <a:defRPr sz="2400">
                <a:solidFill>
                  <a:schemeClr val="tx1"/>
                </a:solidFill>
                <a:latin typeface="Arial" pitchFamily="34" charset="0"/>
              </a:defRPr>
            </a:lvl3pPr>
            <a:lvl4pPr marL="1600200" indent="-228600" algn="l">
              <a:spcBef>
                <a:spcPct val="20000"/>
              </a:spcBef>
              <a:buChar char="–"/>
              <a:defRPr sz="2000">
                <a:solidFill>
                  <a:schemeClr val="tx1"/>
                </a:solidFill>
                <a:latin typeface="Arial" pitchFamily="34" charset="0"/>
              </a:defRPr>
            </a:lvl4pPr>
            <a:lvl5pPr marL="2057400" indent="-228600" algn="l">
              <a:spcBef>
                <a:spcPct val="20000"/>
              </a:spcBef>
              <a:buChar char="»"/>
              <a:defRPr sz="2000">
                <a:solidFill>
                  <a:schemeClr val="tx1"/>
                </a:solidFill>
                <a:latin typeface="Arial" pitchFamily="34" charset="0"/>
              </a:defRPr>
            </a:lvl5pPr>
            <a:lvl6pPr marL="2514600" indent="-228600" fontAlgn="base">
              <a:spcBef>
                <a:spcPct val="20000"/>
              </a:spcBef>
              <a:spcAft>
                <a:spcPct val="0"/>
              </a:spcAft>
              <a:buChar char="»"/>
              <a:defRPr sz="2000">
                <a:solidFill>
                  <a:schemeClr val="tx1"/>
                </a:solidFill>
                <a:latin typeface="Arial" pitchFamily="34" charset="0"/>
              </a:defRPr>
            </a:lvl6pPr>
            <a:lvl7pPr marL="2971800" indent="-228600" fontAlgn="base">
              <a:spcBef>
                <a:spcPct val="20000"/>
              </a:spcBef>
              <a:spcAft>
                <a:spcPct val="0"/>
              </a:spcAft>
              <a:buChar char="»"/>
              <a:defRPr sz="2000">
                <a:solidFill>
                  <a:schemeClr val="tx1"/>
                </a:solidFill>
                <a:latin typeface="Arial" pitchFamily="34" charset="0"/>
              </a:defRPr>
            </a:lvl7pPr>
            <a:lvl8pPr marL="3429000" indent="-228600" fontAlgn="base">
              <a:spcBef>
                <a:spcPct val="20000"/>
              </a:spcBef>
              <a:spcAft>
                <a:spcPct val="0"/>
              </a:spcAft>
              <a:buChar char="»"/>
              <a:defRPr sz="2000">
                <a:solidFill>
                  <a:schemeClr val="tx1"/>
                </a:solidFill>
                <a:latin typeface="Arial" pitchFamily="34" charset="0"/>
              </a:defRPr>
            </a:lvl8pPr>
            <a:lvl9pPr marL="3886200" indent="-228600" fontAlgn="base">
              <a:spcBef>
                <a:spcPct val="20000"/>
              </a:spcBef>
              <a:spcAft>
                <a:spcPct val="0"/>
              </a:spcAft>
              <a:buChar char="»"/>
              <a:defRPr sz="2000">
                <a:solidFill>
                  <a:schemeClr val="tx1"/>
                </a:solidFill>
                <a:latin typeface="Arial" pitchFamily="34" charset="0"/>
              </a:defRPr>
            </a:lvl9pPr>
          </a:lstStyle>
          <a:p>
            <a:pPr fontAlgn="base">
              <a:spcBef>
                <a:spcPct val="40000"/>
              </a:spcBef>
              <a:spcAft>
                <a:spcPct val="40000"/>
              </a:spcAft>
            </a:pPr>
            <a:endParaRPr lang="pl-PL" altLang="pl-PL" sz="2000" smtClean="0">
              <a:solidFill>
                <a:srgbClr val="000000"/>
              </a:solidFill>
              <a:latin typeface="Cambria" pitchFamily="18" charset="0"/>
            </a:endParaRPr>
          </a:p>
        </p:txBody>
      </p:sp>
      <p:sp>
        <p:nvSpPr>
          <p:cNvPr id="5132" name="Rectangle 12"/>
          <p:cNvSpPr>
            <a:spLocks noChangeArrowheads="1"/>
          </p:cNvSpPr>
          <p:nvPr/>
        </p:nvSpPr>
        <p:spPr bwMode="auto">
          <a:xfrm>
            <a:off x="54292" y="1340769"/>
            <a:ext cx="5160279"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pitchFamily="34" charset="0"/>
              </a:defRPr>
            </a:lvl1pPr>
            <a:lvl2pPr marL="742950" indent="-285750" algn="l">
              <a:spcBef>
                <a:spcPct val="20000"/>
              </a:spcBef>
              <a:buChar char="–"/>
              <a:defRPr sz="2800">
                <a:solidFill>
                  <a:schemeClr val="tx1"/>
                </a:solidFill>
                <a:latin typeface="Arial" pitchFamily="34" charset="0"/>
              </a:defRPr>
            </a:lvl2pPr>
            <a:lvl3pPr marL="1143000" indent="-228600" algn="l">
              <a:spcBef>
                <a:spcPct val="20000"/>
              </a:spcBef>
              <a:buChar char="•"/>
              <a:defRPr sz="2400">
                <a:solidFill>
                  <a:schemeClr val="tx1"/>
                </a:solidFill>
                <a:latin typeface="Arial" pitchFamily="34" charset="0"/>
              </a:defRPr>
            </a:lvl3pPr>
            <a:lvl4pPr marL="1600200" indent="-228600" algn="l">
              <a:spcBef>
                <a:spcPct val="20000"/>
              </a:spcBef>
              <a:buChar char="–"/>
              <a:defRPr sz="2000">
                <a:solidFill>
                  <a:schemeClr val="tx1"/>
                </a:solidFill>
                <a:latin typeface="Arial" pitchFamily="34" charset="0"/>
              </a:defRPr>
            </a:lvl4pPr>
            <a:lvl5pPr marL="2057400" indent="-228600" algn="l">
              <a:spcBef>
                <a:spcPct val="20000"/>
              </a:spcBef>
              <a:buChar char="»"/>
              <a:defRPr sz="2000">
                <a:solidFill>
                  <a:schemeClr val="tx1"/>
                </a:solidFill>
                <a:latin typeface="Arial" pitchFamily="34" charset="0"/>
              </a:defRPr>
            </a:lvl5pPr>
            <a:lvl6pPr marL="2514600" indent="-228600" fontAlgn="base">
              <a:spcBef>
                <a:spcPct val="20000"/>
              </a:spcBef>
              <a:spcAft>
                <a:spcPct val="0"/>
              </a:spcAft>
              <a:buChar char="»"/>
              <a:defRPr sz="2000">
                <a:solidFill>
                  <a:schemeClr val="tx1"/>
                </a:solidFill>
                <a:latin typeface="Arial" pitchFamily="34" charset="0"/>
              </a:defRPr>
            </a:lvl6pPr>
            <a:lvl7pPr marL="2971800" indent="-228600" fontAlgn="base">
              <a:spcBef>
                <a:spcPct val="20000"/>
              </a:spcBef>
              <a:spcAft>
                <a:spcPct val="0"/>
              </a:spcAft>
              <a:buChar char="»"/>
              <a:defRPr sz="2000">
                <a:solidFill>
                  <a:schemeClr val="tx1"/>
                </a:solidFill>
                <a:latin typeface="Arial" pitchFamily="34" charset="0"/>
              </a:defRPr>
            </a:lvl7pPr>
            <a:lvl8pPr marL="3429000" indent="-228600" fontAlgn="base">
              <a:spcBef>
                <a:spcPct val="20000"/>
              </a:spcBef>
              <a:spcAft>
                <a:spcPct val="0"/>
              </a:spcAft>
              <a:buChar char="»"/>
              <a:defRPr sz="2000">
                <a:solidFill>
                  <a:schemeClr val="tx1"/>
                </a:solidFill>
                <a:latin typeface="Arial" pitchFamily="34" charset="0"/>
              </a:defRPr>
            </a:lvl8pPr>
            <a:lvl9pPr marL="3886200" indent="-228600" fontAlgn="base">
              <a:spcBef>
                <a:spcPct val="20000"/>
              </a:spcBef>
              <a:spcAft>
                <a:spcPct val="0"/>
              </a:spcAft>
              <a:buChar char="»"/>
              <a:defRPr sz="2000">
                <a:solidFill>
                  <a:schemeClr val="tx1"/>
                </a:solidFill>
                <a:latin typeface="Arial" pitchFamily="34" charset="0"/>
              </a:defRPr>
            </a:lvl9pPr>
          </a:lstStyle>
          <a:p>
            <a:pPr marL="228600" indent="0">
              <a:lnSpc>
                <a:spcPct val="115000"/>
              </a:lnSpc>
              <a:spcBef>
                <a:spcPts val="1000"/>
              </a:spcBef>
              <a:spcAft>
                <a:spcPts val="1000"/>
              </a:spcAft>
              <a:buFontTx/>
              <a:buNone/>
            </a:pPr>
            <a:endParaRPr lang="pl-PL" sz="1600" dirty="0" smtClean="0">
              <a:solidFill>
                <a:srgbClr val="000000"/>
              </a:solidFill>
              <a:latin typeface="Calibri"/>
              <a:ea typeface="Calibri"/>
              <a:cs typeface="Times New Roman"/>
            </a:endParaRPr>
          </a:p>
        </p:txBody>
      </p:sp>
      <p:sp>
        <p:nvSpPr>
          <p:cNvPr id="2" name="Prostokąt 1"/>
          <p:cNvSpPr/>
          <p:nvPr/>
        </p:nvSpPr>
        <p:spPr>
          <a:xfrm>
            <a:off x="-30728" y="1204304"/>
            <a:ext cx="9144000" cy="5324535"/>
          </a:xfrm>
          <a:prstGeom prst="rect">
            <a:avLst/>
          </a:prstGeom>
        </p:spPr>
        <p:txBody>
          <a:bodyPr wrap="square">
            <a:spAutoFit/>
          </a:bodyPr>
          <a:lstStyle/>
          <a:p>
            <a:pPr marL="179388" lvl="0" indent="-179388" fontAlgn="base">
              <a:spcBef>
                <a:spcPct val="0"/>
              </a:spcBef>
              <a:spcAft>
                <a:spcPts val="1200"/>
              </a:spcAft>
              <a:buFont typeface="Arial" charset="0"/>
              <a:buChar char="•"/>
            </a:pPr>
            <a:r>
              <a:rPr lang="pl-PL" altLang="pl-PL" sz="2000" b="1" dirty="0" smtClean="0">
                <a:solidFill>
                  <a:srgbClr val="000000"/>
                </a:solidFill>
              </a:rPr>
              <a:t>Środki </a:t>
            </a:r>
            <a:r>
              <a:rPr lang="pl-PL" altLang="pl-PL" sz="2000" b="1" dirty="0">
                <a:solidFill>
                  <a:srgbClr val="000000"/>
                </a:solidFill>
              </a:rPr>
              <a:t>własne jednostek samorządu </a:t>
            </a:r>
            <a:r>
              <a:rPr lang="pl-PL" altLang="pl-PL" sz="2000" b="1" dirty="0" smtClean="0">
                <a:solidFill>
                  <a:srgbClr val="000000"/>
                </a:solidFill>
              </a:rPr>
              <a:t>terytorialnego</a:t>
            </a:r>
          </a:p>
          <a:p>
            <a:pPr marL="179388" lvl="0" indent="-179388" fontAlgn="base">
              <a:spcBef>
                <a:spcPct val="0"/>
              </a:spcBef>
              <a:spcAft>
                <a:spcPts val="1200"/>
              </a:spcAft>
              <a:buFont typeface="Arial" charset="0"/>
              <a:buChar char="•"/>
            </a:pPr>
            <a:r>
              <a:rPr lang="pl-PL" altLang="pl-PL" sz="2000" b="1" dirty="0" smtClean="0">
                <a:solidFill>
                  <a:srgbClr val="000000"/>
                </a:solidFill>
              </a:rPr>
              <a:t>Środki z budżetu państwa </a:t>
            </a:r>
            <a:r>
              <a:rPr lang="pl-PL" altLang="pl-PL" sz="2000" dirty="0" smtClean="0">
                <a:solidFill>
                  <a:srgbClr val="000000"/>
                </a:solidFill>
              </a:rPr>
              <a:t>m.in. w ramach kontraktów wojewódzkich </a:t>
            </a:r>
            <a:br>
              <a:rPr lang="pl-PL" altLang="pl-PL" sz="2000" dirty="0" smtClean="0">
                <a:solidFill>
                  <a:srgbClr val="000000"/>
                </a:solidFill>
              </a:rPr>
            </a:br>
            <a:r>
              <a:rPr lang="pl-PL" altLang="pl-PL" sz="2000" dirty="0" smtClean="0">
                <a:solidFill>
                  <a:srgbClr val="000000"/>
                </a:solidFill>
              </a:rPr>
              <a:t>i kontraktów terytorialnych (obecnie)</a:t>
            </a:r>
          </a:p>
          <a:p>
            <a:pPr marL="179388" lvl="0" indent="-179388" fontAlgn="base">
              <a:spcBef>
                <a:spcPct val="0"/>
              </a:spcBef>
              <a:spcAft>
                <a:spcPts val="1200"/>
              </a:spcAft>
              <a:buFont typeface="Arial" charset="0"/>
              <a:buChar char="•"/>
            </a:pPr>
            <a:r>
              <a:rPr lang="pl-PL" altLang="pl-PL" sz="2000" b="1" dirty="0" smtClean="0">
                <a:solidFill>
                  <a:srgbClr val="000000"/>
                </a:solidFill>
              </a:rPr>
              <a:t>Środki Unii Europejskiej </a:t>
            </a:r>
            <a:r>
              <a:rPr lang="pl-PL" altLang="pl-PL" sz="2000" dirty="0" smtClean="0">
                <a:solidFill>
                  <a:srgbClr val="000000"/>
                </a:solidFill>
              </a:rPr>
              <a:t>z funduszy strukturalnych  Europejskiego Funduszu Rozwoju Regionalnego </a:t>
            </a:r>
            <a:r>
              <a:rPr lang="pl-PL" sz="2000" dirty="0">
                <a:solidFill>
                  <a:srgbClr val="000000"/>
                </a:solidFill>
              </a:rPr>
              <a:t>– </a:t>
            </a:r>
            <a:r>
              <a:rPr lang="pl-PL" sz="2000" dirty="0" smtClean="0">
                <a:solidFill>
                  <a:srgbClr val="000000"/>
                </a:solidFill>
              </a:rPr>
              <a:t>EFRR </a:t>
            </a:r>
            <a:r>
              <a:rPr lang="pl-PL" sz="2000" dirty="0">
                <a:solidFill>
                  <a:srgbClr val="000000"/>
                </a:solidFill>
              </a:rPr>
              <a:t>i </a:t>
            </a:r>
            <a:r>
              <a:rPr lang="pl-PL" sz="2000" dirty="0" smtClean="0">
                <a:solidFill>
                  <a:srgbClr val="000000"/>
                </a:solidFill>
              </a:rPr>
              <a:t>Europejskiego Funduszu Społecznego</a:t>
            </a:r>
            <a:r>
              <a:rPr lang="pl-PL" sz="2000" dirty="0">
                <a:solidFill>
                  <a:srgbClr val="000000"/>
                </a:solidFill>
              </a:rPr>
              <a:t> –</a:t>
            </a:r>
            <a:r>
              <a:rPr lang="pl-PL" sz="2000" dirty="0" smtClean="0">
                <a:solidFill>
                  <a:srgbClr val="000000"/>
                </a:solidFill>
              </a:rPr>
              <a:t> EFS</a:t>
            </a:r>
            <a:r>
              <a:rPr lang="pl-PL" altLang="pl-PL" sz="2000" dirty="0" smtClean="0">
                <a:solidFill>
                  <a:srgbClr val="000000"/>
                </a:solidFill>
              </a:rPr>
              <a:t> </a:t>
            </a:r>
            <a:r>
              <a:rPr lang="pl-PL" altLang="pl-PL" sz="2000" b="1" dirty="0" smtClean="0">
                <a:solidFill>
                  <a:srgbClr val="000000"/>
                </a:solidFill>
              </a:rPr>
              <a:t> </a:t>
            </a:r>
          </a:p>
          <a:p>
            <a:pPr marL="179388" lvl="0" indent="-179388" fontAlgn="base">
              <a:spcBef>
                <a:spcPct val="0"/>
              </a:spcBef>
              <a:spcAft>
                <a:spcPts val="1200"/>
              </a:spcAft>
            </a:pPr>
            <a:r>
              <a:rPr lang="pl-PL" altLang="pl-PL" sz="2000" b="1" dirty="0" smtClean="0">
                <a:solidFill>
                  <a:srgbClr val="000000"/>
                </a:solidFill>
              </a:rPr>
              <a:t>   1999-2004 </a:t>
            </a:r>
            <a:r>
              <a:rPr lang="pl-PL" sz="2000" dirty="0">
                <a:solidFill>
                  <a:srgbClr val="000000"/>
                </a:solidFill>
              </a:rPr>
              <a:t>–</a:t>
            </a:r>
            <a:r>
              <a:rPr lang="pl-PL" altLang="pl-PL" sz="2000" b="1" dirty="0" smtClean="0">
                <a:solidFill>
                  <a:srgbClr val="000000"/>
                </a:solidFill>
              </a:rPr>
              <a:t> </a:t>
            </a:r>
            <a:r>
              <a:rPr lang="pl-PL" altLang="pl-PL" sz="2000" dirty="0" smtClean="0">
                <a:solidFill>
                  <a:srgbClr val="000000"/>
                </a:solidFill>
              </a:rPr>
              <a:t>Fundusze przedakcesyjne </a:t>
            </a:r>
            <a:r>
              <a:rPr lang="pl-PL" sz="2000" dirty="0">
                <a:solidFill>
                  <a:srgbClr val="000000"/>
                </a:solidFill>
              </a:rPr>
              <a:t>–</a:t>
            </a:r>
            <a:r>
              <a:rPr lang="pl-PL" altLang="pl-PL" sz="2000" b="1" dirty="0" smtClean="0">
                <a:solidFill>
                  <a:srgbClr val="000000"/>
                </a:solidFill>
              </a:rPr>
              <a:t> </a:t>
            </a:r>
            <a:r>
              <a:rPr lang="pl-PL" altLang="pl-PL" sz="2000" dirty="0" smtClean="0">
                <a:solidFill>
                  <a:srgbClr val="000000"/>
                </a:solidFill>
              </a:rPr>
              <a:t>Programy: </a:t>
            </a:r>
            <a:r>
              <a:rPr lang="pl-PL" altLang="pl-PL" sz="2000" b="1" dirty="0" smtClean="0">
                <a:solidFill>
                  <a:srgbClr val="000000"/>
                </a:solidFill>
              </a:rPr>
              <a:t>PHARE</a:t>
            </a:r>
            <a:r>
              <a:rPr lang="pl-PL" altLang="pl-PL" sz="2000" b="1" dirty="0">
                <a:solidFill>
                  <a:srgbClr val="000000"/>
                </a:solidFill>
              </a:rPr>
              <a:t>, SAPARD, ISPA</a:t>
            </a:r>
            <a:endParaRPr lang="pl-PL" altLang="pl-PL" sz="2000" b="1" dirty="0" smtClean="0">
              <a:solidFill>
                <a:srgbClr val="000000"/>
              </a:solidFill>
            </a:endParaRPr>
          </a:p>
          <a:p>
            <a:pPr marL="179388" lvl="0" indent="-179388" fontAlgn="base">
              <a:spcBef>
                <a:spcPct val="0"/>
              </a:spcBef>
              <a:spcAft>
                <a:spcPts val="1200"/>
              </a:spcAft>
            </a:pPr>
            <a:r>
              <a:rPr lang="pl-PL" altLang="pl-PL" sz="2000" b="1" dirty="0" smtClean="0">
                <a:solidFill>
                  <a:srgbClr val="000000"/>
                </a:solidFill>
              </a:rPr>
              <a:t>   2004-2006</a:t>
            </a:r>
            <a:r>
              <a:rPr lang="pl-PL" sz="2000" dirty="0" smtClean="0">
                <a:solidFill>
                  <a:srgbClr val="000000"/>
                </a:solidFill>
              </a:rPr>
              <a:t> </a:t>
            </a:r>
            <a:r>
              <a:rPr lang="pl-PL" sz="2000" dirty="0">
                <a:solidFill>
                  <a:srgbClr val="000000"/>
                </a:solidFill>
              </a:rPr>
              <a:t>–</a:t>
            </a:r>
            <a:r>
              <a:rPr lang="pl-PL" altLang="pl-PL" sz="2000" b="1" dirty="0" smtClean="0">
                <a:solidFill>
                  <a:srgbClr val="000000"/>
                </a:solidFill>
              </a:rPr>
              <a:t> </a:t>
            </a:r>
            <a:r>
              <a:rPr lang="pl-PL" sz="2000" dirty="0" smtClean="0">
                <a:solidFill>
                  <a:srgbClr val="000000"/>
                </a:solidFill>
              </a:rPr>
              <a:t>Fundusze strukturalne – </a:t>
            </a:r>
            <a:r>
              <a:rPr lang="pl-PL" altLang="pl-PL" sz="2000" dirty="0" smtClean="0">
                <a:solidFill>
                  <a:srgbClr val="000000"/>
                </a:solidFill>
              </a:rPr>
              <a:t>Program regionalny: </a:t>
            </a:r>
            <a:r>
              <a:rPr lang="pl-PL" altLang="pl-PL" sz="2000" b="1" dirty="0" smtClean="0">
                <a:solidFill>
                  <a:srgbClr val="000000"/>
                </a:solidFill>
              </a:rPr>
              <a:t>ZPORR</a:t>
            </a:r>
            <a:r>
              <a:rPr lang="pl-PL" altLang="pl-PL" sz="2000" dirty="0" smtClean="0">
                <a:solidFill>
                  <a:srgbClr val="000000"/>
                </a:solidFill>
              </a:rPr>
              <a:t>   </a:t>
            </a:r>
            <a:r>
              <a:rPr lang="pl-PL" altLang="pl-PL" sz="2000" dirty="0">
                <a:solidFill>
                  <a:srgbClr val="000000"/>
                </a:solidFill>
              </a:rPr>
              <a:t> </a:t>
            </a:r>
            <a:r>
              <a:rPr lang="pl-PL" altLang="pl-PL" sz="2000" dirty="0" smtClean="0">
                <a:solidFill>
                  <a:srgbClr val="000000"/>
                </a:solidFill>
              </a:rPr>
              <a:t>                  </a:t>
            </a:r>
            <a:br>
              <a:rPr lang="pl-PL" altLang="pl-PL" sz="2000" dirty="0" smtClean="0">
                <a:solidFill>
                  <a:srgbClr val="000000"/>
                </a:solidFill>
              </a:rPr>
            </a:br>
            <a:r>
              <a:rPr lang="pl-PL" altLang="pl-PL" sz="2000" dirty="0" smtClean="0">
                <a:solidFill>
                  <a:srgbClr val="000000"/>
                </a:solidFill>
              </a:rPr>
              <a:t>(scentralizowany); środki z </a:t>
            </a:r>
            <a:r>
              <a:rPr lang="pl-PL" sz="2000" dirty="0" smtClean="0">
                <a:solidFill>
                  <a:srgbClr val="000000"/>
                </a:solidFill>
              </a:rPr>
              <a:t>EFRR i </a:t>
            </a:r>
            <a:r>
              <a:rPr lang="pl-PL" sz="2000" dirty="0">
                <a:solidFill>
                  <a:srgbClr val="000000"/>
                </a:solidFill>
              </a:rPr>
              <a:t>EFS</a:t>
            </a:r>
            <a:r>
              <a:rPr lang="pl-PL" altLang="pl-PL" sz="2000" dirty="0" smtClean="0">
                <a:solidFill>
                  <a:srgbClr val="000000"/>
                </a:solidFill>
              </a:rPr>
              <a:t>  </a:t>
            </a:r>
            <a:endParaRPr lang="pl-PL" altLang="pl-PL" sz="2000" dirty="0">
              <a:solidFill>
                <a:srgbClr val="000000"/>
              </a:solidFill>
            </a:endParaRPr>
          </a:p>
          <a:p>
            <a:pPr marL="179388" lvl="0" indent="-179388" fontAlgn="base">
              <a:spcBef>
                <a:spcPct val="0"/>
              </a:spcBef>
              <a:spcAft>
                <a:spcPts val="1200"/>
              </a:spcAft>
            </a:pPr>
            <a:r>
              <a:rPr lang="pl-PL" altLang="pl-PL" sz="2000" b="1" dirty="0" smtClean="0">
                <a:solidFill>
                  <a:srgbClr val="000000"/>
                </a:solidFill>
              </a:rPr>
              <a:t>   2007-</a:t>
            </a:r>
            <a:r>
              <a:rPr lang="pl-PL" altLang="pl-PL" sz="2000" b="1" dirty="0" smtClean="0"/>
              <a:t>2013</a:t>
            </a:r>
            <a:r>
              <a:rPr lang="pl-PL" sz="2000" dirty="0" smtClean="0">
                <a:solidFill>
                  <a:srgbClr val="000000"/>
                </a:solidFill>
              </a:rPr>
              <a:t> </a:t>
            </a:r>
            <a:r>
              <a:rPr lang="pl-PL" sz="2000" dirty="0">
                <a:solidFill>
                  <a:srgbClr val="000000"/>
                </a:solidFill>
              </a:rPr>
              <a:t>–</a:t>
            </a:r>
            <a:r>
              <a:rPr lang="pl-PL" altLang="pl-PL" sz="2000" b="1" dirty="0" smtClean="0">
                <a:solidFill>
                  <a:srgbClr val="000000"/>
                </a:solidFill>
              </a:rPr>
              <a:t> </a:t>
            </a:r>
            <a:r>
              <a:rPr lang="pl-PL" sz="2000" dirty="0" smtClean="0">
                <a:solidFill>
                  <a:srgbClr val="000000"/>
                </a:solidFill>
              </a:rPr>
              <a:t>Fundusze strukturalne – </a:t>
            </a:r>
            <a:r>
              <a:rPr lang="pl-PL" altLang="pl-PL" sz="2000" dirty="0" smtClean="0">
                <a:solidFill>
                  <a:srgbClr val="000000"/>
                </a:solidFill>
              </a:rPr>
              <a:t>Program regionalny: </a:t>
            </a:r>
            <a:r>
              <a:rPr lang="pl-PL" altLang="pl-PL" sz="2000" b="1" dirty="0" smtClean="0">
                <a:solidFill>
                  <a:srgbClr val="000000"/>
                </a:solidFill>
              </a:rPr>
              <a:t>RPO WM </a:t>
            </a:r>
            <a:r>
              <a:rPr lang="pl-PL" altLang="pl-PL" sz="2000" dirty="0" smtClean="0">
                <a:solidFill>
                  <a:srgbClr val="000000"/>
                </a:solidFill>
              </a:rPr>
              <a:t>środki </a:t>
            </a:r>
            <a:br>
              <a:rPr lang="pl-PL" altLang="pl-PL" sz="2000" dirty="0" smtClean="0">
                <a:solidFill>
                  <a:srgbClr val="000000"/>
                </a:solidFill>
              </a:rPr>
            </a:br>
            <a:r>
              <a:rPr lang="pl-PL" altLang="pl-PL" sz="2000" dirty="0" smtClean="0">
                <a:solidFill>
                  <a:srgbClr val="000000"/>
                </a:solidFill>
              </a:rPr>
              <a:t>z </a:t>
            </a:r>
            <a:r>
              <a:rPr lang="pl-PL" sz="2000" dirty="0" smtClean="0">
                <a:solidFill>
                  <a:srgbClr val="000000"/>
                </a:solidFill>
              </a:rPr>
              <a:t>EFRR</a:t>
            </a:r>
            <a:r>
              <a:rPr lang="pl-PL" altLang="pl-PL" sz="2000" dirty="0" smtClean="0">
                <a:solidFill>
                  <a:srgbClr val="000000"/>
                </a:solidFill>
              </a:rPr>
              <a:t>, komponent regionalny </a:t>
            </a:r>
            <a:r>
              <a:rPr lang="pl-PL" altLang="pl-PL" sz="2000" b="1" dirty="0" smtClean="0">
                <a:solidFill>
                  <a:srgbClr val="000000"/>
                </a:solidFill>
              </a:rPr>
              <a:t>PO Kapitał Ludzki </a:t>
            </a:r>
            <a:r>
              <a:rPr lang="pl-PL" altLang="pl-PL" sz="2000" dirty="0">
                <a:solidFill>
                  <a:srgbClr val="000000"/>
                </a:solidFill>
              </a:rPr>
              <a:t>środki z</a:t>
            </a:r>
            <a:r>
              <a:rPr lang="pl-PL" altLang="pl-PL" sz="2000" dirty="0" smtClean="0">
                <a:solidFill>
                  <a:srgbClr val="000000"/>
                </a:solidFill>
              </a:rPr>
              <a:t> </a:t>
            </a:r>
            <a:r>
              <a:rPr lang="pl-PL" sz="2000" dirty="0" smtClean="0">
                <a:solidFill>
                  <a:srgbClr val="000000"/>
                </a:solidFill>
              </a:rPr>
              <a:t>EFS </a:t>
            </a:r>
          </a:p>
          <a:p>
            <a:pPr marL="179388" indent="-179388" fontAlgn="base">
              <a:spcBef>
                <a:spcPct val="0"/>
              </a:spcBef>
              <a:spcAft>
                <a:spcPts val="1200"/>
              </a:spcAft>
            </a:pPr>
            <a:r>
              <a:rPr lang="pl-PL" altLang="pl-PL" sz="2000" b="1" dirty="0" smtClean="0">
                <a:solidFill>
                  <a:srgbClr val="000000"/>
                </a:solidFill>
              </a:rPr>
              <a:t>   </a:t>
            </a:r>
            <a:r>
              <a:rPr lang="pl-PL" altLang="pl-PL" sz="2000" b="1" dirty="0" smtClean="0"/>
              <a:t>2014-2020</a:t>
            </a:r>
            <a:r>
              <a:rPr lang="pl-PL" altLang="pl-PL" sz="2000" dirty="0" smtClean="0"/>
              <a:t> – </a:t>
            </a:r>
            <a:r>
              <a:rPr lang="pl-PL" sz="2000" dirty="0" smtClean="0">
                <a:solidFill>
                  <a:srgbClr val="000000"/>
                </a:solidFill>
              </a:rPr>
              <a:t>Fundusze strukturalne – </a:t>
            </a:r>
            <a:r>
              <a:rPr lang="pl-PL" altLang="pl-PL" sz="2000" dirty="0">
                <a:solidFill>
                  <a:srgbClr val="000000"/>
                </a:solidFill>
              </a:rPr>
              <a:t>Program regionalny: </a:t>
            </a:r>
            <a:r>
              <a:rPr lang="pl-PL" altLang="pl-PL" sz="2000" b="1" dirty="0" smtClean="0">
                <a:solidFill>
                  <a:srgbClr val="000000"/>
                </a:solidFill>
              </a:rPr>
              <a:t>RPO WM </a:t>
            </a:r>
            <a:r>
              <a:rPr lang="pl-PL" altLang="pl-PL" sz="2000" dirty="0" smtClean="0">
                <a:solidFill>
                  <a:srgbClr val="000000"/>
                </a:solidFill>
              </a:rPr>
              <a:t>środki</a:t>
            </a:r>
            <a:r>
              <a:rPr lang="pl-PL" altLang="pl-PL" sz="2000" dirty="0">
                <a:solidFill>
                  <a:srgbClr val="000000"/>
                </a:solidFill>
              </a:rPr>
              <a:t/>
            </a:r>
            <a:br>
              <a:rPr lang="pl-PL" altLang="pl-PL" sz="2000" dirty="0">
                <a:solidFill>
                  <a:srgbClr val="000000"/>
                </a:solidFill>
              </a:rPr>
            </a:br>
            <a:r>
              <a:rPr lang="pl-PL" altLang="pl-PL" sz="2000" dirty="0">
                <a:solidFill>
                  <a:srgbClr val="000000"/>
                </a:solidFill>
              </a:rPr>
              <a:t>z </a:t>
            </a:r>
            <a:r>
              <a:rPr lang="pl-PL" sz="2000" dirty="0">
                <a:solidFill>
                  <a:srgbClr val="000000"/>
                </a:solidFill>
              </a:rPr>
              <a:t>EFRR</a:t>
            </a:r>
            <a:r>
              <a:rPr lang="pl-PL" altLang="pl-PL" sz="2000" dirty="0">
                <a:solidFill>
                  <a:srgbClr val="000000"/>
                </a:solidFill>
              </a:rPr>
              <a:t>, </a:t>
            </a:r>
            <a:r>
              <a:rPr lang="pl-PL" sz="2000" dirty="0" smtClean="0">
                <a:solidFill>
                  <a:srgbClr val="000000"/>
                </a:solidFill>
              </a:rPr>
              <a:t>EFS </a:t>
            </a:r>
            <a:endParaRPr lang="pl-PL" altLang="pl-PL" sz="2000" b="1" dirty="0" smtClean="0">
              <a:solidFill>
                <a:srgbClr val="000000"/>
              </a:solidFill>
            </a:endParaRPr>
          </a:p>
        </p:txBody>
      </p:sp>
    </p:spTree>
    <p:extLst>
      <p:ext uri="{BB962C8B-B14F-4D97-AF65-F5344CB8AC3E}">
        <p14:creationId xmlns:p14="http://schemas.microsoft.com/office/powerpoint/2010/main" val="147058506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upa 20"/>
          <p:cNvGrpSpPr>
            <a:grpSpLocks/>
          </p:cNvGrpSpPr>
          <p:nvPr/>
        </p:nvGrpSpPr>
        <p:grpSpPr bwMode="auto">
          <a:xfrm>
            <a:off x="0" y="145875"/>
            <a:ext cx="9144000" cy="6712125"/>
            <a:chOff x="0" y="145852"/>
            <a:chExt cx="9144000" cy="6712148"/>
          </a:xfrm>
        </p:grpSpPr>
        <p:sp>
          <p:nvSpPr>
            <p:cNvPr id="4" name="Prostokąt 3"/>
            <p:cNvSpPr/>
            <p:nvPr/>
          </p:nvSpPr>
          <p:spPr>
            <a:xfrm>
              <a:off x="0" y="6500812"/>
              <a:ext cx="9144000" cy="357188"/>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solidFill>
                  <a:srgbClr val="FFFFFF"/>
                </a:solidFill>
              </a:endParaRPr>
            </a:p>
          </p:txBody>
        </p:sp>
        <p:grpSp>
          <p:nvGrpSpPr>
            <p:cNvPr id="5124" name="Grupa 19"/>
            <p:cNvGrpSpPr>
              <a:grpSpLocks/>
            </p:cNvGrpSpPr>
            <p:nvPr/>
          </p:nvGrpSpPr>
          <p:grpSpPr bwMode="auto">
            <a:xfrm>
              <a:off x="383730" y="145852"/>
              <a:ext cx="8403112" cy="422629"/>
              <a:chOff x="383730" y="145852"/>
              <a:chExt cx="8403112" cy="422629"/>
            </a:xfrm>
          </p:grpSpPr>
          <p:pic>
            <p:nvPicPr>
              <p:cNvPr id="5125" name="Obraz 4" descr="logotyp(claim)_pl.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730" y="145852"/>
                <a:ext cx="2214578" cy="42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Obraz 6" descr="piktogramy_zestaw.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0826" y="145852"/>
                <a:ext cx="2286016" cy="32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5127" name="Symbol zastępczy numeru slajdu 17"/>
          <p:cNvSpPr txBox="1">
            <a:spLocks noGrp="1"/>
          </p:cNvSpPr>
          <p:nvPr/>
        </p:nvSpPr>
        <p:spPr bwMode="auto">
          <a:xfrm>
            <a:off x="357188" y="6500813"/>
            <a:ext cx="4286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ED2ABB53-9D02-4F74-AFAA-EE4974A332B2}" type="slidenum">
              <a:rPr lang="pl-PL" altLang="pl-PL" sz="1200">
                <a:solidFill>
                  <a:srgbClr val="FFFFFF"/>
                </a:solidFill>
                <a:cs typeface="Arial" pitchFamily="34" charset="0"/>
              </a:rPr>
              <a:pPr fontAlgn="base">
                <a:spcBef>
                  <a:spcPct val="0"/>
                </a:spcBef>
                <a:spcAft>
                  <a:spcPct val="0"/>
                </a:spcAft>
              </a:pPr>
              <a:t>13</a:t>
            </a:fld>
            <a:endParaRPr lang="pl-PL" altLang="pl-PL" sz="1200">
              <a:solidFill>
                <a:srgbClr val="FFFFFF"/>
              </a:solidFill>
              <a:cs typeface="Arial" pitchFamily="34" charset="0"/>
            </a:endParaRPr>
          </a:p>
        </p:txBody>
      </p:sp>
      <p:sp>
        <p:nvSpPr>
          <p:cNvPr id="5129" name="Rectangle 9"/>
          <p:cNvSpPr>
            <a:spLocks noChangeArrowheads="1"/>
          </p:cNvSpPr>
          <p:nvPr/>
        </p:nvSpPr>
        <p:spPr bwMode="auto">
          <a:xfrm>
            <a:off x="109300" y="692696"/>
            <a:ext cx="8928100" cy="624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itchFamily="34" charset="0"/>
              </a:defRPr>
            </a:lvl1pPr>
            <a:lvl2pPr>
              <a:defRPr sz="4400">
                <a:solidFill>
                  <a:schemeClr val="tx2"/>
                </a:solidFill>
                <a:latin typeface="Arial" pitchFamily="34" charset="0"/>
              </a:defRPr>
            </a:lvl2pPr>
            <a:lvl3pPr>
              <a:defRPr sz="4400">
                <a:solidFill>
                  <a:schemeClr val="tx2"/>
                </a:solidFill>
                <a:latin typeface="Arial" pitchFamily="34" charset="0"/>
              </a:defRPr>
            </a:lvl3pPr>
            <a:lvl4pPr>
              <a:defRPr sz="4400">
                <a:solidFill>
                  <a:schemeClr val="tx2"/>
                </a:solidFill>
                <a:latin typeface="Arial" pitchFamily="34" charset="0"/>
              </a:defRPr>
            </a:lvl4pPr>
            <a:lvl5pPr>
              <a:defRPr sz="4400">
                <a:solidFill>
                  <a:schemeClr val="tx2"/>
                </a:solidFill>
                <a:latin typeface="Arial" pitchFamily="34" charset="0"/>
              </a:defRPr>
            </a:lvl5pPr>
            <a:lvl6pPr marL="457200" algn="ctr" fontAlgn="base">
              <a:spcBef>
                <a:spcPct val="0"/>
              </a:spcBef>
              <a:spcAft>
                <a:spcPct val="0"/>
              </a:spcAft>
              <a:defRPr sz="4400">
                <a:solidFill>
                  <a:schemeClr val="tx2"/>
                </a:solidFill>
                <a:latin typeface="Arial" pitchFamily="34" charset="0"/>
              </a:defRPr>
            </a:lvl6pPr>
            <a:lvl7pPr marL="914400" algn="ctr" fontAlgn="base">
              <a:spcBef>
                <a:spcPct val="0"/>
              </a:spcBef>
              <a:spcAft>
                <a:spcPct val="0"/>
              </a:spcAft>
              <a:defRPr sz="4400">
                <a:solidFill>
                  <a:schemeClr val="tx2"/>
                </a:solidFill>
                <a:latin typeface="Arial" pitchFamily="34" charset="0"/>
              </a:defRPr>
            </a:lvl7pPr>
            <a:lvl8pPr marL="1371600" algn="ctr" fontAlgn="base">
              <a:spcBef>
                <a:spcPct val="0"/>
              </a:spcBef>
              <a:spcAft>
                <a:spcPct val="0"/>
              </a:spcAft>
              <a:defRPr sz="4400">
                <a:solidFill>
                  <a:schemeClr val="tx2"/>
                </a:solidFill>
                <a:latin typeface="Arial" pitchFamily="34" charset="0"/>
              </a:defRPr>
            </a:lvl8pPr>
            <a:lvl9pPr marL="1828800" algn="ctr" fontAlgn="base">
              <a:spcBef>
                <a:spcPct val="0"/>
              </a:spcBef>
              <a:spcAft>
                <a:spcPct val="0"/>
              </a:spcAft>
              <a:defRPr sz="4400">
                <a:solidFill>
                  <a:schemeClr val="tx2"/>
                </a:solidFill>
                <a:latin typeface="Arial" pitchFamily="34" charset="0"/>
              </a:defRPr>
            </a:lvl9pPr>
          </a:lstStyle>
          <a:p>
            <a:pPr algn="ctr" fontAlgn="base">
              <a:spcBef>
                <a:spcPct val="0"/>
              </a:spcBef>
              <a:spcAft>
                <a:spcPct val="0"/>
              </a:spcAft>
            </a:pPr>
            <a:r>
              <a:rPr lang="pl-PL" altLang="pl-PL" sz="2800" b="1" dirty="0" smtClean="0">
                <a:solidFill>
                  <a:srgbClr val="FF0000"/>
                </a:solidFill>
                <a:latin typeface="+mj-lt"/>
              </a:rPr>
              <a:t>Inwestycje w rozwój województwa</a:t>
            </a:r>
            <a:r>
              <a:rPr lang="pl-PL" altLang="pl-PL" sz="2800" b="1" dirty="0">
                <a:solidFill>
                  <a:srgbClr val="FF0000"/>
                </a:solidFill>
                <a:latin typeface="+mj-lt"/>
              </a:rPr>
              <a:t> </a:t>
            </a:r>
            <a:r>
              <a:rPr lang="pl-PL" altLang="pl-PL" sz="2800" b="1" dirty="0" smtClean="0">
                <a:solidFill>
                  <a:srgbClr val="FF0000"/>
                </a:solidFill>
                <a:latin typeface="+mj-lt"/>
              </a:rPr>
              <a:t>(1999-2004)</a:t>
            </a:r>
          </a:p>
        </p:txBody>
      </p:sp>
      <p:sp>
        <p:nvSpPr>
          <p:cNvPr id="5130" name="Rectangle 10"/>
          <p:cNvSpPr>
            <a:spLocks noChangeArrowheads="1"/>
          </p:cNvSpPr>
          <p:nvPr/>
        </p:nvSpPr>
        <p:spPr bwMode="auto">
          <a:xfrm>
            <a:off x="457200" y="1540424"/>
            <a:ext cx="8229600" cy="370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pitchFamily="34" charset="0"/>
              </a:defRPr>
            </a:lvl1pPr>
            <a:lvl2pPr marL="742950" indent="-285750" algn="l">
              <a:spcBef>
                <a:spcPct val="20000"/>
              </a:spcBef>
              <a:buChar char="–"/>
              <a:defRPr sz="2800">
                <a:solidFill>
                  <a:schemeClr val="tx1"/>
                </a:solidFill>
                <a:latin typeface="Arial" pitchFamily="34" charset="0"/>
              </a:defRPr>
            </a:lvl2pPr>
            <a:lvl3pPr marL="1143000" indent="-228600" algn="l">
              <a:spcBef>
                <a:spcPct val="20000"/>
              </a:spcBef>
              <a:buChar char="•"/>
              <a:defRPr sz="2400">
                <a:solidFill>
                  <a:schemeClr val="tx1"/>
                </a:solidFill>
                <a:latin typeface="Arial" pitchFamily="34" charset="0"/>
              </a:defRPr>
            </a:lvl3pPr>
            <a:lvl4pPr marL="1600200" indent="-228600" algn="l">
              <a:spcBef>
                <a:spcPct val="20000"/>
              </a:spcBef>
              <a:buChar char="–"/>
              <a:defRPr sz="2000">
                <a:solidFill>
                  <a:schemeClr val="tx1"/>
                </a:solidFill>
                <a:latin typeface="Arial" pitchFamily="34" charset="0"/>
              </a:defRPr>
            </a:lvl4pPr>
            <a:lvl5pPr marL="2057400" indent="-228600" algn="l">
              <a:spcBef>
                <a:spcPct val="20000"/>
              </a:spcBef>
              <a:buChar char="»"/>
              <a:defRPr sz="2000">
                <a:solidFill>
                  <a:schemeClr val="tx1"/>
                </a:solidFill>
                <a:latin typeface="Arial" pitchFamily="34" charset="0"/>
              </a:defRPr>
            </a:lvl5pPr>
            <a:lvl6pPr marL="2514600" indent="-228600" fontAlgn="base">
              <a:spcBef>
                <a:spcPct val="20000"/>
              </a:spcBef>
              <a:spcAft>
                <a:spcPct val="0"/>
              </a:spcAft>
              <a:buChar char="»"/>
              <a:defRPr sz="2000">
                <a:solidFill>
                  <a:schemeClr val="tx1"/>
                </a:solidFill>
                <a:latin typeface="Arial" pitchFamily="34" charset="0"/>
              </a:defRPr>
            </a:lvl6pPr>
            <a:lvl7pPr marL="2971800" indent="-228600" fontAlgn="base">
              <a:spcBef>
                <a:spcPct val="20000"/>
              </a:spcBef>
              <a:spcAft>
                <a:spcPct val="0"/>
              </a:spcAft>
              <a:buChar char="»"/>
              <a:defRPr sz="2000">
                <a:solidFill>
                  <a:schemeClr val="tx1"/>
                </a:solidFill>
                <a:latin typeface="Arial" pitchFamily="34" charset="0"/>
              </a:defRPr>
            </a:lvl7pPr>
            <a:lvl8pPr marL="3429000" indent="-228600" fontAlgn="base">
              <a:spcBef>
                <a:spcPct val="20000"/>
              </a:spcBef>
              <a:spcAft>
                <a:spcPct val="0"/>
              </a:spcAft>
              <a:buChar char="»"/>
              <a:defRPr sz="2000">
                <a:solidFill>
                  <a:schemeClr val="tx1"/>
                </a:solidFill>
                <a:latin typeface="Arial" pitchFamily="34" charset="0"/>
              </a:defRPr>
            </a:lvl8pPr>
            <a:lvl9pPr marL="3886200" indent="-228600" fontAlgn="base">
              <a:spcBef>
                <a:spcPct val="20000"/>
              </a:spcBef>
              <a:spcAft>
                <a:spcPct val="0"/>
              </a:spcAft>
              <a:buChar char="»"/>
              <a:defRPr sz="2000">
                <a:solidFill>
                  <a:schemeClr val="tx1"/>
                </a:solidFill>
                <a:latin typeface="Arial" pitchFamily="34" charset="0"/>
              </a:defRPr>
            </a:lvl9pPr>
          </a:lstStyle>
          <a:p>
            <a:pPr fontAlgn="base">
              <a:spcBef>
                <a:spcPct val="40000"/>
              </a:spcBef>
              <a:spcAft>
                <a:spcPct val="40000"/>
              </a:spcAft>
            </a:pPr>
            <a:endParaRPr lang="pl-PL" altLang="pl-PL" sz="2000">
              <a:solidFill>
                <a:srgbClr val="000000"/>
              </a:solidFill>
              <a:latin typeface="Cambria" pitchFamily="18" charset="0"/>
            </a:endParaRPr>
          </a:p>
        </p:txBody>
      </p:sp>
      <p:graphicFrame>
        <p:nvGraphicFramePr>
          <p:cNvPr id="2" name="Tabela 1"/>
          <p:cNvGraphicFramePr>
            <a:graphicFrameLocks noGrp="1"/>
          </p:cNvGraphicFramePr>
          <p:nvPr>
            <p:extLst>
              <p:ext uri="{D42A27DB-BD31-4B8C-83A1-F6EECF244321}">
                <p14:modId xmlns:p14="http://schemas.microsoft.com/office/powerpoint/2010/main" val="2144754357"/>
              </p:ext>
            </p:extLst>
          </p:nvPr>
        </p:nvGraphicFramePr>
        <p:xfrm>
          <a:off x="44666" y="1844824"/>
          <a:ext cx="9054668" cy="3860768"/>
        </p:xfrm>
        <a:graphic>
          <a:graphicData uri="http://schemas.openxmlformats.org/drawingml/2006/table">
            <a:tbl>
              <a:tblPr firstRow="1" bandRow="1">
                <a:tableStyleId>{EB9631B5-78F2-41C9-869B-9F39066F8104}</a:tableStyleId>
              </a:tblPr>
              <a:tblGrid>
                <a:gridCol w="1214966">
                  <a:extLst>
                    <a:ext uri="{9D8B030D-6E8A-4147-A177-3AD203B41FA5}">
                      <a16:colId xmlns:a16="http://schemas.microsoft.com/office/drawing/2014/main" val="20000"/>
                    </a:ext>
                  </a:extLst>
                </a:gridCol>
                <a:gridCol w="2323640">
                  <a:extLst>
                    <a:ext uri="{9D8B030D-6E8A-4147-A177-3AD203B41FA5}">
                      <a16:colId xmlns:a16="http://schemas.microsoft.com/office/drawing/2014/main" val="20001"/>
                    </a:ext>
                  </a:extLst>
                </a:gridCol>
                <a:gridCol w="1780816">
                  <a:extLst>
                    <a:ext uri="{9D8B030D-6E8A-4147-A177-3AD203B41FA5}">
                      <a16:colId xmlns:a16="http://schemas.microsoft.com/office/drawing/2014/main" val="20002"/>
                    </a:ext>
                  </a:extLst>
                </a:gridCol>
                <a:gridCol w="3735246">
                  <a:extLst>
                    <a:ext uri="{9D8B030D-6E8A-4147-A177-3AD203B41FA5}">
                      <a16:colId xmlns:a16="http://schemas.microsoft.com/office/drawing/2014/main" val="20003"/>
                    </a:ext>
                  </a:extLst>
                </a:gridCol>
              </a:tblGrid>
              <a:tr h="416528">
                <a:tc>
                  <a:txBody>
                    <a:bodyPr/>
                    <a:lstStyle/>
                    <a:p>
                      <a:r>
                        <a:rPr lang="pl-PL" sz="1600" dirty="0" smtClean="0"/>
                        <a:t>Okres</a:t>
                      </a:r>
                      <a:endParaRPr lang="pl-P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65000"/>
                      </a:schemeClr>
                    </a:solidFill>
                  </a:tcPr>
                </a:tc>
                <a:tc>
                  <a:txBody>
                    <a:bodyPr/>
                    <a:lstStyle/>
                    <a:p>
                      <a:r>
                        <a:rPr lang="pl-PL" sz="1600" dirty="0" smtClean="0"/>
                        <a:t>Instrument</a:t>
                      </a:r>
                      <a:endParaRPr lang="pl-P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65000"/>
                      </a:schemeClr>
                    </a:solidFill>
                  </a:tcPr>
                </a:tc>
                <a:tc>
                  <a:txBody>
                    <a:bodyPr/>
                    <a:lstStyle/>
                    <a:p>
                      <a:r>
                        <a:rPr lang="pl-PL" sz="1600" dirty="0" smtClean="0"/>
                        <a:t>Wartość</a:t>
                      </a:r>
                      <a:endParaRPr lang="pl-P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65000"/>
                      </a:schemeClr>
                    </a:solidFill>
                  </a:tcPr>
                </a:tc>
                <a:tc>
                  <a:txBody>
                    <a:bodyPr/>
                    <a:lstStyle/>
                    <a:p>
                      <a:r>
                        <a:rPr lang="pl-PL" sz="1600" dirty="0" smtClean="0"/>
                        <a:t>Inwestycje</a:t>
                      </a:r>
                      <a:endParaRPr lang="pl-P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65000"/>
                      </a:schemeClr>
                    </a:solidFill>
                  </a:tcPr>
                </a:tc>
                <a:extLst>
                  <a:ext uri="{0D108BD9-81ED-4DB2-BD59-A6C34878D82A}">
                    <a16:rowId xmlns:a16="http://schemas.microsoft.com/office/drawing/2014/main" val="10000"/>
                  </a:ext>
                </a:extLst>
              </a:tr>
              <a:tr h="1300937">
                <a:tc>
                  <a:txBody>
                    <a:bodyPr/>
                    <a:lstStyle/>
                    <a:p>
                      <a:r>
                        <a:rPr lang="pl-PL" sz="1600" dirty="0" smtClean="0"/>
                        <a:t>199</a:t>
                      </a:r>
                      <a:r>
                        <a:rPr lang="pl-PL" sz="1600" dirty="0" smtClean="0">
                          <a:solidFill>
                            <a:schemeClr val="tx1"/>
                          </a:solidFill>
                        </a:rPr>
                        <a:t>9</a:t>
                      </a:r>
                      <a:r>
                        <a:rPr lang="pl-PL" sz="1600" dirty="0" smtClean="0"/>
                        <a:t>-2002</a:t>
                      </a:r>
                      <a:endParaRPr lang="pl-P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pl-PL" sz="1600" dirty="0" smtClean="0">
                          <a:solidFill>
                            <a:schemeClr val="tx1"/>
                          </a:solidFill>
                        </a:rPr>
                        <a:t>Inwestycje</a:t>
                      </a:r>
                      <a:r>
                        <a:rPr lang="pl-PL" sz="1600" baseline="0" dirty="0" smtClean="0">
                          <a:solidFill>
                            <a:schemeClr val="tx1"/>
                          </a:solidFill>
                        </a:rPr>
                        <a:t> rozwojowe realizowane z udziałem dotacji z budżetu państwa</a:t>
                      </a:r>
                      <a:endParaRPr lang="pl-PL"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pl-PL" sz="1600" dirty="0" smtClean="0">
                          <a:solidFill>
                            <a:schemeClr val="tx1"/>
                          </a:solidFill>
                        </a:rPr>
                        <a:t>834 mln zł (dofinansowanie)</a:t>
                      </a:r>
                      <a:endParaRPr lang="pl-PL"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pl-PL" sz="1600" dirty="0" smtClean="0">
                          <a:solidFill>
                            <a:schemeClr val="tx1"/>
                          </a:solidFill>
                        </a:rPr>
                        <a:t>Infrastruktura drogowa </a:t>
                      </a:r>
                      <a:br>
                        <a:rPr lang="pl-PL" sz="1600" dirty="0" smtClean="0">
                          <a:solidFill>
                            <a:schemeClr val="tx1"/>
                          </a:solidFill>
                        </a:rPr>
                      </a:br>
                      <a:r>
                        <a:rPr lang="pl-PL" sz="1600" dirty="0" smtClean="0">
                          <a:solidFill>
                            <a:schemeClr val="tx1"/>
                          </a:solidFill>
                        </a:rPr>
                        <a:t>(m.in. al. Prymasa Tysiąclecia </a:t>
                      </a:r>
                      <a:br>
                        <a:rPr lang="pl-PL" sz="1600" dirty="0" smtClean="0">
                          <a:solidFill>
                            <a:schemeClr val="tx1"/>
                          </a:solidFill>
                        </a:rPr>
                      </a:br>
                      <a:r>
                        <a:rPr lang="pl-PL" sz="1600" dirty="0" smtClean="0">
                          <a:solidFill>
                            <a:schemeClr val="tx1"/>
                          </a:solidFill>
                        </a:rPr>
                        <a:t>i Trasa AK w Warszawie), </a:t>
                      </a:r>
                    </a:p>
                    <a:p>
                      <a:r>
                        <a:rPr lang="pl-PL" sz="1600" dirty="0" smtClean="0">
                          <a:solidFill>
                            <a:schemeClr val="tx1"/>
                          </a:solidFill>
                        </a:rPr>
                        <a:t>ochrona</a:t>
                      </a:r>
                      <a:r>
                        <a:rPr lang="pl-PL" sz="1600" baseline="0" dirty="0" smtClean="0">
                          <a:solidFill>
                            <a:schemeClr val="tx1"/>
                          </a:solidFill>
                        </a:rPr>
                        <a:t> zdrowia (m.in. </a:t>
                      </a:r>
                      <a:r>
                        <a:rPr lang="pl-PL" sz="1600" b="0" baseline="0" dirty="0" smtClean="0">
                          <a:solidFill>
                            <a:schemeClr val="tx1"/>
                          </a:solidFill>
                        </a:rPr>
                        <a:t>szpitale</a:t>
                      </a:r>
                      <a:r>
                        <a:rPr lang="pl-PL" sz="1600" b="1" baseline="0" dirty="0" smtClean="0">
                          <a:solidFill>
                            <a:schemeClr val="tx1"/>
                          </a:solidFill>
                        </a:rPr>
                        <a:t> </a:t>
                      </a:r>
                      <a:br>
                        <a:rPr lang="pl-PL" sz="1600" b="1" baseline="0" dirty="0" smtClean="0">
                          <a:solidFill>
                            <a:schemeClr val="tx1"/>
                          </a:solidFill>
                        </a:rPr>
                      </a:br>
                      <a:r>
                        <a:rPr lang="pl-PL" sz="1600" b="1" baseline="0" dirty="0" smtClean="0">
                          <a:solidFill>
                            <a:schemeClr val="tx1"/>
                          </a:solidFill>
                        </a:rPr>
                        <a:t>w Ostrołęce</a:t>
                      </a:r>
                      <a:r>
                        <a:rPr lang="pl-PL" sz="1600" b="0" baseline="0" dirty="0" smtClean="0">
                          <a:solidFill>
                            <a:schemeClr val="tx1"/>
                          </a:solidFill>
                        </a:rPr>
                        <a:t>, Płocku</a:t>
                      </a:r>
                      <a:r>
                        <a:rPr lang="pl-PL" sz="1600" baseline="0" dirty="0" smtClean="0">
                          <a:solidFill>
                            <a:schemeClr val="tx1"/>
                          </a:solidFill>
                        </a:rPr>
                        <a:t>, Radomiu)</a:t>
                      </a:r>
                      <a:endParaRPr lang="pl-PL"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821644">
                <a:tc>
                  <a:txBody>
                    <a:bodyPr/>
                    <a:lstStyle/>
                    <a:p>
                      <a:r>
                        <a:rPr lang="pl-PL" sz="1600" dirty="0" smtClean="0"/>
                        <a:t>2000-2003</a:t>
                      </a:r>
                      <a:endParaRPr lang="pl-P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pl-PL" sz="1600" dirty="0" smtClean="0">
                          <a:solidFill>
                            <a:schemeClr val="tx1"/>
                          </a:solidFill>
                        </a:rPr>
                        <a:t>ISPA/Fundusz Spójności </a:t>
                      </a:r>
                      <a:endParaRPr lang="pl-PL"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pl-PL" sz="1600" dirty="0" smtClean="0">
                          <a:solidFill>
                            <a:schemeClr val="tx1"/>
                          </a:solidFill>
                        </a:rPr>
                        <a:t>210 mln EUR</a:t>
                      </a:r>
                    </a:p>
                    <a:p>
                      <a:r>
                        <a:rPr lang="pl-PL" sz="1600" dirty="0" smtClean="0">
                          <a:solidFill>
                            <a:schemeClr val="tx1"/>
                          </a:solidFill>
                        </a:rPr>
                        <a:t>(dofinansowanie)</a:t>
                      </a:r>
                      <a:endParaRPr lang="pl-PL"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pl-PL" sz="1600" dirty="0" smtClean="0">
                          <a:solidFill>
                            <a:schemeClr val="tx1"/>
                          </a:solidFill>
                        </a:rPr>
                        <a:t>Ochrona</a:t>
                      </a:r>
                      <a:r>
                        <a:rPr lang="pl-PL" sz="1600" baseline="0" dirty="0" smtClean="0">
                          <a:solidFill>
                            <a:schemeClr val="tx1"/>
                          </a:solidFill>
                        </a:rPr>
                        <a:t> środowiska (m.in. oczyszczanie ścieków w Warszawie, gospodarka odpadami komunalnymi </a:t>
                      </a:r>
                      <a:br>
                        <a:rPr lang="pl-PL" sz="1600" baseline="0" dirty="0" smtClean="0">
                          <a:solidFill>
                            <a:schemeClr val="tx1"/>
                          </a:solidFill>
                        </a:rPr>
                      </a:br>
                      <a:r>
                        <a:rPr lang="pl-PL" sz="1600" baseline="0" dirty="0" smtClean="0">
                          <a:solidFill>
                            <a:schemeClr val="tx1"/>
                          </a:solidFill>
                        </a:rPr>
                        <a:t>w Radomiu)</a:t>
                      </a:r>
                      <a:endParaRPr lang="pl-PL"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1061290">
                <a:tc>
                  <a:txBody>
                    <a:bodyPr/>
                    <a:lstStyle/>
                    <a:p>
                      <a:r>
                        <a:rPr lang="pl-PL" sz="1600" dirty="0" smtClean="0"/>
                        <a:t>2000-2003</a:t>
                      </a:r>
                      <a:endParaRPr lang="pl-P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pl-PL" sz="1600" dirty="0" smtClean="0">
                          <a:solidFill>
                            <a:schemeClr val="tx1"/>
                          </a:solidFill>
                        </a:rPr>
                        <a:t>ISPA/Fundusz Spójności </a:t>
                      </a:r>
                      <a:endParaRPr lang="pl-PL"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pl-PL" sz="1600" dirty="0" smtClean="0">
                          <a:solidFill>
                            <a:schemeClr val="tx1"/>
                          </a:solidFill>
                        </a:rPr>
                        <a:t>579</a:t>
                      </a:r>
                      <a:r>
                        <a:rPr lang="pl-PL" sz="1600" baseline="0" dirty="0" smtClean="0">
                          <a:solidFill>
                            <a:schemeClr val="tx1"/>
                          </a:solidFill>
                        </a:rPr>
                        <a:t> mln EUR</a:t>
                      </a:r>
                    </a:p>
                    <a:p>
                      <a:r>
                        <a:rPr lang="pl-PL" sz="1600" dirty="0" smtClean="0">
                          <a:solidFill>
                            <a:schemeClr val="tx1"/>
                          </a:solidFill>
                        </a:rPr>
                        <a:t>(dofinansowanie)</a:t>
                      </a:r>
                      <a:endParaRPr lang="pl-PL"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pl-PL" sz="1600" dirty="0" smtClean="0">
                          <a:solidFill>
                            <a:schemeClr val="tx1"/>
                          </a:solidFill>
                        </a:rPr>
                        <a:t>Transport (m.in. modernizacja DK50 Sochaczew-Grójec-Mińsk</a:t>
                      </a:r>
                      <a:r>
                        <a:rPr lang="pl-PL" sz="1600" baseline="0" dirty="0" smtClean="0">
                          <a:solidFill>
                            <a:schemeClr val="tx1"/>
                          </a:solidFill>
                        </a:rPr>
                        <a:t> Mazowiecki </a:t>
                      </a:r>
                      <a:r>
                        <a:rPr lang="pl-PL" sz="1600" dirty="0" smtClean="0">
                          <a:solidFill>
                            <a:schemeClr val="tx1"/>
                          </a:solidFill>
                        </a:rPr>
                        <a:t>oraz</a:t>
                      </a:r>
                      <a:r>
                        <a:rPr lang="pl-PL" sz="1600" baseline="0" dirty="0" smtClean="0">
                          <a:solidFill>
                            <a:schemeClr val="tx1"/>
                          </a:solidFill>
                        </a:rPr>
                        <a:t> linii kolejowej E20 Mińsk </a:t>
                      </a:r>
                      <a:r>
                        <a:rPr lang="pl-PL" sz="1600" baseline="0" dirty="0" err="1" smtClean="0">
                          <a:solidFill>
                            <a:schemeClr val="tx1"/>
                          </a:solidFill>
                        </a:rPr>
                        <a:t>Mazowiecki-Siedlce-Terespol</a:t>
                      </a:r>
                      <a:r>
                        <a:rPr lang="pl-PL" sz="1600" baseline="0" dirty="0" smtClean="0">
                          <a:solidFill>
                            <a:schemeClr val="tx1"/>
                          </a:solidFill>
                        </a:rPr>
                        <a:t>)</a:t>
                      </a:r>
                      <a:endParaRPr lang="pl-PL"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8842550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Symbol zastępczy numeru slajdu 17"/>
          <p:cNvSpPr txBox="1">
            <a:spLocks noGrp="1"/>
          </p:cNvSpPr>
          <p:nvPr/>
        </p:nvSpPr>
        <p:spPr bwMode="auto">
          <a:xfrm>
            <a:off x="357188" y="6500813"/>
            <a:ext cx="4286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ED2ABB53-9D02-4F74-AFAA-EE4974A332B2}" type="slidenum">
              <a:rPr lang="pl-PL" altLang="pl-PL" sz="1200">
                <a:solidFill>
                  <a:srgbClr val="FFFFFF"/>
                </a:solidFill>
                <a:cs typeface="Arial" pitchFamily="34" charset="0"/>
              </a:rPr>
              <a:pPr fontAlgn="base">
                <a:spcBef>
                  <a:spcPct val="0"/>
                </a:spcBef>
                <a:spcAft>
                  <a:spcPct val="0"/>
                </a:spcAft>
              </a:pPr>
              <a:t>14</a:t>
            </a:fld>
            <a:endParaRPr lang="pl-PL" altLang="pl-PL" sz="1200">
              <a:solidFill>
                <a:srgbClr val="FFFFFF"/>
              </a:solidFill>
              <a:cs typeface="Arial" pitchFamily="34" charset="0"/>
            </a:endParaRPr>
          </a:p>
        </p:txBody>
      </p:sp>
      <p:sp>
        <p:nvSpPr>
          <p:cNvPr id="5129" name="Rectangle 9"/>
          <p:cNvSpPr>
            <a:spLocks noChangeArrowheads="1"/>
          </p:cNvSpPr>
          <p:nvPr/>
        </p:nvSpPr>
        <p:spPr bwMode="auto">
          <a:xfrm>
            <a:off x="29865" y="116632"/>
            <a:ext cx="9144000" cy="624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itchFamily="34" charset="0"/>
              </a:defRPr>
            </a:lvl1pPr>
            <a:lvl2pPr>
              <a:defRPr sz="4400">
                <a:solidFill>
                  <a:schemeClr val="tx2"/>
                </a:solidFill>
                <a:latin typeface="Arial" pitchFamily="34" charset="0"/>
              </a:defRPr>
            </a:lvl2pPr>
            <a:lvl3pPr>
              <a:defRPr sz="4400">
                <a:solidFill>
                  <a:schemeClr val="tx2"/>
                </a:solidFill>
                <a:latin typeface="Arial" pitchFamily="34" charset="0"/>
              </a:defRPr>
            </a:lvl3pPr>
            <a:lvl4pPr>
              <a:defRPr sz="4400">
                <a:solidFill>
                  <a:schemeClr val="tx2"/>
                </a:solidFill>
                <a:latin typeface="Arial" pitchFamily="34" charset="0"/>
              </a:defRPr>
            </a:lvl4pPr>
            <a:lvl5pPr>
              <a:defRPr sz="4400">
                <a:solidFill>
                  <a:schemeClr val="tx2"/>
                </a:solidFill>
                <a:latin typeface="Arial" pitchFamily="34" charset="0"/>
              </a:defRPr>
            </a:lvl5pPr>
            <a:lvl6pPr marL="457200" algn="ctr" fontAlgn="base">
              <a:spcBef>
                <a:spcPct val="0"/>
              </a:spcBef>
              <a:spcAft>
                <a:spcPct val="0"/>
              </a:spcAft>
              <a:defRPr sz="4400">
                <a:solidFill>
                  <a:schemeClr val="tx2"/>
                </a:solidFill>
                <a:latin typeface="Arial" pitchFamily="34" charset="0"/>
              </a:defRPr>
            </a:lvl6pPr>
            <a:lvl7pPr marL="914400" algn="ctr" fontAlgn="base">
              <a:spcBef>
                <a:spcPct val="0"/>
              </a:spcBef>
              <a:spcAft>
                <a:spcPct val="0"/>
              </a:spcAft>
              <a:defRPr sz="4400">
                <a:solidFill>
                  <a:schemeClr val="tx2"/>
                </a:solidFill>
                <a:latin typeface="Arial" pitchFamily="34" charset="0"/>
              </a:defRPr>
            </a:lvl7pPr>
            <a:lvl8pPr marL="1371600" algn="ctr" fontAlgn="base">
              <a:spcBef>
                <a:spcPct val="0"/>
              </a:spcBef>
              <a:spcAft>
                <a:spcPct val="0"/>
              </a:spcAft>
              <a:defRPr sz="4400">
                <a:solidFill>
                  <a:schemeClr val="tx2"/>
                </a:solidFill>
                <a:latin typeface="Arial" pitchFamily="34" charset="0"/>
              </a:defRPr>
            </a:lvl8pPr>
            <a:lvl9pPr marL="1828800" algn="ctr" fontAlgn="base">
              <a:spcBef>
                <a:spcPct val="0"/>
              </a:spcBef>
              <a:spcAft>
                <a:spcPct val="0"/>
              </a:spcAft>
              <a:defRPr sz="4400">
                <a:solidFill>
                  <a:schemeClr val="tx2"/>
                </a:solidFill>
                <a:latin typeface="Arial" pitchFamily="34" charset="0"/>
              </a:defRPr>
            </a:lvl9pPr>
          </a:lstStyle>
          <a:p>
            <a:pPr algn="ctr" fontAlgn="base">
              <a:spcBef>
                <a:spcPct val="0"/>
              </a:spcBef>
              <a:spcAft>
                <a:spcPct val="0"/>
              </a:spcAft>
            </a:pPr>
            <a:r>
              <a:rPr lang="pl-PL" altLang="pl-PL" sz="2800" b="1" dirty="0" smtClean="0">
                <a:solidFill>
                  <a:srgbClr val="FF0000"/>
                </a:solidFill>
                <a:latin typeface="+mj-lt"/>
              </a:rPr>
              <a:t>Inwestycje w rozwój województwa </a:t>
            </a:r>
            <a:br>
              <a:rPr lang="pl-PL" altLang="pl-PL" sz="2800" b="1" dirty="0" smtClean="0">
                <a:solidFill>
                  <a:srgbClr val="FF0000"/>
                </a:solidFill>
                <a:latin typeface="+mj-lt"/>
              </a:rPr>
            </a:br>
            <a:r>
              <a:rPr lang="pl-PL" altLang="pl-PL" sz="2800" b="1" dirty="0" smtClean="0">
                <a:solidFill>
                  <a:srgbClr val="FF0000"/>
                </a:solidFill>
                <a:latin typeface="+mj-lt"/>
              </a:rPr>
              <a:t>- subregion ostrołęcki</a:t>
            </a:r>
          </a:p>
        </p:txBody>
      </p:sp>
      <p:sp>
        <p:nvSpPr>
          <p:cNvPr id="5130" name="Rectangle 10"/>
          <p:cNvSpPr>
            <a:spLocks noChangeArrowheads="1"/>
          </p:cNvSpPr>
          <p:nvPr/>
        </p:nvSpPr>
        <p:spPr bwMode="auto">
          <a:xfrm>
            <a:off x="127457" y="939266"/>
            <a:ext cx="8921819" cy="276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pitchFamily="34" charset="0"/>
              </a:defRPr>
            </a:lvl1pPr>
            <a:lvl2pPr marL="742950" indent="-285750" algn="l">
              <a:spcBef>
                <a:spcPct val="20000"/>
              </a:spcBef>
              <a:buChar char="–"/>
              <a:defRPr sz="2800">
                <a:solidFill>
                  <a:schemeClr val="tx1"/>
                </a:solidFill>
                <a:latin typeface="Arial" pitchFamily="34" charset="0"/>
              </a:defRPr>
            </a:lvl2pPr>
            <a:lvl3pPr marL="1143000" indent="-228600" algn="l">
              <a:spcBef>
                <a:spcPct val="20000"/>
              </a:spcBef>
              <a:buChar char="•"/>
              <a:defRPr sz="2400">
                <a:solidFill>
                  <a:schemeClr val="tx1"/>
                </a:solidFill>
                <a:latin typeface="Arial" pitchFamily="34" charset="0"/>
              </a:defRPr>
            </a:lvl3pPr>
            <a:lvl4pPr marL="1600200" indent="-228600" algn="l">
              <a:spcBef>
                <a:spcPct val="20000"/>
              </a:spcBef>
              <a:buChar char="–"/>
              <a:defRPr sz="2000">
                <a:solidFill>
                  <a:schemeClr val="tx1"/>
                </a:solidFill>
                <a:latin typeface="Arial" pitchFamily="34" charset="0"/>
              </a:defRPr>
            </a:lvl4pPr>
            <a:lvl5pPr marL="2057400" indent="-228600" algn="l">
              <a:spcBef>
                <a:spcPct val="20000"/>
              </a:spcBef>
              <a:buChar char="»"/>
              <a:defRPr sz="2000">
                <a:solidFill>
                  <a:schemeClr val="tx1"/>
                </a:solidFill>
                <a:latin typeface="Arial" pitchFamily="34" charset="0"/>
              </a:defRPr>
            </a:lvl5pPr>
            <a:lvl6pPr marL="2514600" indent="-228600" fontAlgn="base">
              <a:spcBef>
                <a:spcPct val="20000"/>
              </a:spcBef>
              <a:spcAft>
                <a:spcPct val="0"/>
              </a:spcAft>
              <a:buChar char="»"/>
              <a:defRPr sz="2000">
                <a:solidFill>
                  <a:schemeClr val="tx1"/>
                </a:solidFill>
                <a:latin typeface="Arial" pitchFamily="34" charset="0"/>
              </a:defRPr>
            </a:lvl6pPr>
            <a:lvl7pPr marL="2971800" indent="-228600" fontAlgn="base">
              <a:spcBef>
                <a:spcPct val="20000"/>
              </a:spcBef>
              <a:spcAft>
                <a:spcPct val="0"/>
              </a:spcAft>
              <a:buChar char="»"/>
              <a:defRPr sz="2000">
                <a:solidFill>
                  <a:schemeClr val="tx1"/>
                </a:solidFill>
                <a:latin typeface="Arial" pitchFamily="34" charset="0"/>
              </a:defRPr>
            </a:lvl7pPr>
            <a:lvl8pPr marL="3429000" indent="-228600" fontAlgn="base">
              <a:spcBef>
                <a:spcPct val="20000"/>
              </a:spcBef>
              <a:spcAft>
                <a:spcPct val="0"/>
              </a:spcAft>
              <a:buChar char="»"/>
              <a:defRPr sz="2000">
                <a:solidFill>
                  <a:schemeClr val="tx1"/>
                </a:solidFill>
                <a:latin typeface="Arial" pitchFamily="34" charset="0"/>
              </a:defRPr>
            </a:lvl8pPr>
            <a:lvl9pPr marL="3886200" indent="-228600" fontAlgn="base">
              <a:spcBef>
                <a:spcPct val="20000"/>
              </a:spcBef>
              <a:spcAft>
                <a:spcPct val="0"/>
              </a:spcAft>
              <a:buChar char="»"/>
              <a:defRPr sz="2000">
                <a:solidFill>
                  <a:schemeClr val="tx1"/>
                </a:solidFill>
                <a:latin typeface="Arial" pitchFamily="34" charset="0"/>
              </a:defRPr>
            </a:lvl9pPr>
          </a:lstStyle>
          <a:p>
            <a:pPr marL="0" indent="0" algn="ctr" fontAlgn="base">
              <a:spcBef>
                <a:spcPct val="40000"/>
              </a:spcBef>
              <a:spcAft>
                <a:spcPct val="40000"/>
              </a:spcAft>
              <a:buNone/>
            </a:pPr>
            <a:r>
              <a:rPr lang="pl-PL" altLang="pl-PL" sz="1600" b="1" dirty="0" smtClean="0">
                <a:latin typeface="+mj-lt"/>
              </a:rPr>
              <a:t>Kontrakt </a:t>
            </a:r>
            <a:r>
              <a:rPr lang="pl-PL" altLang="pl-PL" sz="1600" b="1" dirty="0">
                <a:latin typeface="+mj-lt"/>
              </a:rPr>
              <a:t>W</a:t>
            </a:r>
            <a:r>
              <a:rPr lang="pl-PL" altLang="pl-PL" sz="1600" b="1" dirty="0" smtClean="0">
                <a:latin typeface="+mj-lt"/>
              </a:rPr>
              <a:t>ojewódzki dla Województwa Mazowieckiego (2001-2003)</a:t>
            </a:r>
            <a:endParaRPr lang="pl-PL" altLang="pl-PL" sz="1600" b="1" dirty="0">
              <a:latin typeface="+mj-lt"/>
            </a:endParaRPr>
          </a:p>
        </p:txBody>
      </p:sp>
      <p:graphicFrame>
        <p:nvGraphicFramePr>
          <p:cNvPr id="2" name="Tabela 1"/>
          <p:cNvGraphicFramePr>
            <a:graphicFrameLocks noGrp="1"/>
          </p:cNvGraphicFramePr>
          <p:nvPr>
            <p:extLst>
              <p:ext uri="{D42A27DB-BD31-4B8C-83A1-F6EECF244321}">
                <p14:modId xmlns:p14="http://schemas.microsoft.com/office/powerpoint/2010/main" val="3671997331"/>
              </p:ext>
            </p:extLst>
          </p:nvPr>
        </p:nvGraphicFramePr>
        <p:xfrm>
          <a:off x="116704" y="1391290"/>
          <a:ext cx="8905284" cy="915600"/>
        </p:xfrm>
        <a:graphic>
          <a:graphicData uri="http://schemas.openxmlformats.org/drawingml/2006/table">
            <a:tbl>
              <a:tblPr firstRow="1" bandRow="1">
                <a:tableStyleId>{EB9631B5-78F2-41C9-869B-9F39066F8104}</a:tableStyleId>
              </a:tblPr>
              <a:tblGrid>
                <a:gridCol w="1128866">
                  <a:extLst>
                    <a:ext uri="{9D8B030D-6E8A-4147-A177-3AD203B41FA5}">
                      <a16:colId xmlns:a16="http://schemas.microsoft.com/office/drawing/2014/main" val="20000"/>
                    </a:ext>
                  </a:extLst>
                </a:gridCol>
                <a:gridCol w="7776418">
                  <a:extLst>
                    <a:ext uri="{9D8B030D-6E8A-4147-A177-3AD203B41FA5}">
                      <a16:colId xmlns:a16="http://schemas.microsoft.com/office/drawing/2014/main" val="20001"/>
                    </a:ext>
                  </a:extLst>
                </a:gridCol>
              </a:tblGrid>
              <a:tr h="122748">
                <a:tc>
                  <a:txBody>
                    <a:bodyPr/>
                    <a:lstStyle/>
                    <a:p>
                      <a:r>
                        <a:rPr lang="pl-PL" sz="1400" dirty="0" smtClean="0"/>
                        <a:t>Obszar</a:t>
                      </a:r>
                      <a:endParaRPr lang="pl-P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65000"/>
                      </a:schemeClr>
                    </a:solidFill>
                  </a:tcPr>
                </a:tc>
                <a:tc>
                  <a:txBody>
                    <a:bodyPr/>
                    <a:lstStyle/>
                    <a:p>
                      <a:r>
                        <a:rPr lang="pl-PL" sz="1400" dirty="0" smtClean="0"/>
                        <a:t>Wybrane</a:t>
                      </a:r>
                      <a:r>
                        <a:rPr lang="pl-PL" sz="1400" baseline="0" dirty="0" smtClean="0"/>
                        <a:t> i</a:t>
                      </a:r>
                      <a:r>
                        <a:rPr lang="pl-PL" sz="1400" dirty="0" smtClean="0"/>
                        <a:t>nwestycje</a:t>
                      </a:r>
                      <a:endParaRPr lang="pl-P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65000"/>
                      </a:schemeClr>
                    </a:solidFill>
                  </a:tcPr>
                </a:tc>
                <a:extLst>
                  <a:ext uri="{0D108BD9-81ED-4DB2-BD59-A6C34878D82A}">
                    <a16:rowId xmlns:a16="http://schemas.microsoft.com/office/drawing/2014/main" val="10000"/>
                  </a:ext>
                </a:extLst>
              </a:tr>
              <a:tr h="136759">
                <a:tc>
                  <a:txBody>
                    <a:bodyPr/>
                    <a:lstStyle/>
                    <a:p>
                      <a:r>
                        <a:rPr lang="pl-PL" sz="1400" b="1" dirty="0" smtClean="0">
                          <a:latin typeface="+mj-lt"/>
                        </a:rPr>
                        <a:t>Kultura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171450" indent="-171450">
                        <a:buFont typeface="Arial" panose="020B0604020202020204" pitchFamily="34" charset="0"/>
                        <a:buChar char="•"/>
                      </a:pPr>
                      <a:r>
                        <a:rPr lang="pl-PL" sz="1400" kern="1200" dirty="0" smtClean="0">
                          <a:solidFill>
                            <a:schemeClr val="dk1"/>
                          </a:solidFill>
                          <a:effectLst/>
                          <a:latin typeface="+mn-lt"/>
                          <a:ea typeface="Calibri" panose="020F0502020204030204" pitchFamily="34" charset="0"/>
                          <a:cs typeface="+mn-cs"/>
                        </a:rPr>
                        <a:t>Budowa Ostrołęckiego Centrum Kultury</a:t>
                      </a:r>
                      <a:endParaRPr lang="pl-PL" sz="1400" b="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306000">
                <a:tc>
                  <a:txBody>
                    <a:bodyPr/>
                    <a:lstStyle/>
                    <a:p>
                      <a:r>
                        <a:rPr lang="pl-PL" sz="1400" b="1" dirty="0" smtClean="0">
                          <a:latin typeface="+mj-lt"/>
                        </a:rPr>
                        <a:t>Zdrowie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171450" indent="-171450">
                        <a:spcAft>
                          <a:spcPts val="400"/>
                        </a:spcAft>
                        <a:buFont typeface="Arial" panose="020B0604020202020204" pitchFamily="34" charset="0"/>
                        <a:buChar char="•"/>
                      </a:pPr>
                      <a:r>
                        <a:rPr lang="pl-PL" sz="1400" kern="1200" dirty="0" smtClean="0">
                          <a:solidFill>
                            <a:schemeClr val="dk1"/>
                          </a:solidFill>
                          <a:effectLst/>
                          <a:latin typeface="+mn-lt"/>
                          <a:ea typeface="+mn-ea"/>
                          <a:cs typeface="+mn-cs"/>
                        </a:rPr>
                        <a:t>Budowa szpitali w Ostrołęce i Przasnyszu</a:t>
                      </a:r>
                      <a:endParaRPr lang="pl-PL" sz="1400" b="0" kern="1200" baseline="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14" name="Tabela 13"/>
          <p:cNvGraphicFramePr>
            <a:graphicFrameLocks noGrp="1"/>
          </p:cNvGraphicFramePr>
          <p:nvPr>
            <p:extLst>
              <p:ext uri="{D42A27DB-BD31-4B8C-83A1-F6EECF244321}">
                <p14:modId xmlns:p14="http://schemas.microsoft.com/office/powerpoint/2010/main" val="1780770202"/>
              </p:ext>
            </p:extLst>
          </p:nvPr>
        </p:nvGraphicFramePr>
        <p:xfrm>
          <a:off x="75790" y="2780928"/>
          <a:ext cx="8919348" cy="610800"/>
        </p:xfrm>
        <a:graphic>
          <a:graphicData uri="http://schemas.openxmlformats.org/drawingml/2006/table">
            <a:tbl>
              <a:tblPr firstRow="1" bandRow="1">
                <a:tableStyleId>{EB9631B5-78F2-41C9-869B-9F39066F8104}</a:tableStyleId>
              </a:tblPr>
              <a:tblGrid>
                <a:gridCol w="1142930">
                  <a:extLst>
                    <a:ext uri="{9D8B030D-6E8A-4147-A177-3AD203B41FA5}">
                      <a16:colId xmlns:a16="http://schemas.microsoft.com/office/drawing/2014/main" val="20000"/>
                    </a:ext>
                  </a:extLst>
                </a:gridCol>
                <a:gridCol w="7776418">
                  <a:extLst>
                    <a:ext uri="{9D8B030D-6E8A-4147-A177-3AD203B41FA5}">
                      <a16:colId xmlns:a16="http://schemas.microsoft.com/office/drawing/2014/main" val="20001"/>
                    </a:ext>
                  </a:extLst>
                </a:gridCol>
              </a:tblGrid>
              <a:tr h="251043">
                <a:tc>
                  <a:txBody>
                    <a:bodyPr/>
                    <a:lstStyle/>
                    <a:p>
                      <a:r>
                        <a:rPr lang="pl-PL" sz="1400" dirty="0" smtClean="0"/>
                        <a:t>Obszar</a:t>
                      </a:r>
                      <a:endParaRPr lang="pl-P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65000"/>
                      </a:schemeClr>
                    </a:solidFill>
                  </a:tcPr>
                </a:tc>
                <a:tc>
                  <a:txBody>
                    <a:bodyPr/>
                    <a:lstStyle/>
                    <a:p>
                      <a:r>
                        <a:rPr lang="pl-PL" sz="1400" dirty="0" smtClean="0"/>
                        <a:t>Wybrane</a:t>
                      </a:r>
                      <a:r>
                        <a:rPr lang="pl-PL" sz="1400" baseline="0" dirty="0" smtClean="0"/>
                        <a:t> i</a:t>
                      </a:r>
                      <a:r>
                        <a:rPr lang="pl-PL" sz="1400" dirty="0" smtClean="0"/>
                        <a:t>nwestycje</a:t>
                      </a:r>
                      <a:endParaRPr lang="pl-P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65000"/>
                      </a:schemeClr>
                    </a:solidFill>
                  </a:tcPr>
                </a:tc>
                <a:extLst>
                  <a:ext uri="{0D108BD9-81ED-4DB2-BD59-A6C34878D82A}">
                    <a16:rowId xmlns:a16="http://schemas.microsoft.com/office/drawing/2014/main" val="10000"/>
                  </a:ext>
                </a:extLst>
              </a:tr>
              <a:tr h="306000">
                <a:tc>
                  <a:txBody>
                    <a:bodyPr/>
                    <a:lstStyle/>
                    <a:p>
                      <a:r>
                        <a:rPr lang="pl-PL" sz="1400" b="1" dirty="0" smtClean="0">
                          <a:latin typeface="+mj-lt"/>
                        </a:rPr>
                        <a:t>Zdrowie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171450" indent="-171450">
                        <a:spcAft>
                          <a:spcPts val="400"/>
                        </a:spcAft>
                        <a:buFont typeface="Arial" panose="020B0604020202020204" pitchFamily="34" charset="0"/>
                        <a:buChar char="•"/>
                      </a:pPr>
                      <a:r>
                        <a:rPr lang="pl-PL" sz="1400" kern="1200" dirty="0" smtClean="0">
                          <a:solidFill>
                            <a:schemeClr val="tx1"/>
                          </a:solidFill>
                          <a:effectLst/>
                          <a:latin typeface="+mn-lt"/>
                          <a:ea typeface="+mn-ea"/>
                          <a:cs typeface="+mn-cs"/>
                        </a:rPr>
                        <a:t>Budowa Wojewódzkiego Szpitala Specjalistycznego w Ostrołęce – inwestycja wieloletnia </a:t>
                      </a:r>
                      <a:endParaRPr lang="pl-PL" sz="1400" b="0" kern="1200" baseline="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5" name="Rectangle 10"/>
          <p:cNvSpPr>
            <a:spLocks noChangeArrowheads="1"/>
          </p:cNvSpPr>
          <p:nvPr/>
        </p:nvSpPr>
        <p:spPr bwMode="auto">
          <a:xfrm>
            <a:off x="127457" y="2419863"/>
            <a:ext cx="8928100" cy="276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pitchFamily="34" charset="0"/>
              </a:defRPr>
            </a:lvl1pPr>
            <a:lvl2pPr marL="742950" indent="-285750" algn="l">
              <a:spcBef>
                <a:spcPct val="20000"/>
              </a:spcBef>
              <a:buChar char="–"/>
              <a:defRPr sz="2800">
                <a:solidFill>
                  <a:schemeClr val="tx1"/>
                </a:solidFill>
                <a:latin typeface="Arial" pitchFamily="34" charset="0"/>
              </a:defRPr>
            </a:lvl2pPr>
            <a:lvl3pPr marL="1143000" indent="-228600" algn="l">
              <a:spcBef>
                <a:spcPct val="20000"/>
              </a:spcBef>
              <a:buChar char="•"/>
              <a:defRPr sz="2400">
                <a:solidFill>
                  <a:schemeClr val="tx1"/>
                </a:solidFill>
                <a:latin typeface="Arial" pitchFamily="34" charset="0"/>
              </a:defRPr>
            </a:lvl3pPr>
            <a:lvl4pPr marL="1600200" indent="-228600" algn="l">
              <a:spcBef>
                <a:spcPct val="20000"/>
              </a:spcBef>
              <a:buChar char="–"/>
              <a:defRPr sz="2000">
                <a:solidFill>
                  <a:schemeClr val="tx1"/>
                </a:solidFill>
                <a:latin typeface="Arial" pitchFamily="34" charset="0"/>
              </a:defRPr>
            </a:lvl4pPr>
            <a:lvl5pPr marL="2057400" indent="-228600" algn="l">
              <a:spcBef>
                <a:spcPct val="20000"/>
              </a:spcBef>
              <a:buChar char="»"/>
              <a:defRPr sz="2000">
                <a:solidFill>
                  <a:schemeClr val="tx1"/>
                </a:solidFill>
                <a:latin typeface="Arial" pitchFamily="34" charset="0"/>
              </a:defRPr>
            </a:lvl5pPr>
            <a:lvl6pPr marL="2514600" indent="-228600" fontAlgn="base">
              <a:spcBef>
                <a:spcPct val="20000"/>
              </a:spcBef>
              <a:spcAft>
                <a:spcPct val="0"/>
              </a:spcAft>
              <a:buChar char="»"/>
              <a:defRPr sz="2000">
                <a:solidFill>
                  <a:schemeClr val="tx1"/>
                </a:solidFill>
                <a:latin typeface="Arial" pitchFamily="34" charset="0"/>
              </a:defRPr>
            </a:lvl6pPr>
            <a:lvl7pPr marL="2971800" indent="-228600" fontAlgn="base">
              <a:spcBef>
                <a:spcPct val="20000"/>
              </a:spcBef>
              <a:spcAft>
                <a:spcPct val="0"/>
              </a:spcAft>
              <a:buChar char="»"/>
              <a:defRPr sz="2000">
                <a:solidFill>
                  <a:schemeClr val="tx1"/>
                </a:solidFill>
                <a:latin typeface="Arial" pitchFamily="34" charset="0"/>
              </a:defRPr>
            </a:lvl7pPr>
            <a:lvl8pPr marL="3429000" indent="-228600" fontAlgn="base">
              <a:spcBef>
                <a:spcPct val="20000"/>
              </a:spcBef>
              <a:spcAft>
                <a:spcPct val="0"/>
              </a:spcAft>
              <a:buChar char="»"/>
              <a:defRPr sz="2000">
                <a:solidFill>
                  <a:schemeClr val="tx1"/>
                </a:solidFill>
                <a:latin typeface="Arial" pitchFamily="34" charset="0"/>
              </a:defRPr>
            </a:lvl8pPr>
            <a:lvl9pPr marL="3886200" indent="-228600" fontAlgn="base">
              <a:spcBef>
                <a:spcPct val="20000"/>
              </a:spcBef>
              <a:spcAft>
                <a:spcPct val="0"/>
              </a:spcAft>
              <a:buChar char="»"/>
              <a:defRPr sz="2000">
                <a:solidFill>
                  <a:schemeClr val="tx1"/>
                </a:solidFill>
                <a:latin typeface="Arial" pitchFamily="34" charset="0"/>
              </a:defRPr>
            </a:lvl9pPr>
          </a:lstStyle>
          <a:p>
            <a:pPr marL="0" indent="0" algn="ctr" fontAlgn="base">
              <a:spcBef>
                <a:spcPct val="40000"/>
              </a:spcBef>
              <a:spcAft>
                <a:spcPct val="40000"/>
              </a:spcAft>
              <a:buNone/>
            </a:pPr>
            <a:r>
              <a:rPr lang="pl-PL" altLang="pl-PL" sz="1600" b="1" dirty="0" smtClean="0">
                <a:latin typeface="+mj-lt"/>
              </a:rPr>
              <a:t>Kontrakt </a:t>
            </a:r>
            <a:r>
              <a:rPr lang="pl-PL" altLang="pl-PL" sz="1600" b="1" dirty="0">
                <a:latin typeface="+mj-lt"/>
              </a:rPr>
              <a:t>W</a:t>
            </a:r>
            <a:r>
              <a:rPr lang="pl-PL" altLang="pl-PL" sz="1600" b="1" dirty="0" smtClean="0">
                <a:latin typeface="+mj-lt"/>
              </a:rPr>
              <a:t>ojewódzki dla Województwa Mazowieckiego (2004)</a:t>
            </a:r>
            <a:endParaRPr lang="pl-PL" altLang="pl-PL" sz="1600" b="1" dirty="0">
              <a:latin typeface="+mj-lt"/>
            </a:endParaRPr>
          </a:p>
        </p:txBody>
      </p:sp>
      <p:sp>
        <p:nvSpPr>
          <p:cNvPr id="20" name="Rectangle 10"/>
          <p:cNvSpPr>
            <a:spLocks noChangeArrowheads="1"/>
          </p:cNvSpPr>
          <p:nvPr/>
        </p:nvSpPr>
        <p:spPr bwMode="auto">
          <a:xfrm>
            <a:off x="116704" y="3547510"/>
            <a:ext cx="8921821" cy="276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pitchFamily="34" charset="0"/>
              </a:defRPr>
            </a:lvl1pPr>
            <a:lvl2pPr marL="742950" indent="-285750" algn="l">
              <a:spcBef>
                <a:spcPct val="20000"/>
              </a:spcBef>
              <a:buChar char="–"/>
              <a:defRPr sz="2800">
                <a:solidFill>
                  <a:schemeClr val="tx1"/>
                </a:solidFill>
                <a:latin typeface="Arial" pitchFamily="34" charset="0"/>
              </a:defRPr>
            </a:lvl2pPr>
            <a:lvl3pPr marL="1143000" indent="-228600" algn="l">
              <a:spcBef>
                <a:spcPct val="20000"/>
              </a:spcBef>
              <a:buChar char="•"/>
              <a:defRPr sz="2400">
                <a:solidFill>
                  <a:schemeClr val="tx1"/>
                </a:solidFill>
                <a:latin typeface="Arial" pitchFamily="34" charset="0"/>
              </a:defRPr>
            </a:lvl3pPr>
            <a:lvl4pPr marL="1600200" indent="-228600" algn="l">
              <a:spcBef>
                <a:spcPct val="20000"/>
              </a:spcBef>
              <a:buChar char="–"/>
              <a:defRPr sz="2000">
                <a:solidFill>
                  <a:schemeClr val="tx1"/>
                </a:solidFill>
                <a:latin typeface="Arial" pitchFamily="34" charset="0"/>
              </a:defRPr>
            </a:lvl4pPr>
            <a:lvl5pPr marL="2057400" indent="-228600" algn="l">
              <a:spcBef>
                <a:spcPct val="20000"/>
              </a:spcBef>
              <a:buChar char="»"/>
              <a:defRPr sz="2000">
                <a:solidFill>
                  <a:schemeClr val="tx1"/>
                </a:solidFill>
                <a:latin typeface="Arial" pitchFamily="34" charset="0"/>
              </a:defRPr>
            </a:lvl5pPr>
            <a:lvl6pPr marL="2514600" indent="-228600" fontAlgn="base">
              <a:spcBef>
                <a:spcPct val="20000"/>
              </a:spcBef>
              <a:spcAft>
                <a:spcPct val="0"/>
              </a:spcAft>
              <a:buChar char="»"/>
              <a:defRPr sz="2000">
                <a:solidFill>
                  <a:schemeClr val="tx1"/>
                </a:solidFill>
                <a:latin typeface="Arial" pitchFamily="34" charset="0"/>
              </a:defRPr>
            </a:lvl6pPr>
            <a:lvl7pPr marL="2971800" indent="-228600" fontAlgn="base">
              <a:spcBef>
                <a:spcPct val="20000"/>
              </a:spcBef>
              <a:spcAft>
                <a:spcPct val="0"/>
              </a:spcAft>
              <a:buChar char="»"/>
              <a:defRPr sz="2000">
                <a:solidFill>
                  <a:schemeClr val="tx1"/>
                </a:solidFill>
                <a:latin typeface="Arial" pitchFamily="34" charset="0"/>
              </a:defRPr>
            </a:lvl7pPr>
            <a:lvl8pPr marL="3429000" indent="-228600" fontAlgn="base">
              <a:spcBef>
                <a:spcPct val="20000"/>
              </a:spcBef>
              <a:spcAft>
                <a:spcPct val="0"/>
              </a:spcAft>
              <a:buChar char="»"/>
              <a:defRPr sz="2000">
                <a:solidFill>
                  <a:schemeClr val="tx1"/>
                </a:solidFill>
                <a:latin typeface="Arial" pitchFamily="34" charset="0"/>
              </a:defRPr>
            </a:lvl8pPr>
            <a:lvl9pPr marL="3886200" indent="-228600" fontAlgn="base">
              <a:spcBef>
                <a:spcPct val="20000"/>
              </a:spcBef>
              <a:spcAft>
                <a:spcPct val="0"/>
              </a:spcAft>
              <a:buChar char="»"/>
              <a:defRPr sz="2000">
                <a:solidFill>
                  <a:schemeClr val="tx1"/>
                </a:solidFill>
                <a:latin typeface="Arial" pitchFamily="34" charset="0"/>
              </a:defRPr>
            </a:lvl9pPr>
          </a:lstStyle>
          <a:p>
            <a:pPr marL="0" indent="0" algn="ctr" fontAlgn="base">
              <a:spcBef>
                <a:spcPct val="40000"/>
              </a:spcBef>
              <a:spcAft>
                <a:spcPct val="40000"/>
              </a:spcAft>
              <a:buNone/>
            </a:pPr>
            <a:r>
              <a:rPr lang="pl-PL" altLang="pl-PL" sz="1600" b="1" dirty="0" smtClean="0">
                <a:latin typeface="+mj-lt"/>
              </a:rPr>
              <a:t>Kontrakt </a:t>
            </a:r>
            <a:r>
              <a:rPr lang="pl-PL" altLang="pl-PL" sz="1600" b="1" dirty="0">
                <a:latin typeface="+mj-lt"/>
              </a:rPr>
              <a:t>W</a:t>
            </a:r>
            <a:r>
              <a:rPr lang="pl-PL" altLang="pl-PL" sz="1600" b="1" dirty="0" smtClean="0">
                <a:latin typeface="+mj-lt"/>
              </a:rPr>
              <a:t>ojewódzki dla Województwa Mazowieckiego (2005-2006)</a:t>
            </a:r>
            <a:endParaRPr lang="pl-PL" altLang="pl-PL" sz="1600" b="1" dirty="0">
              <a:latin typeface="+mj-lt"/>
            </a:endParaRPr>
          </a:p>
        </p:txBody>
      </p:sp>
      <p:graphicFrame>
        <p:nvGraphicFramePr>
          <p:cNvPr id="3" name="Tabela 2"/>
          <p:cNvGraphicFramePr>
            <a:graphicFrameLocks noGrp="1"/>
          </p:cNvGraphicFramePr>
          <p:nvPr>
            <p:extLst>
              <p:ext uri="{D42A27DB-BD31-4B8C-83A1-F6EECF244321}">
                <p14:modId xmlns:p14="http://schemas.microsoft.com/office/powerpoint/2010/main" val="4135233363"/>
              </p:ext>
            </p:extLst>
          </p:nvPr>
        </p:nvGraphicFramePr>
        <p:xfrm>
          <a:off x="146963" y="3966686"/>
          <a:ext cx="8897841" cy="2712720"/>
        </p:xfrm>
        <a:graphic>
          <a:graphicData uri="http://schemas.openxmlformats.org/drawingml/2006/table">
            <a:tbl>
              <a:tblPr firstRow="1" bandRow="1">
                <a:tableStyleId>{EB9631B5-78F2-41C9-869B-9F39066F8104}</a:tableStyleId>
              </a:tblPr>
              <a:tblGrid>
                <a:gridCol w="1121424">
                  <a:extLst>
                    <a:ext uri="{9D8B030D-6E8A-4147-A177-3AD203B41FA5}">
                      <a16:colId xmlns:a16="http://schemas.microsoft.com/office/drawing/2014/main" val="20000"/>
                    </a:ext>
                  </a:extLst>
                </a:gridCol>
                <a:gridCol w="7776417">
                  <a:extLst>
                    <a:ext uri="{9D8B030D-6E8A-4147-A177-3AD203B41FA5}">
                      <a16:colId xmlns:a16="http://schemas.microsoft.com/office/drawing/2014/main" val="20001"/>
                    </a:ext>
                  </a:extLst>
                </a:gridCol>
              </a:tblGrid>
              <a:tr h="122748">
                <a:tc>
                  <a:txBody>
                    <a:bodyPr/>
                    <a:lstStyle/>
                    <a:p>
                      <a:r>
                        <a:rPr lang="pl-PL" sz="1400" dirty="0" smtClean="0"/>
                        <a:t>Obszar</a:t>
                      </a:r>
                      <a:endParaRPr lang="pl-P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65000"/>
                      </a:schemeClr>
                    </a:solidFill>
                  </a:tcPr>
                </a:tc>
                <a:tc>
                  <a:txBody>
                    <a:bodyPr/>
                    <a:lstStyle/>
                    <a:p>
                      <a:r>
                        <a:rPr lang="pl-PL" sz="1400" dirty="0" smtClean="0"/>
                        <a:t>Wybrane</a:t>
                      </a:r>
                      <a:r>
                        <a:rPr lang="pl-PL" sz="1400" baseline="0" dirty="0" smtClean="0"/>
                        <a:t> i</a:t>
                      </a:r>
                      <a:r>
                        <a:rPr lang="pl-PL" sz="1400" dirty="0" smtClean="0"/>
                        <a:t>nwestycje</a:t>
                      </a:r>
                      <a:endParaRPr lang="pl-P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65000"/>
                      </a:schemeClr>
                    </a:solidFill>
                  </a:tcPr>
                </a:tc>
                <a:extLst>
                  <a:ext uri="{0D108BD9-81ED-4DB2-BD59-A6C34878D82A}">
                    <a16:rowId xmlns:a16="http://schemas.microsoft.com/office/drawing/2014/main" val="10000"/>
                  </a:ext>
                </a:extLst>
              </a:tr>
              <a:tr h="136759">
                <a:tc>
                  <a:txBody>
                    <a:bodyPr/>
                    <a:lstStyle/>
                    <a:p>
                      <a:r>
                        <a:rPr lang="pl-PL" sz="1400" b="1" dirty="0" smtClean="0">
                          <a:latin typeface="+mj-lt"/>
                        </a:rPr>
                        <a:t>Pomoc społeczna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171450" indent="-171450">
                        <a:spcAft>
                          <a:spcPts val="0"/>
                        </a:spcAft>
                        <a:buFont typeface="Arial" panose="020B0604020202020204" pitchFamily="34" charset="0"/>
                        <a:buChar char="•"/>
                      </a:pPr>
                      <a:r>
                        <a:rPr lang="pl-PL" sz="1400" kern="1200" dirty="0" smtClean="0">
                          <a:solidFill>
                            <a:schemeClr val="dk1"/>
                          </a:solidFill>
                          <a:effectLst/>
                          <a:latin typeface="+mn-lt"/>
                          <a:ea typeface="+mn-ea"/>
                          <a:cs typeface="+mn-cs"/>
                        </a:rPr>
                        <a:t>Termomodernizacja budynku Domu Pomocy Społecznej dla Dzieci "</a:t>
                      </a:r>
                      <a:r>
                        <a:rPr lang="pl-PL" sz="1400" kern="1200" dirty="0" err="1" smtClean="0">
                          <a:solidFill>
                            <a:schemeClr val="dk1"/>
                          </a:solidFill>
                          <a:effectLst/>
                          <a:latin typeface="+mn-lt"/>
                          <a:ea typeface="+mn-ea"/>
                          <a:cs typeface="+mn-cs"/>
                        </a:rPr>
                        <a:t>Fiszor</a:t>
                      </a:r>
                      <a:r>
                        <a:rPr lang="pl-PL" sz="1400" kern="1200" dirty="0" smtClean="0">
                          <a:solidFill>
                            <a:schemeClr val="dk1"/>
                          </a:solidFill>
                          <a:effectLst/>
                          <a:latin typeface="+mn-lt"/>
                          <a:ea typeface="+mn-ea"/>
                          <a:cs typeface="+mn-cs"/>
                        </a:rPr>
                        <a:t>" w Gaju, gm. Zabrodzie - modernizacja dachu - etap końcowy</a:t>
                      </a:r>
                      <a:endParaRPr lang="pl-PL" sz="1400" b="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577409">
                <a:tc>
                  <a:txBody>
                    <a:bodyPr/>
                    <a:lstStyle/>
                    <a:p>
                      <a:r>
                        <a:rPr lang="pl-PL" sz="1400" b="1" dirty="0" smtClean="0">
                          <a:latin typeface="+mj-lt"/>
                        </a:rPr>
                        <a:t>Zdrowie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171450" indent="-171450">
                        <a:spcAft>
                          <a:spcPts val="0"/>
                        </a:spcAft>
                        <a:buFont typeface="Arial" panose="020B0604020202020204" pitchFamily="34" charset="0"/>
                        <a:buChar char="•"/>
                      </a:pPr>
                      <a:r>
                        <a:rPr lang="pl-PL" sz="1400" kern="1200" dirty="0" smtClean="0">
                          <a:solidFill>
                            <a:schemeClr val="tx1"/>
                          </a:solidFill>
                          <a:effectLst/>
                          <a:latin typeface="+mn-lt"/>
                          <a:ea typeface="+mn-ea"/>
                          <a:cs typeface="+mn-cs"/>
                        </a:rPr>
                        <a:t>Budowa Wojewódzkiego Szpitala Specjalistycznego w Ostrołęce – inwestycja wieloletnia</a:t>
                      </a:r>
                    </a:p>
                    <a:p>
                      <a:pPr marL="171450" indent="-171450">
                        <a:spcAft>
                          <a:spcPts val="0"/>
                        </a:spcAft>
                        <a:buFont typeface="Arial" panose="020B0604020202020204" pitchFamily="34" charset="0"/>
                        <a:buChar char="•"/>
                      </a:pPr>
                      <a:r>
                        <a:rPr lang="pl-PL" sz="1400" kern="1200" dirty="0" smtClean="0">
                          <a:solidFill>
                            <a:schemeClr val="dk1"/>
                          </a:solidFill>
                          <a:effectLst/>
                          <a:latin typeface="+mn-lt"/>
                          <a:ea typeface="+mn-ea"/>
                          <a:cs typeface="+mn-cs"/>
                        </a:rPr>
                        <a:t>Zakup sprzętu diagnostycznego oraz uzupełniającego wyposażenie oddziałów Szpitala </a:t>
                      </a:r>
                      <a:br>
                        <a:rPr lang="pl-PL" sz="1400" kern="1200" dirty="0" smtClean="0">
                          <a:solidFill>
                            <a:schemeClr val="dk1"/>
                          </a:solidFill>
                          <a:effectLst/>
                          <a:latin typeface="+mn-lt"/>
                          <a:ea typeface="+mn-ea"/>
                          <a:cs typeface="+mn-cs"/>
                        </a:rPr>
                      </a:br>
                      <a:r>
                        <a:rPr lang="pl-PL" sz="1400" kern="1200" dirty="0" smtClean="0">
                          <a:solidFill>
                            <a:schemeClr val="dk1"/>
                          </a:solidFill>
                          <a:effectLst/>
                          <a:latin typeface="+mn-lt"/>
                          <a:ea typeface="+mn-ea"/>
                          <a:cs typeface="+mn-cs"/>
                        </a:rPr>
                        <a:t>im. dr W. Oczko w Przasnyszu</a:t>
                      </a:r>
                      <a:endParaRPr lang="pl-PL" sz="1400" b="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577409">
                <a:tc>
                  <a:txBody>
                    <a:bodyPr/>
                    <a:lstStyle/>
                    <a:p>
                      <a:r>
                        <a:rPr lang="pl-PL" sz="1400" b="1" dirty="0" smtClean="0">
                          <a:latin typeface="+mj-lt"/>
                        </a:rPr>
                        <a:t>Edukacja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400" kern="1200" dirty="0" smtClean="0">
                          <a:solidFill>
                            <a:schemeClr val="dk1"/>
                          </a:solidFill>
                          <a:effectLst/>
                          <a:latin typeface="+mn-lt"/>
                          <a:ea typeface="+mn-ea"/>
                          <a:cs typeface="+mn-cs"/>
                        </a:rPr>
                        <a:t>Budowa gimnazjum z salą sportową w Olszewie-Borkach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400" kern="1200" dirty="0" smtClean="0">
                          <a:solidFill>
                            <a:schemeClr val="dk1"/>
                          </a:solidFill>
                          <a:effectLst/>
                          <a:latin typeface="+mn-lt"/>
                          <a:ea typeface="+mn-ea"/>
                          <a:cs typeface="+mn-cs"/>
                        </a:rPr>
                        <a:t>Rozbudowa szkoły podstawowej w Lucynowie, gm. Wyszków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400" kern="1200" dirty="0" smtClean="0">
                          <a:solidFill>
                            <a:schemeClr val="dk1"/>
                          </a:solidFill>
                          <a:effectLst/>
                          <a:latin typeface="+mn-lt"/>
                          <a:ea typeface="+mn-ea"/>
                          <a:cs typeface="+mn-cs"/>
                        </a:rPr>
                        <a:t>Modernizacja sali gimnastycznej oraz budowa boisk trawiastych i placu zabaw przy Publicznej Szkole Podstawowej w Zarębach Kościelnych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400" kern="1200" dirty="0" smtClean="0">
                          <a:solidFill>
                            <a:schemeClr val="dk1"/>
                          </a:solidFill>
                          <a:effectLst/>
                          <a:latin typeface="+mn-lt"/>
                          <a:ea typeface="+mn-ea"/>
                          <a:cs typeface="+mn-cs"/>
                        </a:rPr>
                        <a:t>Modernizacja budynku Szkoły Podstawowej w Starym </a:t>
                      </a:r>
                      <a:r>
                        <a:rPr lang="pl-PL" sz="1400" kern="1200" dirty="0" err="1" smtClean="0">
                          <a:solidFill>
                            <a:schemeClr val="dk1"/>
                          </a:solidFill>
                          <a:effectLst/>
                          <a:latin typeface="+mn-lt"/>
                          <a:ea typeface="+mn-ea"/>
                          <a:cs typeface="+mn-cs"/>
                        </a:rPr>
                        <a:t>Lubielu</a:t>
                      </a:r>
                      <a:r>
                        <a:rPr lang="pl-PL" sz="1400" kern="1200" dirty="0" smtClean="0">
                          <a:solidFill>
                            <a:schemeClr val="dk1"/>
                          </a:solidFill>
                          <a:effectLst/>
                          <a:latin typeface="+mn-lt"/>
                          <a:ea typeface="+mn-ea"/>
                          <a:cs typeface="+mn-cs"/>
                        </a:rPr>
                        <a:t>, gm. Rząśnik</a:t>
                      </a:r>
                      <a:endParaRPr lang="pl-PL" sz="1400" b="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1999665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Symbol zastępczy numeru slajdu 17"/>
          <p:cNvSpPr txBox="1">
            <a:spLocks noGrp="1"/>
          </p:cNvSpPr>
          <p:nvPr/>
        </p:nvSpPr>
        <p:spPr bwMode="auto">
          <a:xfrm>
            <a:off x="357188" y="6500813"/>
            <a:ext cx="4286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ED2ABB53-9D02-4F74-AFAA-EE4974A332B2}" type="slidenum">
              <a:rPr lang="pl-PL" altLang="pl-PL" sz="1200">
                <a:solidFill>
                  <a:srgbClr val="FFFFFF"/>
                </a:solidFill>
                <a:cs typeface="Arial" pitchFamily="34" charset="0"/>
              </a:rPr>
              <a:pPr fontAlgn="base">
                <a:spcBef>
                  <a:spcPct val="0"/>
                </a:spcBef>
                <a:spcAft>
                  <a:spcPct val="0"/>
                </a:spcAft>
              </a:pPr>
              <a:t>15</a:t>
            </a:fld>
            <a:endParaRPr lang="pl-PL" altLang="pl-PL" sz="1200">
              <a:solidFill>
                <a:srgbClr val="FFFFFF"/>
              </a:solidFill>
              <a:cs typeface="Arial" pitchFamily="34" charset="0"/>
            </a:endParaRPr>
          </a:p>
        </p:txBody>
      </p:sp>
      <p:sp>
        <p:nvSpPr>
          <p:cNvPr id="5130" name="Rectangle 10"/>
          <p:cNvSpPr>
            <a:spLocks noChangeArrowheads="1"/>
          </p:cNvSpPr>
          <p:nvPr/>
        </p:nvSpPr>
        <p:spPr bwMode="auto">
          <a:xfrm>
            <a:off x="108508" y="922547"/>
            <a:ext cx="8928099" cy="276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pitchFamily="34" charset="0"/>
              </a:defRPr>
            </a:lvl1pPr>
            <a:lvl2pPr marL="742950" indent="-285750" algn="l">
              <a:spcBef>
                <a:spcPct val="20000"/>
              </a:spcBef>
              <a:buChar char="–"/>
              <a:defRPr sz="2800">
                <a:solidFill>
                  <a:schemeClr val="tx1"/>
                </a:solidFill>
                <a:latin typeface="Arial" pitchFamily="34" charset="0"/>
              </a:defRPr>
            </a:lvl2pPr>
            <a:lvl3pPr marL="1143000" indent="-228600" algn="l">
              <a:spcBef>
                <a:spcPct val="20000"/>
              </a:spcBef>
              <a:buChar char="•"/>
              <a:defRPr sz="2400">
                <a:solidFill>
                  <a:schemeClr val="tx1"/>
                </a:solidFill>
                <a:latin typeface="Arial" pitchFamily="34" charset="0"/>
              </a:defRPr>
            </a:lvl3pPr>
            <a:lvl4pPr marL="1600200" indent="-228600" algn="l">
              <a:spcBef>
                <a:spcPct val="20000"/>
              </a:spcBef>
              <a:buChar char="–"/>
              <a:defRPr sz="2000">
                <a:solidFill>
                  <a:schemeClr val="tx1"/>
                </a:solidFill>
                <a:latin typeface="Arial" pitchFamily="34" charset="0"/>
              </a:defRPr>
            </a:lvl4pPr>
            <a:lvl5pPr marL="2057400" indent="-228600" algn="l">
              <a:spcBef>
                <a:spcPct val="20000"/>
              </a:spcBef>
              <a:buChar char="»"/>
              <a:defRPr sz="2000">
                <a:solidFill>
                  <a:schemeClr val="tx1"/>
                </a:solidFill>
                <a:latin typeface="Arial" pitchFamily="34" charset="0"/>
              </a:defRPr>
            </a:lvl5pPr>
            <a:lvl6pPr marL="2514600" indent="-228600" fontAlgn="base">
              <a:spcBef>
                <a:spcPct val="20000"/>
              </a:spcBef>
              <a:spcAft>
                <a:spcPct val="0"/>
              </a:spcAft>
              <a:buChar char="»"/>
              <a:defRPr sz="2000">
                <a:solidFill>
                  <a:schemeClr val="tx1"/>
                </a:solidFill>
                <a:latin typeface="Arial" pitchFamily="34" charset="0"/>
              </a:defRPr>
            </a:lvl6pPr>
            <a:lvl7pPr marL="2971800" indent="-228600" fontAlgn="base">
              <a:spcBef>
                <a:spcPct val="20000"/>
              </a:spcBef>
              <a:spcAft>
                <a:spcPct val="0"/>
              </a:spcAft>
              <a:buChar char="»"/>
              <a:defRPr sz="2000">
                <a:solidFill>
                  <a:schemeClr val="tx1"/>
                </a:solidFill>
                <a:latin typeface="Arial" pitchFamily="34" charset="0"/>
              </a:defRPr>
            </a:lvl7pPr>
            <a:lvl8pPr marL="3429000" indent="-228600" fontAlgn="base">
              <a:spcBef>
                <a:spcPct val="20000"/>
              </a:spcBef>
              <a:spcAft>
                <a:spcPct val="0"/>
              </a:spcAft>
              <a:buChar char="»"/>
              <a:defRPr sz="2000">
                <a:solidFill>
                  <a:schemeClr val="tx1"/>
                </a:solidFill>
                <a:latin typeface="Arial" pitchFamily="34" charset="0"/>
              </a:defRPr>
            </a:lvl8pPr>
            <a:lvl9pPr marL="3886200" indent="-228600" fontAlgn="base">
              <a:spcBef>
                <a:spcPct val="20000"/>
              </a:spcBef>
              <a:spcAft>
                <a:spcPct val="0"/>
              </a:spcAft>
              <a:buChar char="»"/>
              <a:defRPr sz="2000">
                <a:solidFill>
                  <a:schemeClr val="tx1"/>
                </a:solidFill>
                <a:latin typeface="Arial" pitchFamily="34" charset="0"/>
              </a:defRPr>
            </a:lvl9pPr>
          </a:lstStyle>
          <a:p>
            <a:pPr marL="0" indent="0" algn="ctr" fontAlgn="base">
              <a:spcBef>
                <a:spcPct val="40000"/>
              </a:spcBef>
              <a:spcAft>
                <a:spcPct val="40000"/>
              </a:spcAft>
              <a:buNone/>
            </a:pPr>
            <a:r>
              <a:rPr lang="pl-PL" altLang="pl-PL" sz="1800" b="1" dirty="0" smtClean="0">
                <a:latin typeface="+mn-lt"/>
              </a:rPr>
              <a:t>Kontrakt </a:t>
            </a:r>
            <a:r>
              <a:rPr lang="pl-PL" altLang="pl-PL" sz="1800" b="1" dirty="0">
                <a:latin typeface="+mn-lt"/>
              </a:rPr>
              <a:t>W</a:t>
            </a:r>
            <a:r>
              <a:rPr lang="pl-PL" altLang="pl-PL" sz="1800" b="1" dirty="0" smtClean="0">
                <a:latin typeface="+mn-lt"/>
              </a:rPr>
              <a:t>ojewódzki dla Województwa Mazowieckiego (2007-2008)</a:t>
            </a:r>
            <a:endParaRPr lang="pl-PL" altLang="pl-PL" sz="1800" b="1" dirty="0">
              <a:latin typeface="+mn-lt"/>
            </a:endParaRPr>
          </a:p>
        </p:txBody>
      </p:sp>
      <p:graphicFrame>
        <p:nvGraphicFramePr>
          <p:cNvPr id="13" name="Tabela 12"/>
          <p:cNvGraphicFramePr>
            <a:graphicFrameLocks noGrp="1"/>
          </p:cNvGraphicFramePr>
          <p:nvPr>
            <p:extLst>
              <p:ext uri="{D42A27DB-BD31-4B8C-83A1-F6EECF244321}">
                <p14:modId xmlns:p14="http://schemas.microsoft.com/office/powerpoint/2010/main" val="3673086891"/>
              </p:ext>
            </p:extLst>
          </p:nvPr>
        </p:nvGraphicFramePr>
        <p:xfrm>
          <a:off x="107950" y="1340768"/>
          <a:ext cx="8928099" cy="1493520"/>
        </p:xfrm>
        <a:graphic>
          <a:graphicData uri="http://schemas.openxmlformats.org/drawingml/2006/table">
            <a:tbl>
              <a:tblPr firstRow="1" bandRow="1">
                <a:tableStyleId>{EB9631B5-78F2-41C9-869B-9F39066F8104}</a:tableStyleId>
              </a:tblPr>
              <a:tblGrid>
                <a:gridCol w="1244129">
                  <a:extLst>
                    <a:ext uri="{9D8B030D-6E8A-4147-A177-3AD203B41FA5}">
                      <a16:colId xmlns:a16="http://schemas.microsoft.com/office/drawing/2014/main" val="20000"/>
                    </a:ext>
                  </a:extLst>
                </a:gridCol>
                <a:gridCol w="7683970">
                  <a:extLst>
                    <a:ext uri="{9D8B030D-6E8A-4147-A177-3AD203B41FA5}">
                      <a16:colId xmlns:a16="http://schemas.microsoft.com/office/drawing/2014/main" val="20001"/>
                    </a:ext>
                  </a:extLst>
                </a:gridCol>
              </a:tblGrid>
              <a:tr h="217760">
                <a:tc>
                  <a:txBody>
                    <a:bodyPr/>
                    <a:lstStyle/>
                    <a:p>
                      <a:r>
                        <a:rPr lang="pl-PL" sz="1600" dirty="0" smtClean="0"/>
                        <a:t>Obszar</a:t>
                      </a:r>
                      <a:endParaRPr lang="pl-P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65000"/>
                      </a:schemeClr>
                    </a:solidFill>
                  </a:tcPr>
                </a:tc>
                <a:tc>
                  <a:txBody>
                    <a:bodyPr/>
                    <a:lstStyle/>
                    <a:p>
                      <a:r>
                        <a:rPr lang="pl-PL" sz="1600" dirty="0" smtClean="0"/>
                        <a:t>Wybrane</a:t>
                      </a:r>
                      <a:r>
                        <a:rPr lang="pl-PL" sz="1600" baseline="0" dirty="0" smtClean="0"/>
                        <a:t> i</a:t>
                      </a:r>
                      <a:r>
                        <a:rPr lang="pl-PL" sz="1600" dirty="0" smtClean="0"/>
                        <a:t>nwestycje</a:t>
                      </a:r>
                      <a:endParaRPr lang="pl-P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65000"/>
                      </a:schemeClr>
                    </a:solidFill>
                  </a:tcPr>
                </a:tc>
                <a:extLst>
                  <a:ext uri="{0D108BD9-81ED-4DB2-BD59-A6C34878D82A}">
                    <a16:rowId xmlns:a16="http://schemas.microsoft.com/office/drawing/2014/main" val="10000"/>
                  </a:ext>
                </a:extLst>
              </a:tr>
              <a:tr h="282235">
                <a:tc>
                  <a:txBody>
                    <a:bodyPr/>
                    <a:lstStyle/>
                    <a:p>
                      <a:r>
                        <a:rPr lang="pl-PL" sz="1600" b="1" dirty="0" smtClean="0"/>
                        <a:t>Zdrowie</a:t>
                      </a:r>
                      <a:endParaRPr lang="pl-PL"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171450" indent="-171450">
                        <a:buFont typeface="Arial" panose="020B0604020202020204" pitchFamily="34" charset="0"/>
                        <a:buChar char="•"/>
                      </a:pPr>
                      <a:r>
                        <a:rPr kumimoji="0" lang="pl-PL" sz="1600" b="0" i="0" u="none" strike="noStrike" kern="1200" cap="none" spc="0" normalizeH="0" baseline="0" noProof="0" dirty="0" smtClean="0">
                          <a:ln>
                            <a:noFill/>
                          </a:ln>
                          <a:solidFill>
                            <a:srgbClr val="000000"/>
                          </a:solidFill>
                          <a:effectLst/>
                          <a:uLnTx/>
                          <a:uFillTx/>
                          <a:latin typeface="+mn-lt"/>
                          <a:ea typeface="+mn-ea"/>
                          <a:cs typeface="+mn-cs"/>
                        </a:rPr>
                        <a:t>Budowa Wojewódzkiego Szpitala Specjalistycznego w Ostrołęce – inwestycja wieloletnia </a:t>
                      </a:r>
                      <a:endParaRPr lang="pl-PL" sz="1600" b="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219080">
                <a:tc>
                  <a:txBody>
                    <a:bodyPr/>
                    <a:lstStyle/>
                    <a:p>
                      <a:r>
                        <a:rPr lang="pl-PL" sz="1600" b="1" dirty="0" smtClean="0"/>
                        <a:t>Sport</a:t>
                      </a:r>
                      <a:endParaRPr lang="pl-PL"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600" b="0" i="0" u="none" strike="noStrike" kern="1200" cap="none" spc="0" normalizeH="0" baseline="0" noProof="0" dirty="0" smtClean="0">
                          <a:ln>
                            <a:noFill/>
                          </a:ln>
                          <a:solidFill>
                            <a:srgbClr val="000000"/>
                          </a:solidFill>
                          <a:effectLst/>
                          <a:uLnTx/>
                          <a:uFillTx/>
                          <a:latin typeface="+mn-lt"/>
                          <a:ea typeface="+mn-ea"/>
                          <a:cs typeface="+mn-cs"/>
                        </a:rPr>
                        <a:t>Współfinansowanie programu „Moje boisko – Orlik 2012”, m.in. w gminach: Kadzidło, Wąsewo, Chorzele</a:t>
                      </a:r>
                      <a:endParaRPr lang="pl-PL" sz="1600" b="0" kern="1200" baseline="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5" name="Rectangle 9"/>
          <p:cNvSpPr>
            <a:spLocks noChangeArrowheads="1"/>
          </p:cNvSpPr>
          <p:nvPr/>
        </p:nvSpPr>
        <p:spPr bwMode="auto">
          <a:xfrm>
            <a:off x="135202" y="116632"/>
            <a:ext cx="8928100" cy="624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itchFamily="34" charset="0"/>
              </a:defRPr>
            </a:lvl1pPr>
            <a:lvl2pPr>
              <a:defRPr sz="4400">
                <a:solidFill>
                  <a:schemeClr val="tx2"/>
                </a:solidFill>
                <a:latin typeface="Arial" pitchFamily="34" charset="0"/>
              </a:defRPr>
            </a:lvl2pPr>
            <a:lvl3pPr>
              <a:defRPr sz="4400">
                <a:solidFill>
                  <a:schemeClr val="tx2"/>
                </a:solidFill>
                <a:latin typeface="Arial" pitchFamily="34" charset="0"/>
              </a:defRPr>
            </a:lvl3pPr>
            <a:lvl4pPr>
              <a:defRPr sz="4400">
                <a:solidFill>
                  <a:schemeClr val="tx2"/>
                </a:solidFill>
                <a:latin typeface="Arial" pitchFamily="34" charset="0"/>
              </a:defRPr>
            </a:lvl4pPr>
            <a:lvl5pPr>
              <a:defRPr sz="4400">
                <a:solidFill>
                  <a:schemeClr val="tx2"/>
                </a:solidFill>
                <a:latin typeface="Arial" pitchFamily="34" charset="0"/>
              </a:defRPr>
            </a:lvl5pPr>
            <a:lvl6pPr marL="457200" algn="ctr" fontAlgn="base">
              <a:spcBef>
                <a:spcPct val="0"/>
              </a:spcBef>
              <a:spcAft>
                <a:spcPct val="0"/>
              </a:spcAft>
              <a:defRPr sz="4400">
                <a:solidFill>
                  <a:schemeClr val="tx2"/>
                </a:solidFill>
                <a:latin typeface="Arial" pitchFamily="34" charset="0"/>
              </a:defRPr>
            </a:lvl6pPr>
            <a:lvl7pPr marL="914400" algn="ctr" fontAlgn="base">
              <a:spcBef>
                <a:spcPct val="0"/>
              </a:spcBef>
              <a:spcAft>
                <a:spcPct val="0"/>
              </a:spcAft>
              <a:defRPr sz="4400">
                <a:solidFill>
                  <a:schemeClr val="tx2"/>
                </a:solidFill>
                <a:latin typeface="Arial" pitchFamily="34" charset="0"/>
              </a:defRPr>
            </a:lvl7pPr>
            <a:lvl8pPr marL="1371600" algn="ctr" fontAlgn="base">
              <a:spcBef>
                <a:spcPct val="0"/>
              </a:spcBef>
              <a:spcAft>
                <a:spcPct val="0"/>
              </a:spcAft>
              <a:defRPr sz="4400">
                <a:solidFill>
                  <a:schemeClr val="tx2"/>
                </a:solidFill>
                <a:latin typeface="Arial" pitchFamily="34" charset="0"/>
              </a:defRPr>
            </a:lvl8pPr>
            <a:lvl9pPr marL="1828800" algn="ctr" fontAlgn="base">
              <a:spcBef>
                <a:spcPct val="0"/>
              </a:spcBef>
              <a:spcAft>
                <a:spcPct val="0"/>
              </a:spcAft>
              <a:defRPr sz="4400">
                <a:solidFill>
                  <a:schemeClr val="tx2"/>
                </a:solidFill>
                <a:latin typeface="Arial" pitchFamily="34" charset="0"/>
              </a:defRPr>
            </a:lvl9pPr>
          </a:lstStyle>
          <a:p>
            <a:pPr algn="ctr" fontAlgn="base">
              <a:spcBef>
                <a:spcPct val="0"/>
              </a:spcBef>
              <a:spcAft>
                <a:spcPct val="0"/>
              </a:spcAft>
            </a:pPr>
            <a:r>
              <a:rPr lang="pl-PL" altLang="pl-PL" sz="2800" b="1" dirty="0" smtClean="0">
                <a:solidFill>
                  <a:srgbClr val="FF0000"/>
                </a:solidFill>
                <a:latin typeface="+mj-lt"/>
              </a:rPr>
              <a:t>Inwestycje w rozwój województwa </a:t>
            </a:r>
            <a:br>
              <a:rPr lang="pl-PL" altLang="pl-PL" sz="2800" b="1" dirty="0" smtClean="0">
                <a:solidFill>
                  <a:srgbClr val="FF0000"/>
                </a:solidFill>
                <a:latin typeface="+mj-lt"/>
              </a:rPr>
            </a:br>
            <a:r>
              <a:rPr lang="pl-PL" altLang="pl-PL" sz="2800" b="1" dirty="0" smtClean="0">
                <a:solidFill>
                  <a:srgbClr val="FF0000"/>
                </a:solidFill>
                <a:latin typeface="+mj-lt"/>
              </a:rPr>
              <a:t>- subregion ostrołęcki</a:t>
            </a:r>
          </a:p>
        </p:txBody>
      </p:sp>
      <p:sp>
        <p:nvSpPr>
          <p:cNvPr id="14" name="Rectangle 10"/>
          <p:cNvSpPr>
            <a:spLocks noChangeArrowheads="1"/>
          </p:cNvSpPr>
          <p:nvPr/>
        </p:nvSpPr>
        <p:spPr bwMode="auto">
          <a:xfrm>
            <a:off x="112707" y="2916590"/>
            <a:ext cx="8928100" cy="276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pitchFamily="34" charset="0"/>
              </a:defRPr>
            </a:lvl1pPr>
            <a:lvl2pPr marL="742950" indent="-285750" algn="l">
              <a:spcBef>
                <a:spcPct val="20000"/>
              </a:spcBef>
              <a:buChar char="–"/>
              <a:defRPr sz="2800">
                <a:solidFill>
                  <a:schemeClr val="tx1"/>
                </a:solidFill>
                <a:latin typeface="Arial" pitchFamily="34" charset="0"/>
              </a:defRPr>
            </a:lvl2pPr>
            <a:lvl3pPr marL="1143000" indent="-228600" algn="l">
              <a:spcBef>
                <a:spcPct val="20000"/>
              </a:spcBef>
              <a:buChar char="•"/>
              <a:defRPr sz="2400">
                <a:solidFill>
                  <a:schemeClr val="tx1"/>
                </a:solidFill>
                <a:latin typeface="Arial" pitchFamily="34" charset="0"/>
              </a:defRPr>
            </a:lvl3pPr>
            <a:lvl4pPr marL="1600200" indent="-228600" algn="l">
              <a:spcBef>
                <a:spcPct val="20000"/>
              </a:spcBef>
              <a:buChar char="–"/>
              <a:defRPr sz="2000">
                <a:solidFill>
                  <a:schemeClr val="tx1"/>
                </a:solidFill>
                <a:latin typeface="Arial" pitchFamily="34" charset="0"/>
              </a:defRPr>
            </a:lvl4pPr>
            <a:lvl5pPr marL="2057400" indent="-228600" algn="l">
              <a:spcBef>
                <a:spcPct val="20000"/>
              </a:spcBef>
              <a:buChar char="»"/>
              <a:defRPr sz="2000">
                <a:solidFill>
                  <a:schemeClr val="tx1"/>
                </a:solidFill>
                <a:latin typeface="Arial" pitchFamily="34" charset="0"/>
              </a:defRPr>
            </a:lvl5pPr>
            <a:lvl6pPr marL="2514600" indent="-228600" fontAlgn="base">
              <a:spcBef>
                <a:spcPct val="20000"/>
              </a:spcBef>
              <a:spcAft>
                <a:spcPct val="0"/>
              </a:spcAft>
              <a:buChar char="»"/>
              <a:defRPr sz="2000">
                <a:solidFill>
                  <a:schemeClr val="tx1"/>
                </a:solidFill>
                <a:latin typeface="Arial" pitchFamily="34" charset="0"/>
              </a:defRPr>
            </a:lvl6pPr>
            <a:lvl7pPr marL="2971800" indent="-228600" fontAlgn="base">
              <a:spcBef>
                <a:spcPct val="20000"/>
              </a:spcBef>
              <a:spcAft>
                <a:spcPct val="0"/>
              </a:spcAft>
              <a:buChar char="»"/>
              <a:defRPr sz="2000">
                <a:solidFill>
                  <a:schemeClr val="tx1"/>
                </a:solidFill>
                <a:latin typeface="Arial" pitchFamily="34" charset="0"/>
              </a:defRPr>
            </a:lvl7pPr>
            <a:lvl8pPr marL="3429000" indent="-228600" fontAlgn="base">
              <a:spcBef>
                <a:spcPct val="20000"/>
              </a:spcBef>
              <a:spcAft>
                <a:spcPct val="0"/>
              </a:spcAft>
              <a:buChar char="»"/>
              <a:defRPr sz="2000">
                <a:solidFill>
                  <a:schemeClr val="tx1"/>
                </a:solidFill>
                <a:latin typeface="Arial" pitchFamily="34" charset="0"/>
              </a:defRPr>
            </a:lvl8pPr>
            <a:lvl9pPr marL="3886200" indent="-228600" fontAlgn="base">
              <a:spcBef>
                <a:spcPct val="20000"/>
              </a:spcBef>
              <a:spcAft>
                <a:spcPct val="0"/>
              </a:spcAft>
              <a:buChar char="»"/>
              <a:defRPr sz="2000">
                <a:solidFill>
                  <a:schemeClr val="tx1"/>
                </a:solidFill>
                <a:latin typeface="Arial" pitchFamily="34" charset="0"/>
              </a:defRPr>
            </a:lvl9pPr>
          </a:lstStyle>
          <a:p>
            <a:pPr marL="0" indent="0" algn="ctr" fontAlgn="base">
              <a:spcBef>
                <a:spcPct val="40000"/>
              </a:spcBef>
              <a:spcAft>
                <a:spcPct val="40000"/>
              </a:spcAft>
              <a:buNone/>
            </a:pPr>
            <a:r>
              <a:rPr lang="pl-PL" altLang="pl-PL" sz="1800" b="1" dirty="0" smtClean="0">
                <a:latin typeface="+mn-lt"/>
              </a:rPr>
              <a:t>Kontrakt </a:t>
            </a:r>
            <a:r>
              <a:rPr lang="pl-PL" altLang="pl-PL" sz="1800" b="1" dirty="0">
                <a:latin typeface="+mn-lt"/>
              </a:rPr>
              <a:t>W</a:t>
            </a:r>
            <a:r>
              <a:rPr lang="pl-PL" altLang="pl-PL" sz="1800" b="1" dirty="0" smtClean="0">
                <a:latin typeface="+mn-lt"/>
              </a:rPr>
              <a:t>ojewódzki dla Województwa Mazowieckiego (2014-2023)</a:t>
            </a:r>
            <a:endParaRPr lang="pl-PL" altLang="pl-PL" sz="1800" b="1" dirty="0">
              <a:latin typeface="+mn-lt"/>
            </a:endParaRPr>
          </a:p>
        </p:txBody>
      </p:sp>
      <p:graphicFrame>
        <p:nvGraphicFramePr>
          <p:cNvPr id="19" name="Tabela 18"/>
          <p:cNvGraphicFramePr>
            <a:graphicFrameLocks noGrp="1"/>
          </p:cNvGraphicFramePr>
          <p:nvPr>
            <p:extLst>
              <p:ext uri="{D42A27DB-BD31-4B8C-83A1-F6EECF244321}">
                <p14:modId xmlns:p14="http://schemas.microsoft.com/office/powerpoint/2010/main" val="3242278646"/>
              </p:ext>
            </p:extLst>
          </p:nvPr>
        </p:nvGraphicFramePr>
        <p:xfrm>
          <a:off x="112707" y="3440442"/>
          <a:ext cx="8928100" cy="3393734"/>
        </p:xfrm>
        <a:graphic>
          <a:graphicData uri="http://schemas.openxmlformats.org/drawingml/2006/table">
            <a:tbl>
              <a:tblPr firstRow="1" bandRow="1">
                <a:tableStyleId>{EB9631B5-78F2-41C9-869B-9F39066F8104}</a:tableStyleId>
              </a:tblPr>
              <a:tblGrid>
                <a:gridCol w="1295698">
                  <a:extLst>
                    <a:ext uri="{9D8B030D-6E8A-4147-A177-3AD203B41FA5}">
                      <a16:colId xmlns:a16="http://schemas.microsoft.com/office/drawing/2014/main" val="20000"/>
                    </a:ext>
                  </a:extLst>
                </a:gridCol>
                <a:gridCol w="7632402">
                  <a:extLst>
                    <a:ext uri="{9D8B030D-6E8A-4147-A177-3AD203B41FA5}">
                      <a16:colId xmlns:a16="http://schemas.microsoft.com/office/drawing/2014/main" val="20001"/>
                    </a:ext>
                  </a:extLst>
                </a:gridCol>
              </a:tblGrid>
              <a:tr h="355848">
                <a:tc>
                  <a:txBody>
                    <a:bodyPr/>
                    <a:lstStyle/>
                    <a:p>
                      <a:r>
                        <a:rPr lang="pl-PL" sz="1600" dirty="0" smtClean="0"/>
                        <a:t>Obszar</a:t>
                      </a:r>
                      <a:endParaRPr lang="pl-P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65000"/>
                      </a:schemeClr>
                    </a:solidFill>
                  </a:tcPr>
                </a:tc>
                <a:tc>
                  <a:txBody>
                    <a:bodyPr/>
                    <a:lstStyle/>
                    <a:p>
                      <a:r>
                        <a:rPr lang="pl-PL" sz="1600" dirty="0" smtClean="0"/>
                        <a:t>Inwestycje – przedsięwzięcia podstawowe</a:t>
                      </a:r>
                      <a:endParaRPr lang="pl-P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65000"/>
                      </a:schemeClr>
                    </a:solidFill>
                  </a:tcPr>
                </a:tc>
                <a:extLst>
                  <a:ext uri="{0D108BD9-81ED-4DB2-BD59-A6C34878D82A}">
                    <a16:rowId xmlns:a16="http://schemas.microsoft.com/office/drawing/2014/main" val="10000"/>
                  </a:ext>
                </a:extLst>
              </a:tr>
              <a:tr h="527182">
                <a:tc rowSpan="3">
                  <a:txBody>
                    <a:bodyPr/>
                    <a:lstStyle/>
                    <a:p>
                      <a:r>
                        <a:rPr lang="pl-PL" sz="1600" b="1" dirty="0" smtClean="0"/>
                        <a:t>Transport</a:t>
                      </a:r>
                      <a:endParaRPr lang="pl-PL"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171450" indent="-171450">
                        <a:spcAft>
                          <a:spcPts val="400"/>
                        </a:spcAft>
                        <a:buFont typeface="Arial" panose="020B0604020202020204" pitchFamily="34" charset="0"/>
                        <a:buChar char="•"/>
                      </a:pPr>
                      <a:r>
                        <a:rPr lang="pl-PL" sz="1600" b="0" kern="1200" dirty="0" smtClean="0">
                          <a:solidFill>
                            <a:schemeClr val="tx1"/>
                          </a:solidFill>
                          <a:latin typeface="+mn-lt"/>
                          <a:ea typeface="+mn-ea"/>
                          <a:cs typeface="+mn-cs"/>
                        </a:rPr>
                        <a:t>Budowa drogi S8 Wyszków – do granicy z woj. podlaskim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355848">
                <a:tc vMerge="1">
                  <a:txBody>
                    <a:bodyPr/>
                    <a:lstStyle/>
                    <a:p>
                      <a:endParaRPr lang="pl-PL" sz="1400" b="1" dirty="0"/>
                    </a:p>
                  </a:txBody>
                  <a:tcPr/>
                </a:tc>
                <a:tc>
                  <a:txBody>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lang="pl-PL" sz="1600" b="1" kern="1200" dirty="0" smtClean="0">
                          <a:solidFill>
                            <a:schemeClr val="lt1"/>
                          </a:solidFill>
                          <a:latin typeface="+mn-lt"/>
                          <a:ea typeface="+mn-ea"/>
                          <a:cs typeface="+mn-cs"/>
                        </a:rPr>
                        <a:t>Inwestycje – przedsięwzięcia warunkowe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65000"/>
                      </a:schemeClr>
                    </a:solidFill>
                  </a:tcPr>
                </a:tc>
                <a:extLst>
                  <a:ext uri="{0D108BD9-81ED-4DB2-BD59-A6C34878D82A}">
                    <a16:rowId xmlns:a16="http://schemas.microsoft.com/office/drawing/2014/main" val="10002"/>
                  </a:ext>
                </a:extLst>
              </a:tr>
              <a:tr h="2154856">
                <a:tc vMerge="1">
                  <a:txBody>
                    <a:bodyPr/>
                    <a:lstStyle/>
                    <a:p>
                      <a:endParaRPr lang="pl-PL" sz="1400" b="1" dirty="0"/>
                    </a:p>
                  </a:txBody>
                  <a:tcPr/>
                </a:tc>
                <a:tc>
                  <a:txBody>
                    <a:bodyPr/>
                    <a:lstStyle/>
                    <a:p>
                      <a:pPr marL="171450" lvl="0" indent="-171450" algn="l" defTabSz="914400" rtl="0" eaLnBrk="1" latinLnBrk="0" hangingPunct="1">
                        <a:spcAft>
                          <a:spcPts val="400"/>
                        </a:spcAft>
                        <a:buFont typeface="Arial" panose="020B0604020202020204" pitchFamily="34" charset="0"/>
                        <a:buChar char="•"/>
                      </a:pPr>
                      <a:r>
                        <a:rPr lang="pl-PL" sz="1600" b="0" kern="1200" dirty="0" smtClean="0">
                          <a:solidFill>
                            <a:schemeClr val="tx1"/>
                          </a:solidFill>
                          <a:latin typeface="+mn-lt"/>
                          <a:ea typeface="+mn-ea"/>
                          <a:cs typeface="+mn-cs"/>
                        </a:rPr>
                        <a:t>Przebudowa drogi krajowej nr 61 (obejście Ostrołęki) </a:t>
                      </a:r>
                    </a:p>
                    <a:p>
                      <a:pPr marL="171450" lvl="0" indent="-171450" algn="l" defTabSz="914400" rtl="0" eaLnBrk="1" latinLnBrk="0" hangingPunct="1">
                        <a:spcAft>
                          <a:spcPts val="400"/>
                        </a:spcAft>
                        <a:buFont typeface="Arial" panose="020B0604020202020204" pitchFamily="34" charset="0"/>
                        <a:buChar char="•"/>
                      </a:pPr>
                      <a:r>
                        <a:rPr lang="pl-PL" sz="1600" b="0" kern="1200" dirty="0" smtClean="0">
                          <a:solidFill>
                            <a:schemeClr val="tx1"/>
                          </a:solidFill>
                          <a:latin typeface="+mn-lt"/>
                          <a:ea typeface="+mn-ea"/>
                          <a:cs typeface="+mn-cs"/>
                        </a:rPr>
                        <a:t>Prace na linii kolejowej nr 29 odcinek Mostówka – Ostrołęka </a:t>
                      </a:r>
                    </a:p>
                    <a:p>
                      <a:pPr marL="171450" lvl="0" indent="-171450" algn="l" defTabSz="914400" rtl="0" eaLnBrk="1" latinLnBrk="0" hangingPunct="1">
                        <a:spcAft>
                          <a:spcPts val="400"/>
                        </a:spcAft>
                        <a:buFont typeface="Arial" panose="020B0604020202020204" pitchFamily="34" charset="0"/>
                        <a:buChar char="•"/>
                      </a:pPr>
                      <a:r>
                        <a:rPr lang="pl-PL" sz="1600" b="0" kern="1200" dirty="0" smtClean="0">
                          <a:solidFill>
                            <a:schemeClr val="tx1"/>
                          </a:solidFill>
                          <a:latin typeface="+mn-lt"/>
                          <a:ea typeface="+mn-ea"/>
                          <a:cs typeface="+mn-cs"/>
                        </a:rPr>
                        <a:t>Prace na linii kolejowej nr 36 odcinek Ostrołęka – Śniadowo </a:t>
                      </a:r>
                    </a:p>
                    <a:p>
                      <a:pPr marL="171450" indent="-171450" algn="l" defTabSz="914400" rtl="0" eaLnBrk="1" latinLnBrk="0" hangingPunct="1">
                        <a:spcAft>
                          <a:spcPts val="400"/>
                        </a:spcAft>
                        <a:buFont typeface="Arial" panose="020B0604020202020204" pitchFamily="34" charset="0"/>
                        <a:buChar char="•"/>
                      </a:pPr>
                      <a:r>
                        <a:rPr lang="pl-PL" sz="1600" b="0" kern="1200" dirty="0" smtClean="0">
                          <a:solidFill>
                            <a:schemeClr val="tx1"/>
                          </a:solidFill>
                          <a:latin typeface="+mn-lt"/>
                          <a:ea typeface="+mn-ea"/>
                          <a:cs typeface="+mn-cs"/>
                        </a:rPr>
                        <a:t>Modernizacja linii kolejowej nr 35 na odcinku Ostrołęka – Chorzele </a:t>
                      </a:r>
                      <a:br>
                        <a:rPr lang="pl-PL" sz="1600" b="0" kern="1200" dirty="0" smtClean="0">
                          <a:solidFill>
                            <a:schemeClr val="tx1"/>
                          </a:solidFill>
                          <a:latin typeface="+mn-lt"/>
                          <a:ea typeface="+mn-ea"/>
                          <a:cs typeface="+mn-cs"/>
                        </a:rPr>
                      </a:br>
                      <a:r>
                        <a:rPr lang="pl-PL" sz="1600" b="0" kern="1200" dirty="0" smtClean="0">
                          <a:solidFill>
                            <a:schemeClr val="tx1"/>
                          </a:solidFill>
                          <a:latin typeface="+mn-lt"/>
                          <a:ea typeface="+mn-ea"/>
                          <a:cs typeface="+mn-cs"/>
                        </a:rPr>
                        <a:t>oraz budowa linii kolejowej łączącej linię nr 35 z linią nr 9 na odcinku Ciechanów – Przasnysz – Chorzele</a:t>
                      </a:r>
                    </a:p>
                    <a:p>
                      <a:pPr marL="171450" indent="-171450">
                        <a:spcAft>
                          <a:spcPts val="400"/>
                        </a:spcAft>
                        <a:buFont typeface="Arial" panose="020B0604020202020204" pitchFamily="34" charset="0"/>
                        <a:buChar char="•"/>
                      </a:pPr>
                      <a:endParaRPr lang="pl-PL" sz="1600" b="0" kern="1200" dirty="0" smtClean="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697433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ymbol zastępczy numeru slajdu 17"/>
          <p:cNvSpPr txBox="1">
            <a:spLocks noGrp="1"/>
          </p:cNvSpPr>
          <p:nvPr/>
        </p:nvSpPr>
        <p:spPr bwMode="auto">
          <a:xfrm>
            <a:off x="357188" y="6500813"/>
            <a:ext cx="4286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r>
              <a:rPr lang="pl-PL" altLang="pl-PL" sz="1200" dirty="0" smtClean="0">
                <a:cs typeface="Arial" pitchFamily="34" charset="0"/>
              </a:rPr>
              <a:t>16</a:t>
            </a:r>
          </a:p>
        </p:txBody>
      </p:sp>
      <p:sp>
        <p:nvSpPr>
          <p:cNvPr id="47" name="Prostokąt 46"/>
          <p:cNvSpPr/>
          <p:nvPr/>
        </p:nvSpPr>
        <p:spPr>
          <a:xfrm>
            <a:off x="5025265" y="470090"/>
            <a:ext cx="1130309" cy="338554"/>
          </a:xfrm>
          <a:prstGeom prst="rect">
            <a:avLst/>
          </a:prstGeom>
        </p:spPr>
        <p:txBody>
          <a:bodyPr wrap="none">
            <a:spAutoFit/>
          </a:bodyPr>
          <a:lstStyle/>
          <a:p>
            <a:r>
              <a:rPr lang="pl-PL" sz="1600" b="1" dirty="0" smtClean="0">
                <a:solidFill>
                  <a:srgbClr val="FF9900"/>
                </a:solidFill>
              </a:rPr>
              <a:t>Transport</a:t>
            </a:r>
            <a:endParaRPr lang="pl-PL" sz="1600" b="1" dirty="0">
              <a:solidFill>
                <a:srgbClr val="FF9900"/>
              </a:solidFill>
            </a:endParaRPr>
          </a:p>
        </p:txBody>
      </p:sp>
      <p:sp>
        <p:nvSpPr>
          <p:cNvPr id="5" name="Prostokąt 4"/>
          <p:cNvSpPr/>
          <p:nvPr/>
        </p:nvSpPr>
        <p:spPr>
          <a:xfrm>
            <a:off x="4954364" y="788523"/>
            <a:ext cx="4068342" cy="3211135"/>
          </a:xfrm>
          <a:prstGeom prst="rect">
            <a:avLst/>
          </a:prstGeom>
        </p:spPr>
        <p:txBody>
          <a:bodyPr wrap="square">
            <a:spAutoFit/>
          </a:bodyPr>
          <a:lstStyle/>
          <a:p>
            <a:pPr marL="171450" indent="-171450" algn="just">
              <a:spcBef>
                <a:spcPts val="0"/>
              </a:spcBef>
              <a:spcAft>
                <a:spcPts val="200"/>
              </a:spcAft>
              <a:buClr>
                <a:srgbClr val="FF9900"/>
              </a:buClr>
              <a:buSzPct val="150000"/>
              <a:buFont typeface="Arial" panose="020B0604020202020204" pitchFamily="34" charset="0"/>
              <a:buChar char="•"/>
            </a:pPr>
            <a:r>
              <a:rPr lang="pl-PL" sz="1400" dirty="0" smtClean="0"/>
              <a:t>Budowa </a:t>
            </a:r>
            <a:r>
              <a:rPr lang="pl-PL" sz="1400" dirty="0"/>
              <a:t>obwodnicy – ul. Bohaterów Warszawy, ul. Bohaterów </a:t>
            </a:r>
            <a:r>
              <a:rPr lang="pl-PL" sz="1400" dirty="0" smtClean="0"/>
              <a:t>Westerplatte (m</a:t>
            </a:r>
            <a:r>
              <a:rPr lang="pl-PL" sz="1400" dirty="0"/>
              <a:t>. </a:t>
            </a:r>
            <a:r>
              <a:rPr lang="pl-PL" sz="1400" dirty="0" smtClean="0"/>
              <a:t>Ostrołęka) – 34,3 mln zł</a:t>
            </a:r>
          </a:p>
          <a:p>
            <a:pPr marL="171450" indent="-171450" algn="just">
              <a:spcAft>
                <a:spcPts val="200"/>
              </a:spcAft>
              <a:buClr>
                <a:srgbClr val="FF9900"/>
              </a:buClr>
              <a:buSzPct val="150000"/>
              <a:buFont typeface="Arial" panose="020B0604020202020204" pitchFamily="34" charset="0"/>
              <a:buChar char="•"/>
            </a:pPr>
            <a:r>
              <a:rPr lang="pl-PL" sz="1400" dirty="0" smtClean="0"/>
              <a:t>Wzmocnienie infrastruktury drogowej </a:t>
            </a:r>
            <a:br>
              <a:rPr lang="pl-PL" sz="1400" dirty="0" smtClean="0"/>
            </a:br>
            <a:r>
              <a:rPr lang="pl-PL" sz="1400" dirty="0" smtClean="0"/>
              <a:t> znaczeniu regionalnym w pow. przasnyskim etap I, II </a:t>
            </a:r>
            <a:r>
              <a:rPr lang="pl-PL" sz="1400" dirty="0"/>
              <a:t>– </a:t>
            </a:r>
            <a:r>
              <a:rPr lang="pl-PL" sz="1400" dirty="0" smtClean="0"/>
              <a:t>25,6 </a:t>
            </a:r>
            <a:r>
              <a:rPr lang="pl-PL" sz="1400" dirty="0"/>
              <a:t>mln zł</a:t>
            </a:r>
          </a:p>
          <a:p>
            <a:pPr marL="171450" indent="-171450" algn="just">
              <a:spcAft>
                <a:spcPts val="200"/>
              </a:spcAft>
              <a:buClr>
                <a:srgbClr val="FF9900"/>
              </a:buClr>
              <a:buSzPct val="150000"/>
              <a:buFont typeface="Arial" panose="020B0604020202020204" pitchFamily="34" charset="0"/>
              <a:buChar char="•"/>
            </a:pPr>
            <a:r>
              <a:rPr lang="pl-PL" sz="1400" dirty="0"/>
              <a:t>Przebudowa ciągu dróg powiatowych </a:t>
            </a:r>
            <a:r>
              <a:rPr lang="pl-PL" sz="1400" dirty="0" smtClean="0"/>
              <a:t/>
            </a:r>
            <a:br>
              <a:rPr lang="pl-PL" sz="1400" dirty="0" smtClean="0"/>
            </a:br>
            <a:r>
              <a:rPr lang="pl-PL" sz="1400" dirty="0" smtClean="0"/>
              <a:t>w powiecie ostrołęckim, w </a:t>
            </a:r>
            <a:r>
              <a:rPr lang="pl-PL" sz="1400" dirty="0"/>
              <a:t>gminach: Czerwin, Goworowo, Kadzidło, </a:t>
            </a:r>
            <a:r>
              <a:rPr lang="pl-PL" sz="1400" dirty="0" smtClean="0"/>
              <a:t>Baranowo </a:t>
            </a:r>
            <a:r>
              <a:rPr lang="pl-PL" sz="1400" dirty="0"/>
              <a:t>– </a:t>
            </a:r>
            <a:r>
              <a:rPr lang="pl-PL" sz="1400" dirty="0" smtClean="0"/>
              <a:t>10 mln zł</a:t>
            </a:r>
          </a:p>
          <a:p>
            <a:pPr marL="171450" indent="-171450" algn="just">
              <a:spcAft>
                <a:spcPts val="200"/>
              </a:spcAft>
              <a:buClr>
                <a:srgbClr val="FF9900"/>
              </a:buClr>
              <a:buSzPct val="150000"/>
              <a:buFont typeface="Arial" panose="020B0604020202020204" pitchFamily="34" charset="0"/>
              <a:buChar char="•"/>
            </a:pPr>
            <a:r>
              <a:rPr lang="pl-PL" sz="1400" dirty="0" smtClean="0"/>
              <a:t>Budowa </a:t>
            </a:r>
            <a:r>
              <a:rPr lang="pl-PL" sz="1400" dirty="0"/>
              <a:t>obwodnicy śródmiejskiej Wyszkowa - etap </a:t>
            </a:r>
            <a:r>
              <a:rPr lang="pl-PL" sz="1400" dirty="0" smtClean="0"/>
              <a:t>I </a:t>
            </a:r>
            <a:r>
              <a:rPr lang="pl-PL" sz="1400" dirty="0"/>
              <a:t>– </a:t>
            </a:r>
            <a:r>
              <a:rPr lang="pl-PL" sz="1400" dirty="0" smtClean="0"/>
              <a:t>3,8 </a:t>
            </a:r>
            <a:r>
              <a:rPr lang="pl-PL" sz="1400" dirty="0"/>
              <a:t>mln zł</a:t>
            </a:r>
          </a:p>
          <a:p>
            <a:pPr marL="171450" indent="-171450" algn="just">
              <a:spcAft>
                <a:spcPts val="200"/>
              </a:spcAft>
              <a:buClr>
                <a:srgbClr val="FF9900"/>
              </a:buClr>
              <a:buSzPct val="150000"/>
              <a:buFont typeface="Arial" panose="020B0604020202020204" pitchFamily="34" charset="0"/>
              <a:buChar char="•"/>
            </a:pPr>
            <a:r>
              <a:rPr lang="pl-PL" sz="1400" dirty="0"/>
              <a:t>Przebudowa i modernizacja odc. dróg powiatowych w </a:t>
            </a:r>
            <a:r>
              <a:rPr lang="pl-PL" sz="1400" dirty="0" smtClean="0"/>
              <a:t>powiatach: </a:t>
            </a:r>
            <a:r>
              <a:rPr lang="pl-PL" sz="1400" dirty="0"/>
              <a:t>ostrowskim </a:t>
            </a:r>
            <a:r>
              <a:rPr lang="pl-PL" sz="1400" dirty="0" smtClean="0"/>
              <a:t/>
            </a:r>
            <a:br>
              <a:rPr lang="pl-PL" sz="1400" dirty="0" smtClean="0"/>
            </a:br>
            <a:r>
              <a:rPr lang="pl-PL" sz="1400" dirty="0" smtClean="0"/>
              <a:t>i makowskim – 3 </a:t>
            </a:r>
            <a:r>
              <a:rPr lang="pl-PL" sz="1400" dirty="0"/>
              <a:t>mln </a:t>
            </a:r>
            <a:r>
              <a:rPr lang="pl-PL" sz="1400" dirty="0" smtClean="0"/>
              <a:t>zł</a:t>
            </a:r>
            <a:endParaRPr lang="pl-PL" sz="1400" dirty="0"/>
          </a:p>
        </p:txBody>
      </p:sp>
      <p:sp>
        <p:nvSpPr>
          <p:cNvPr id="50" name="Prostokąt 1"/>
          <p:cNvSpPr>
            <a:spLocks noChangeArrowheads="1"/>
          </p:cNvSpPr>
          <p:nvPr/>
        </p:nvSpPr>
        <p:spPr bwMode="auto">
          <a:xfrm>
            <a:off x="142004" y="0"/>
            <a:ext cx="89281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defRPr/>
            </a:pPr>
            <a:r>
              <a:rPr lang="pl-PL" altLang="pl-PL" sz="2800" b="1" dirty="0" smtClean="0">
                <a:solidFill>
                  <a:srgbClr val="FF0000"/>
                </a:solidFill>
                <a:latin typeface="+mj-lt"/>
              </a:rPr>
              <a:t>Inwestycje w subregionie ostrołęckim (2004-2006)</a:t>
            </a:r>
            <a:endParaRPr lang="pl-PL" altLang="pl-PL" sz="2800" dirty="0">
              <a:solidFill>
                <a:srgbClr val="FF0000"/>
              </a:solidFill>
              <a:latin typeface="+mj-lt"/>
            </a:endParaRPr>
          </a:p>
        </p:txBody>
      </p:sp>
      <p:sp>
        <p:nvSpPr>
          <p:cNvPr id="52" name="pole tekstowe 51"/>
          <p:cNvSpPr txBox="1"/>
          <p:nvPr/>
        </p:nvSpPr>
        <p:spPr>
          <a:xfrm>
            <a:off x="214734" y="808644"/>
            <a:ext cx="4752975" cy="707886"/>
          </a:xfrm>
          <a:prstGeom prst="rect">
            <a:avLst/>
          </a:prstGeom>
          <a:noFill/>
        </p:spPr>
        <p:txBody>
          <a:bodyPr wrap="square">
            <a:spAutoFit/>
          </a:bodyPr>
          <a:lstStyle/>
          <a:p>
            <a:pPr algn="ctr">
              <a:defRPr/>
            </a:pPr>
            <a:r>
              <a:rPr lang="pl-PL" altLang="pl-PL" sz="2000" b="1" dirty="0" smtClean="0">
                <a:solidFill>
                  <a:srgbClr val="000000"/>
                </a:solidFill>
              </a:rPr>
              <a:t>Zintegrowany Program Operacyjny</a:t>
            </a:r>
          </a:p>
          <a:p>
            <a:pPr algn="ctr">
              <a:defRPr/>
            </a:pPr>
            <a:r>
              <a:rPr lang="pl-PL" altLang="pl-PL" sz="2000" b="1" dirty="0" smtClean="0">
                <a:solidFill>
                  <a:srgbClr val="000000"/>
                </a:solidFill>
              </a:rPr>
              <a:t>Rozwoju Regionalnego</a:t>
            </a:r>
            <a:endParaRPr lang="pl-PL" sz="2000" b="1" dirty="0">
              <a:solidFill>
                <a:srgbClr val="FF0000"/>
              </a:solidFill>
            </a:endParaRPr>
          </a:p>
        </p:txBody>
      </p:sp>
      <p:sp>
        <p:nvSpPr>
          <p:cNvPr id="67" name="Prostokąt 66"/>
          <p:cNvSpPr/>
          <p:nvPr/>
        </p:nvSpPr>
        <p:spPr>
          <a:xfrm>
            <a:off x="5048790" y="3906831"/>
            <a:ext cx="2214068" cy="338554"/>
          </a:xfrm>
          <a:prstGeom prst="rect">
            <a:avLst/>
          </a:prstGeom>
        </p:spPr>
        <p:txBody>
          <a:bodyPr wrap="none">
            <a:spAutoFit/>
          </a:bodyPr>
          <a:lstStyle/>
          <a:p>
            <a:r>
              <a:rPr lang="pl-PL" sz="1600" b="1" dirty="0" smtClean="0">
                <a:solidFill>
                  <a:srgbClr val="009900"/>
                </a:solidFill>
              </a:rPr>
              <a:t>Ochrona środowiska</a:t>
            </a:r>
            <a:endParaRPr lang="pl-PL" sz="1600" b="1" dirty="0">
              <a:solidFill>
                <a:srgbClr val="009900"/>
              </a:solidFill>
            </a:endParaRPr>
          </a:p>
        </p:txBody>
      </p:sp>
      <p:sp>
        <p:nvSpPr>
          <p:cNvPr id="68" name="Prostokąt 67"/>
          <p:cNvSpPr/>
          <p:nvPr/>
        </p:nvSpPr>
        <p:spPr>
          <a:xfrm>
            <a:off x="5029221" y="4151523"/>
            <a:ext cx="4031577" cy="1195199"/>
          </a:xfrm>
          <a:prstGeom prst="rect">
            <a:avLst/>
          </a:prstGeom>
        </p:spPr>
        <p:txBody>
          <a:bodyPr wrap="square">
            <a:spAutoFit/>
          </a:bodyPr>
          <a:lstStyle/>
          <a:p>
            <a:pPr marL="171450" indent="-171450" algn="just">
              <a:spcAft>
                <a:spcPts val="200"/>
              </a:spcAft>
              <a:buClr>
                <a:srgbClr val="009900"/>
              </a:buClr>
              <a:buSzPct val="150000"/>
              <a:buFont typeface="Arial" panose="020B0604020202020204" pitchFamily="34" charset="0"/>
              <a:buChar char="•"/>
            </a:pPr>
            <a:r>
              <a:rPr lang="pl-PL" sz="1400" dirty="0"/>
              <a:t>Rozbudowa systemów oczyszczania ścieków w gminach: Długosiodło, </a:t>
            </a:r>
            <a:r>
              <a:rPr lang="pl-PL" sz="1400" dirty="0" smtClean="0"/>
              <a:t>Zabrodzie i </a:t>
            </a:r>
            <a:r>
              <a:rPr lang="pl-PL" sz="1400" dirty="0"/>
              <a:t>Boguty </a:t>
            </a:r>
            <a:r>
              <a:rPr lang="pl-PL" sz="1400" dirty="0" smtClean="0"/>
              <a:t>Pianki </a:t>
            </a:r>
            <a:r>
              <a:rPr lang="pl-PL" sz="1400" dirty="0"/>
              <a:t>– </a:t>
            </a:r>
            <a:r>
              <a:rPr lang="pl-PL" sz="1400" dirty="0" smtClean="0"/>
              <a:t>6 </a:t>
            </a:r>
            <a:r>
              <a:rPr lang="pl-PL" sz="1400" dirty="0"/>
              <a:t>mln zł</a:t>
            </a:r>
          </a:p>
          <a:p>
            <a:pPr marL="171450" indent="-171450" algn="just">
              <a:spcAft>
                <a:spcPts val="200"/>
              </a:spcAft>
              <a:buClr>
                <a:srgbClr val="009900"/>
              </a:buClr>
              <a:buSzPct val="150000"/>
              <a:buFont typeface="Arial" panose="020B0604020202020204" pitchFamily="34" charset="0"/>
              <a:buChar char="•"/>
            </a:pPr>
            <a:r>
              <a:rPr lang="pl-PL" sz="1400" dirty="0"/>
              <a:t>Przebudowa oczyszczalni ścieków w </a:t>
            </a:r>
            <a:r>
              <a:rPr lang="pl-PL" sz="1400" dirty="0" smtClean="0"/>
              <a:t>gminie Różan </a:t>
            </a:r>
            <a:r>
              <a:rPr lang="pl-PL" sz="1400" dirty="0"/>
              <a:t>– </a:t>
            </a:r>
            <a:r>
              <a:rPr lang="pl-PL" sz="1400" dirty="0" smtClean="0"/>
              <a:t>2,5 </a:t>
            </a:r>
            <a:r>
              <a:rPr lang="pl-PL" sz="1400" dirty="0"/>
              <a:t>mln </a:t>
            </a:r>
            <a:r>
              <a:rPr lang="pl-PL" sz="1400" dirty="0" smtClean="0"/>
              <a:t>zł</a:t>
            </a:r>
            <a:endParaRPr lang="pl-PL" sz="1400" dirty="0"/>
          </a:p>
        </p:txBody>
      </p:sp>
      <p:sp>
        <p:nvSpPr>
          <p:cNvPr id="73" name="Prostokąt 72"/>
          <p:cNvSpPr/>
          <p:nvPr/>
        </p:nvSpPr>
        <p:spPr>
          <a:xfrm>
            <a:off x="5089378" y="5285842"/>
            <a:ext cx="1083951" cy="338554"/>
          </a:xfrm>
          <a:prstGeom prst="rect">
            <a:avLst/>
          </a:prstGeom>
        </p:spPr>
        <p:txBody>
          <a:bodyPr wrap="none">
            <a:spAutoFit/>
          </a:bodyPr>
          <a:lstStyle/>
          <a:p>
            <a:r>
              <a:rPr lang="pl-PL" sz="1600" b="1" dirty="0" smtClean="0">
                <a:solidFill>
                  <a:srgbClr val="0000FF"/>
                </a:solidFill>
              </a:rPr>
              <a:t>Edukacja</a:t>
            </a:r>
            <a:endParaRPr lang="pl-PL" sz="1600" b="1" dirty="0">
              <a:solidFill>
                <a:srgbClr val="0000FF"/>
              </a:solidFill>
            </a:endParaRPr>
          </a:p>
        </p:txBody>
      </p:sp>
      <p:sp>
        <p:nvSpPr>
          <p:cNvPr id="74" name="Prostokąt 73"/>
          <p:cNvSpPr/>
          <p:nvPr/>
        </p:nvSpPr>
        <p:spPr>
          <a:xfrm>
            <a:off x="5018562" y="5517232"/>
            <a:ext cx="4031576" cy="1410643"/>
          </a:xfrm>
          <a:prstGeom prst="rect">
            <a:avLst/>
          </a:prstGeom>
        </p:spPr>
        <p:txBody>
          <a:bodyPr wrap="square">
            <a:spAutoFit/>
          </a:bodyPr>
          <a:lstStyle/>
          <a:p>
            <a:pPr marL="171450" indent="-171450" algn="just">
              <a:spcAft>
                <a:spcPts val="200"/>
              </a:spcAft>
              <a:buClr>
                <a:srgbClr val="0000FF"/>
              </a:buClr>
              <a:buSzPct val="150000"/>
              <a:buFont typeface="Arial" panose="020B0604020202020204" pitchFamily="34" charset="0"/>
              <a:buChar char="•"/>
            </a:pPr>
            <a:r>
              <a:rPr lang="pl-PL" sz="1400" dirty="0"/>
              <a:t>Budowa Hali Sportowej z zapleczem, przy Zespole Szkół Gminnych w </a:t>
            </a:r>
            <a:r>
              <a:rPr lang="pl-PL" sz="1400" dirty="0" smtClean="0"/>
              <a:t>Baranowie – </a:t>
            </a:r>
            <a:br>
              <a:rPr lang="pl-PL" sz="1400" dirty="0" smtClean="0"/>
            </a:br>
            <a:r>
              <a:rPr lang="pl-PL" sz="1400" dirty="0" smtClean="0"/>
              <a:t>2,2 </a:t>
            </a:r>
            <a:r>
              <a:rPr lang="pl-PL" sz="1400" dirty="0"/>
              <a:t>mln zł</a:t>
            </a:r>
          </a:p>
          <a:p>
            <a:pPr marL="171450" indent="-171450" algn="just">
              <a:spcAft>
                <a:spcPts val="200"/>
              </a:spcAft>
              <a:buClr>
                <a:srgbClr val="0000FF"/>
              </a:buClr>
              <a:buSzPct val="150000"/>
              <a:buFont typeface="Arial" panose="020B0604020202020204" pitchFamily="34" charset="0"/>
              <a:buChar char="•"/>
            </a:pPr>
            <a:r>
              <a:rPr lang="pl-PL" sz="1400" dirty="0"/>
              <a:t>Budowa sali gimnastycznej z zapleczem przy Zespole Szkół Powiatowych w Goworowie</a:t>
            </a:r>
            <a:r>
              <a:rPr lang="pl-PL" sz="1400" dirty="0" smtClean="0"/>
              <a:t> </a:t>
            </a:r>
            <a:r>
              <a:rPr lang="pl-PL" sz="1400" dirty="0"/>
              <a:t>– </a:t>
            </a:r>
            <a:r>
              <a:rPr lang="pl-PL" sz="1400" dirty="0" smtClean="0"/>
              <a:t>1,9 </a:t>
            </a:r>
            <a:r>
              <a:rPr lang="pl-PL" sz="1400" dirty="0"/>
              <a:t>mln </a:t>
            </a:r>
            <a:r>
              <a:rPr lang="pl-PL" sz="1400" dirty="0" smtClean="0"/>
              <a:t>zł</a:t>
            </a:r>
            <a:endParaRPr lang="pl-PL" sz="1400" dirty="0"/>
          </a:p>
        </p:txBody>
      </p:sp>
      <p:grpSp>
        <p:nvGrpSpPr>
          <p:cNvPr id="2" name="Grupa 1"/>
          <p:cNvGrpSpPr/>
          <p:nvPr/>
        </p:nvGrpSpPr>
        <p:grpSpPr>
          <a:xfrm>
            <a:off x="53975" y="1838629"/>
            <a:ext cx="4955657" cy="4514400"/>
            <a:chOff x="53975" y="1838629"/>
            <a:chExt cx="4955657" cy="4514400"/>
          </a:xfrm>
        </p:grpSpPr>
        <p:pic>
          <p:nvPicPr>
            <p:cNvPr id="48" name="Obraz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 y="1838629"/>
              <a:ext cx="4955657" cy="4514400"/>
            </a:xfrm>
            <a:prstGeom prst="rect">
              <a:avLst/>
            </a:prstGeom>
          </p:spPr>
        </p:pic>
        <p:sp>
          <p:nvSpPr>
            <p:cNvPr id="53" name="Schemat blokowy: łącznik 52"/>
            <p:cNvSpPr/>
            <p:nvPr/>
          </p:nvSpPr>
          <p:spPr bwMode="auto">
            <a:xfrm>
              <a:off x="2537222" y="3696373"/>
              <a:ext cx="108000" cy="108000"/>
            </a:xfrm>
            <a:prstGeom prst="flowChartConnector">
              <a:avLst/>
            </a:prstGeom>
            <a:solidFill>
              <a:srgbClr val="FF990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54" name="Schemat blokowy: łącznik 53"/>
            <p:cNvSpPr/>
            <p:nvPr/>
          </p:nvSpPr>
          <p:spPr bwMode="auto">
            <a:xfrm>
              <a:off x="899592" y="3645024"/>
              <a:ext cx="108000" cy="108000"/>
            </a:xfrm>
            <a:prstGeom prst="flowChartConnector">
              <a:avLst/>
            </a:prstGeom>
            <a:solidFill>
              <a:srgbClr val="FF990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55" name="Schemat blokowy: łącznik 54"/>
            <p:cNvSpPr/>
            <p:nvPr/>
          </p:nvSpPr>
          <p:spPr bwMode="auto">
            <a:xfrm>
              <a:off x="2951696" y="4106412"/>
              <a:ext cx="108000" cy="108000"/>
            </a:xfrm>
            <a:prstGeom prst="flowChartConnector">
              <a:avLst/>
            </a:prstGeom>
            <a:solidFill>
              <a:srgbClr val="FF990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56" name="Schemat blokowy: łącznik 55"/>
            <p:cNvSpPr/>
            <p:nvPr/>
          </p:nvSpPr>
          <p:spPr bwMode="auto">
            <a:xfrm>
              <a:off x="2447652" y="4373068"/>
              <a:ext cx="108000" cy="108000"/>
            </a:xfrm>
            <a:prstGeom prst="flowChartConnector">
              <a:avLst/>
            </a:prstGeom>
            <a:solidFill>
              <a:srgbClr val="FF990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57" name="Schemat blokowy: łącznik 56"/>
            <p:cNvSpPr/>
            <p:nvPr/>
          </p:nvSpPr>
          <p:spPr bwMode="auto">
            <a:xfrm>
              <a:off x="1691680" y="3314255"/>
              <a:ext cx="108000" cy="108000"/>
            </a:xfrm>
            <a:prstGeom prst="flowChartConnector">
              <a:avLst/>
            </a:prstGeom>
            <a:solidFill>
              <a:srgbClr val="FF990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59" name="Schemat blokowy: łącznik 58"/>
            <p:cNvSpPr/>
            <p:nvPr/>
          </p:nvSpPr>
          <p:spPr bwMode="auto">
            <a:xfrm>
              <a:off x="2231728" y="5661248"/>
              <a:ext cx="108000" cy="108000"/>
            </a:xfrm>
            <a:prstGeom prst="flowChartConnector">
              <a:avLst/>
            </a:prstGeom>
            <a:solidFill>
              <a:srgbClr val="FF990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60" name="Schemat blokowy: łącznik 59"/>
            <p:cNvSpPr/>
            <p:nvPr/>
          </p:nvSpPr>
          <p:spPr bwMode="auto">
            <a:xfrm>
              <a:off x="1637680" y="4235025"/>
              <a:ext cx="108000" cy="108000"/>
            </a:xfrm>
            <a:prstGeom prst="flowChartConnector">
              <a:avLst/>
            </a:prstGeom>
            <a:solidFill>
              <a:srgbClr val="FF990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61" name="Schemat blokowy: łącznik 60"/>
            <p:cNvSpPr/>
            <p:nvPr/>
          </p:nvSpPr>
          <p:spPr bwMode="auto">
            <a:xfrm>
              <a:off x="3131840" y="4717982"/>
              <a:ext cx="108000" cy="108000"/>
            </a:xfrm>
            <a:prstGeom prst="flowChartConnector">
              <a:avLst/>
            </a:prstGeom>
            <a:solidFill>
              <a:srgbClr val="FF990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64" name="Schemat blokowy: łącznik 63"/>
            <p:cNvSpPr/>
            <p:nvPr/>
          </p:nvSpPr>
          <p:spPr bwMode="auto">
            <a:xfrm>
              <a:off x="1972143" y="2860681"/>
              <a:ext cx="108000" cy="108000"/>
            </a:xfrm>
            <a:prstGeom prst="flowChartConnector">
              <a:avLst/>
            </a:prstGeom>
            <a:solidFill>
              <a:srgbClr val="FF990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69" name="Schemat blokowy: łącznik 68"/>
            <p:cNvSpPr/>
            <p:nvPr/>
          </p:nvSpPr>
          <p:spPr bwMode="auto">
            <a:xfrm>
              <a:off x="2682564" y="4964452"/>
              <a:ext cx="108000" cy="108000"/>
            </a:xfrm>
            <a:prstGeom prst="flowChartConnector">
              <a:avLst/>
            </a:prstGeom>
            <a:solidFill>
              <a:srgbClr val="00990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70" name="Schemat blokowy: łącznik 69"/>
            <p:cNvSpPr/>
            <p:nvPr/>
          </p:nvSpPr>
          <p:spPr bwMode="auto">
            <a:xfrm>
              <a:off x="2260328" y="6034158"/>
              <a:ext cx="108000" cy="108000"/>
            </a:xfrm>
            <a:prstGeom prst="flowChartConnector">
              <a:avLst/>
            </a:prstGeom>
            <a:solidFill>
              <a:srgbClr val="00990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71" name="Schemat blokowy: łącznik 70"/>
            <p:cNvSpPr/>
            <p:nvPr/>
          </p:nvSpPr>
          <p:spPr bwMode="auto">
            <a:xfrm>
              <a:off x="4606054" y="4976763"/>
              <a:ext cx="108000" cy="108000"/>
            </a:xfrm>
            <a:prstGeom prst="flowChartConnector">
              <a:avLst/>
            </a:prstGeom>
            <a:solidFill>
              <a:srgbClr val="00990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72" name="Schemat blokowy: łącznik 71"/>
            <p:cNvSpPr/>
            <p:nvPr/>
          </p:nvSpPr>
          <p:spPr bwMode="auto">
            <a:xfrm>
              <a:off x="2062532" y="4379559"/>
              <a:ext cx="108000" cy="108000"/>
            </a:xfrm>
            <a:prstGeom prst="flowChartConnector">
              <a:avLst/>
            </a:prstGeom>
            <a:solidFill>
              <a:srgbClr val="00990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75" name="Schemat blokowy: łącznik 74"/>
            <p:cNvSpPr/>
            <p:nvPr/>
          </p:nvSpPr>
          <p:spPr bwMode="auto">
            <a:xfrm>
              <a:off x="1691680" y="3166471"/>
              <a:ext cx="108000" cy="108000"/>
            </a:xfrm>
            <a:prstGeom prst="flowChartConnector">
              <a:avLst/>
            </a:prstGeom>
            <a:solidFill>
              <a:srgbClr val="0000FF"/>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76" name="Schemat blokowy: łącznik 75"/>
            <p:cNvSpPr/>
            <p:nvPr/>
          </p:nvSpPr>
          <p:spPr bwMode="auto">
            <a:xfrm>
              <a:off x="2447652" y="4520852"/>
              <a:ext cx="108000" cy="108000"/>
            </a:xfrm>
            <a:prstGeom prst="flowChartConnector">
              <a:avLst/>
            </a:prstGeom>
            <a:solidFill>
              <a:srgbClr val="0000FF"/>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grpSp>
    </p:spTree>
    <p:extLst>
      <p:ext uri="{BB962C8B-B14F-4D97-AF65-F5344CB8AC3E}">
        <p14:creationId xmlns:p14="http://schemas.microsoft.com/office/powerpoint/2010/main" val="201711710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ymbol zastępczy numeru slajdu 17"/>
          <p:cNvSpPr txBox="1">
            <a:spLocks noGrp="1"/>
          </p:cNvSpPr>
          <p:nvPr/>
        </p:nvSpPr>
        <p:spPr bwMode="auto">
          <a:xfrm>
            <a:off x="357188" y="6500813"/>
            <a:ext cx="4286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r>
              <a:rPr lang="pl-PL" altLang="pl-PL" sz="1200" dirty="0" smtClean="0">
                <a:cs typeface="Arial" pitchFamily="34" charset="0"/>
              </a:rPr>
              <a:t>17</a:t>
            </a:r>
          </a:p>
        </p:txBody>
      </p:sp>
      <p:sp>
        <p:nvSpPr>
          <p:cNvPr id="38" name="Prostokąt 1"/>
          <p:cNvSpPr>
            <a:spLocks noChangeArrowheads="1"/>
          </p:cNvSpPr>
          <p:nvPr/>
        </p:nvSpPr>
        <p:spPr bwMode="auto">
          <a:xfrm>
            <a:off x="107948" y="116632"/>
            <a:ext cx="89281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defRPr/>
            </a:pPr>
            <a:r>
              <a:rPr lang="pl-PL" altLang="pl-PL" sz="2800" b="1" dirty="0" smtClean="0">
                <a:solidFill>
                  <a:srgbClr val="FF0000"/>
                </a:solidFill>
                <a:latin typeface="+mj-lt"/>
              </a:rPr>
              <a:t>Inwestycje w subregionie ostrołęckim (2004-2006)</a:t>
            </a:r>
            <a:endParaRPr lang="pl-PL" altLang="pl-PL" sz="2800" dirty="0">
              <a:solidFill>
                <a:srgbClr val="FF0000"/>
              </a:solidFill>
              <a:latin typeface="+mj-lt"/>
            </a:endParaRPr>
          </a:p>
        </p:txBody>
      </p:sp>
      <p:sp>
        <p:nvSpPr>
          <p:cNvPr id="39" name="pole tekstowe 38"/>
          <p:cNvSpPr txBox="1"/>
          <p:nvPr/>
        </p:nvSpPr>
        <p:spPr>
          <a:xfrm>
            <a:off x="195248" y="778774"/>
            <a:ext cx="4752975" cy="707886"/>
          </a:xfrm>
          <a:prstGeom prst="rect">
            <a:avLst/>
          </a:prstGeom>
          <a:noFill/>
        </p:spPr>
        <p:txBody>
          <a:bodyPr wrap="square">
            <a:spAutoFit/>
          </a:bodyPr>
          <a:lstStyle/>
          <a:p>
            <a:pPr algn="ctr">
              <a:defRPr/>
            </a:pPr>
            <a:r>
              <a:rPr lang="pl-PL" altLang="pl-PL" sz="2000" b="1" dirty="0" smtClean="0">
                <a:solidFill>
                  <a:srgbClr val="000000"/>
                </a:solidFill>
              </a:rPr>
              <a:t>Zintegrowany Program Operacyjny</a:t>
            </a:r>
          </a:p>
          <a:p>
            <a:pPr algn="ctr">
              <a:defRPr/>
            </a:pPr>
            <a:r>
              <a:rPr lang="pl-PL" altLang="pl-PL" sz="2000" b="1" dirty="0" smtClean="0">
                <a:solidFill>
                  <a:srgbClr val="000000"/>
                </a:solidFill>
              </a:rPr>
              <a:t>Rozwoju Regionalnego</a:t>
            </a:r>
            <a:endParaRPr lang="pl-PL" sz="2000" b="1" dirty="0">
              <a:solidFill>
                <a:srgbClr val="FF0000"/>
              </a:solidFill>
            </a:endParaRPr>
          </a:p>
        </p:txBody>
      </p:sp>
      <p:sp>
        <p:nvSpPr>
          <p:cNvPr id="41" name="Prostokąt 40"/>
          <p:cNvSpPr/>
          <p:nvPr/>
        </p:nvSpPr>
        <p:spPr>
          <a:xfrm>
            <a:off x="4985879" y="811669"/>
            <a:ext cx="1850186" cy="338554"/>
          </a:xfrm>
          <a:prstGeom prst="rect">
            <a:avLst/>
          </a:prstGeom>
        </p:spPr>
        <p:txBody>
          <a:bodyPr wrap="none">
            <a:spAutoFit/>
          </a:bodyPr>
          <a:lstStyle/>
          <a:p>
            <a:r>
              <a:rPr lang="pl-PL" sz="1600" b="1" dirty="0" smtClean="0">
                <a:solidFill>
                  <a:srgbClr val="00B0F0"/>
                </a:solidFill>
              </a:rPr>
              <a:t>Ochrona zdrowia</a:t>
            </a:r>
            <a:endParaRPr lang="pl-PL" sz="1600" b="1" dirty="0">
              <a:solidFill>
                <a:srgbClr val="00B0F0"/>
              </a:solidFill>
            </a:endParaRPr>
          </a:p>
        </p:txBody>
      </p:sp>
      <p:sp>
        <p:nvSpPr>
          <p:cNvPr id="42" name="Prostokąt 41"/>
          <p:cNvSpPr/>
          <p:nvPr/>
        </p:nvSpPr>
        <p:spPr>
          <a:xfrm>
            <a:off x="5002697" y="1175125"/>
            <a:ext cx="4033353" cy="1410643"/>
          </a:xfrm>
          <a:prstGeom prst="rect">
            <a:avLst/>
          </a:prstGeom>
        </p:spPr>
        <p:txBody>
          <a:bodyPr wrap="square">
            <a:spAutoFit/>
          </a:bodyPr>
          <a:lstStyle/>
          <a:p>
            <a:pPr marL="171450" indent="-171450" algn="just">
              <a:spcAft>
                <a:spcPts val="200"/>
              </a:spcAft>
              <a:buClr>
                <a:srgbClr val="00B0F0"/>
              </a:buClr>
              <a:buSzPct val="150000"/>
              <a:buFont typeface="Arial" panose="020B0604020202020204" pitchFamily="34" charset="0"/>
              <a:buChar char="•"/>
            </a:pPr>
            <a:r>
              <a:rPr lang="pl-PL" sz="1400" dirty="0"/>
              <a:t>Zapewnienie wysokiego standardu ratownictwa medycznego poprzez zakup specjalistycznych ambulansów medycznych do obsługi rejonu Ostrołęki</a:t>
            </a:r>
            <a:r>
              <a:rPr lang="pl-PL" sz="1400" dirty="0" smtClean="0"/>
              <a:t> </a:t>
            </a:r>
            <a:r>
              <a:rPr lang="pl-PL" sz="1400" dirty="0"/>
              <a:t>– </a:t>
            </a:r>
            <a:r>
              <a:rPr lang="pl-PL" sz="1400" dirty="0" smtClean="0"/>
              <a:t>3 </a:t>
            </a:r>
            <a:r>
              <a:rPr lang="pl-PL" sz="1400" dirty="0"/>
              <a:t>mln zł</a:t>
            </a:r>
          </a:p>
          <a:p>
            <a:pPr marL="171450" indent="-171450" algn="just">
              <a:spcAft>
                <a:spcPts val="200"/>
              </a:spcAft>
              <a:buClr>
                <a:srgbClr val="00B0F0"/>
              </a:buClr>
              <a:buSzPct val="150000"/>
              <a:buFont typeface="Arial" panose="020B0604020202020204" pitchFamily="34" charset="0"/>
              <a:buChar char="•"/>
            </a:pPr>
            <a:r>
              <a:rPr lang="pl-PL" sz="1400" dirty="0"/>
              <a:t>Zakup sprzętu medycznego dla </a:t>
            </a:r>
            <a:r>
              <a:rPr lang="pl-PL" sz="1400" dirty="0" smtClean="0"/>
              <a:t>SPZOZ-</a:t>
            </a:r>
            <a:r>
              <a:rPr lang="pl-PL" sz="1400" dirty="0" err="1" smtClean="0"/>
              <a:t>ZZLOiZ</a:t>
            </a:r>
            <a:r>
              <a:rPr lang="pl-PL" sz="1400" dirty="0" smtClean="0"/>
              <a:t> </a:t>
            </a:r>
            <a:r>
              <a:rPr lang="pl-PL" sz="1400" dirty="0"/>
              <a:t>w Makowie Mazowieckim</a:t>
            </a:r>
            <a:r>
              <a:rPr lang="pl-PL" sz="1400" dirty="0" smtClean="0"/>
              <a:t> </a:t>
            </a:r>
            <a:r>
              <a:rPr lang="pl-PL" sz="1400" dirty="0"/>
              <a:t>– </a:t>
            </a:r>
            <a:r>
              <a:rPr lang="pl-PL" sz="1400" dirty="0" smtClean="0"/>
              <a:t>2,9 </a:t>
            </a:r>
            <a:r>
              <a:rPr lang="pl-PL" sz="1400" dirty="0"/>
              <a:t>mln </a:t>
            </a:r>
            <a:r>
              <a:rPr lang="pl-PL" sz="1400" dirty="0" smtClean="0"/>
              <a:t>zł</a:t>
            </a:r>
            <a:endParaRPr lang="pl-PL" sz="1400" dirty="0"/>
          </a:p>
        </p:txBody>
      </p:sp>
      <p:sp>
        <p:nvSpPr>
          <p:cNvPr id="43" name="Prostokąt 42"/>
          <p:cNvSpPr/>
          <p:nvPr/>
        </p:nvSpPr>
        <p:spPr>
          <a:xfrm>
            <a:off x="5010184" y="2655700"/>
            <a:ext cx="2782300" cy="338554"/>
          </a:xfrm>
          <a:prstGeom prst="rect">
            <a:avLst/>
          </a:prstGeom>
        </p:spPr>
        <p:txBody>
          <a:bodyPr wrap="none">
            <a:spAutoFit/>
          </a:bodyPr>
          <a:lstStyle/>
          <a:p>
            <a:r>
              <a:rPr lang="pl-PL" sz="1600" b="1" dirty="0" smtClean="0">
                <a:solidFill>
                  <a:srgbClr val="FF0000"/>
                </a:solidFill>
              </a:rPr>
              <a:t>Telekomunikacja i e-usługi</a:t>
            </a:r>
            <a:endParaRPr lang="pl-PL" sz="1600" b="1" dirty="0">
              <a:solidFill>
                <a:srgbClr val="FF0000"/>
              </a:solidFill>
            </a:endParaRPr>
          </a:p>
        </p:txBody>
      </p:sp>
      <p:sp>
        <p:nvSpPr>
          <p:cNvPr id="44" name="Prostokąt 43"/>
          <p:cNvSpPr/>
          <p:nvPr/>
        </p:nvSpPr>
        <p:spPr>
          <a:xfrm>
            <a:off x="4948222" y="3005372"/>
            <a:ext cx="4087827" cy="1195199"/>
          </a:xfrm>
          <a:prstGeom prst="rect">
            <a:avLst/>
          </a:prstGeom>
        </p:spPr>
        <p:txBody>
          <a:bodyPr wrap="square">
            <a:spAutoFit/>
          </a:bodyPr>
          <a:lstStyle/>
          <a:p>
            <a:pPr marL="171450" indent="-171450" algn="just">
              <a:spcAft>
                <a:spcPts val="200"/>
              </a:spcAft>
              <a:buClr>
                <a:srgbClr val="FF0000"/>
              </a:buClr>
              <a:buSzPct val="150000"/>
              <a:buFont typeface="Arial" panose="020B0604020202020204" pitchFamily="34" charset="0"/>
              <a:buChar char="•"/>
            </a:pPr>
            <a:r>
              <a:rPr lang="pl-PL" sz="1400" dirty="0"/>
              <a:t>Rozwój elektronicznych usług publicznych </a:t>
            </a:r>
            <a:r>
              <a:rPr lang="pl-PL" sz="1400" dirty="0" smtClean="0"/>
              <a:t/>
            </a:r>
            <a:br>
              <a:rPr lang="pl-PL" sz="1400" dirty="0" smtClean="0"/>
            </a:br>
            <a:r>
              <a:rPr lang="pl-PL" sz="1400" dirty="0" smtClean="0"/>
              <a:t>w </a:t>
            </a:r>
            <a:r>
              <a:rPr lang="pl-PL" sz="1400" dirty="0"/>
              <a:t>powiecie makowskim </a:t>
            </a:r>
            <a:r>
              <a:rPr lang="pl-PL" sz="1400" dirty="0" smtClean="0"/>
              <a:t>– E-powiat – 1,4 </a:t>
            </a:r>
            <a:r>
              <a:rPr lang="pl-PL" sz="1400" dirty="0"/>
              <a:t>mln zł</a:t>
            </a:r>
          </a:p>
          <a:p>
            <a:pPr marL="171450" indent="-171450" algn="just">
              <a:spcAft>
                <a:spcPts val="200"/>
              </a:spcAft>
              <a:buClr>
                <a:srgbClr val="FF0000"/>
              </a:buClr>
              <a:buSzPct val="150000"/>
              <a:buFont typeface="Arial" panose="020B0604020202020204" pitchFamily="34" charset="0"/>
              <a:buChar char="•"/>
            </a:pPr>
            <a:r>
              <a:rPr lang="pl-PL" sz="1400" dirty="0"/>
              <a:t>Informatyzacja Samodzielnego Publicznego Zespołu Zakładów Opieki zdrowotnej </a:t>
            </a:r>
            <a:r>
              <a:rPr lang="pl-PL" sz="1400" dirty="0" smtClean="0"/>
              <a:t/>
            </a:r>
            <a:br>
              <a:rPr lang="pl-PL" sz="1400" dirty="0" smtClean="0"/>
            </a:br>
            <a:r>
              <a:rPr lang="pl-PL" sz="1400" dirty="0" smtClean="0"/>
              <a:t>w </a:t>
            </a:r>
            <a:r>
              <a:rPr lang="pl-PL" sz="1400" dirty="0"/>
              <a:t>Wyszkowie </a:t>
            </a:r>
            <a:r>
              <a:rPr lang="pl-PL" sz="1400" dirty="0" smtClean="0"/>
              <a:t>– 1,3 </a:t>
            </a:r>
            <a:r>
              <a:rPr lang="pl-PL" sz="1400" dirty="0"/>
              <a:t>mln </a:t>
            </a:r>
            <a:r>
              <a:rPr lang="pl-PL" sz="1400" dirty="0" smtClean="0"/>
              <a:t>zł</a:t>
            </a:r>
            <a:endParaRPr lang="pl-PL" sz="1400" dirty="0"/>
          </a:p>
        </p:txBody>
      </p:sp>
      <p:sp>
        <p:nvSpPr>
          <p:cNvPr id="46" name="Prostokąt 45"/>
          <p:cNvSpPr/>
          <p:nvPr/>
        </p:nvSpPr>
        <p:spPr>
          <a:xfrm>
            <a:off x="4992372" y="4254571"/>
            <a:ext cx="3629520" cy="338554"/>
          </a:xfrm>
          <a:prstGeom prst="rect">
            <a:avLst/>
          </a:prstGeom>
        </p:spPr>
        <p:txBody>
          <a:bodyPr wrap="none">
            <a:spAutoFit/>
          </a:bodyPr>
          <a:lstStyle/>
          <a:p>
            <a:r>
              <a:rPr lang="pl-PL" sz="1600" b="1" dirty="0" smtClean="0">
                <a:solidFill>
                  <a:srgbClr val="7030A0"/>
                </a:solidFill>
              </a:rPr>
              <a:t>Infrastruktura wodno-kanalizacyjna</a:t>
            </a:r>
            <a:endParaRPr lang="pl-PL" sz="1600" b="1" dirty="0">
              <a:solidFill>
                <a:srgbClr val="7030A0"/>
              </a:solidFill>
            </a:endParaRPr>
          </a:p>
        </p:txBody>
      </p:sp>
      <p:sp>
        <p:nvSpPr>
          <p:cNvPr id="47" name="Prostokąt 46"/>
          <p:cNvSpPr/>
          <p:nvPr/>
        </p:nvSpPr>
        <p:spPr>
          <a:xfrm>
            <a:off x="5003800" y="4638207"/>
            <a:ext cx="4032250" cy="2082621"/>
          </a:xfrm>
          <a:prstGeom prst="rect">
            <a:avLst/>
          </a:prstGeom>
        </p:spPr>
        <p:txBody>
          <a:bodyPr wrap="square">
            <a:spAutoFit/>
          </a:bodyPr>
          <a:lstStyle/>
          <a:p>
            <a:pPr marL="171450" indent="-171450" algn="just">
              <a:spcAft>
                <a:spcPts val="200"/>
              </a:spcAft>
              <a:buClr>
                <a:srgbClr val="7030A0"/>
              </a:buClr>
              <a:buSzPct val="150000"/>
              <a:buFont typeface="Arial" panose="020B0604020202020204" pitchFamily="34" charset="0"/>
              <a:buChar char="•"/>
            </a:pPr>
            <a:r>
              <a:rPr lang="pl-PL" sz="1400" dirty="0"/>
              <a:t>Budowa sieci wodociągowej w gminach: Baranowo, Kadzidło, Goworowo, Szelków, Rząśnik, </a:t>
            </a:r>
            <a:r>
              <a:rPr lang="pl-PL" sz="1400" dirty="0" smtClean="0"/>
              <a:t>Sypniewo – 11,5 </a:t>
            </a:r>
            <a:r>
              <a:rPr lang="pl-PL" sz="1400" dirty="0"/>
              <a:t>mln zł</a:t>
            </a:r>
          </a:p>
          <a:p>
            <a:pPr marL="171450" indent="-171450" algn="just">
              <a:spcAft>
                <a:spcPts val="200"/>
              </a:spcAft>
              <a:buClr>
                <a:srgbClr val="7030A0"/>
              </a:buClr>
              <a:buSzPct val="150000"/>
              <a:buFont typeface="Arial" panose="020B0604020202020204" pitchFamily="34" charset="0"/>
              <a:buChar char="•"/>
            </a:pPr>
            <a:r>
              <a:rPr lang="pl-PL" sz="1400" dirty="0"/>
              <a:t>Budowa kanalizacji sanitarnej: w Skuszewie (gm. Wyszków); w gm. Myszyniec (część zlewni VI, </a:t>
            </a:r>
            <a:r>
              <a:rPr lang="pl-PL" sz="1400" dirty="0" smtClean="0"/>
              <a:t>zlewnia </a:t>
            </a:r>
            <a:r>
              <a:rPr lang="pl-PL" sz="1400" dirty="0"/>
              <a:t>VII-IX</a:t>
            </a:r>
            <a:r>
              <a:rPr lang="pl-PL" sz="1400" dirty="0" smtClean="0"/>
              <a:t>) – 7 </a:t>
            </a:r>
            <a:r>
              <a:rPr lang="pl-PL" sz="1400" dirty="0"/>
              <a:t>mln </a:t>
            </a:r>
            <a:r>
              <a:rPr lang="pl-PL" sz="1400" dirty="0" smtClean="0"/>
              <a:t>zł</a:t>
            </a:r>
          </a:p>
          <a:p>
            <a:pPr marL="171450" indent="-171450" algn="just">
              <a:spcAft>
                <a:spcPts val="200"/>
              </a:spcAft>
              <a:buClr>
                <a:srgbClr val="7030A0"/>
              </a:buClr>
              <a:buSzPct val="150000"/>
              <a:buFont typeface="Arial" panose="020B0604020202020204" pitchFamily="34" charset="0"/>
              <a:buChar char="•"/>
            </a:pPr>
            <a:r>
              <a:rPr lang="pl-PL" sz="1400" dirty="0"/>
              <a:t>Wzrost atrakcyjności gminy Zabrodzie poprzez rozbudowę infrastruktury dostawy wody </a:t>
            </a:r>
            <a:r>
              <a:rPr lang="pl-PL" sz="1400" dirty="0" smtClean="0"/>
              <a:t>– </a:t>
            </a:r>
            <a:br>
              <a:rPr lang="pl-PL" sz="1400" dirty="0" smtClean="0"/>
            </a:br>
            <a:r>
              <a:rPr lang="pl-PL" sz="1400" dirty="0" smtClean="0"/>
              <a:t>3,5 </a:t>
            </a:r>
            <a:r>
              <a:rPr lang="pl-PL" sz="1400" dirty="0"/>
              <a:t>mln zł</a:t>
            </a:r>
          </a:p>
        </p:txBody>
      </p:sp>
      <p:grpSp>
        <p:nvGrpSpPr>
          <p:cNvPr id="3" name="Grupa 2"/>
          <p:cNvGrpSpPr/>
          <p:nvPr/>
        </p:nvGrpSpPr>
        <p:grpSpPr>
          <a:xfrm>
            <a:off x="53975" y="1838629"/>
            <a:ext cx="4955657" cy="4514400"/>
            <a:chOff x="53975" y="1838629"/>
            <a:chExt cx="4955657" cy="4514400"/>
          </a:xfrm>
        </p:grpSpPr>
        <p:pic>
          <p:nvPicPr>
            <p:cNvPr id="40" name="Obraz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 y="1838629"/>
              <a:ext cx="4955657" cy="4514400"/>
            </a:xfrm>
            <a:prstGeom prst="rect">
              <a:avLst/>
            </a:prstGeom>
          </p:spPr>
        </p:pic>
        <p:sp>
          <p:nvSpPr>
            <p:cNvPr id="35" name="Schemat blokowy: łącznik 34"/>
            <p:cNvSpPr/>
            <p:nvPr/>
          </p:nvSpPr>
          <p:spPr bwMode="auto">
            <a:xfrm>
              <a:off x="2523155" y="3578477"/>
              <a:ext cx="108000" cy="108000"/>
            </a:xfrm>
            <a:prstGeom prst="flowChartConnector">
              <a:avLst/>
            </a:prstGeom>
            <a:solidFill>
              <a:srgbClr val="00B0F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48" name="Schemat blokowy: łącznik 47"/>
            <p:cNvSpPr/>
            <p:nvPr/>
          </p:nvSpPr>
          <p:spPr bwMode="auto">
            <a:xfrm>
              <a:off x="1715043" y="3260255"/>
              <a:ext cx="108000" cy="108000"/>
            </a:xfrm>
            <a:prstGeom prst="flowChartConnector">
              <a:avLst/>
            </a:prstGeom>
            <a:solidFill>
              <a:srgbClr val="7030A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49" name="Schemat blokowy: łącznik 48"/>
            <p:cNvSpPr/>
            <p:nvPr/>
          </p:nvSpPr>
          <p:spPr bwMode="auto">
            <a:xfrm>
              <a:off x="1356447" y="4560962"/>
              <a:ext cx="108000" cy="108000"/>
            </a:xfrm>
            <a:prstGeom prst="flowChartConnector">
              <a:avLst/>
            </a:prstGeom>
            <a:solidFill>
              <a:srgbClr val="00B0F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50" name="Schemat blokowy: łącznik 49"/>
            <p:cNvSpPr/>
            <p:nvPr/>
          </p:nvSpPr>
          <p:spPr bwMode="auto">
            <a:xfrm>
              <a:off x="1619672" y="4200571"/>
              <a:ext cx="108000" cy="108000"/>
            </a:xfrm>
            <a:prstGeom prst="flowChartConnector">
              <a:avLst/>
            </a:prstGeom>
            <a:solidFill>
              <a:srgbClr val="FF000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51" name="Schemat blokowy: łącznik 50"/>
            <p:cNvSpPr/>
            <p:nvPr/>
          </p:nvSpPr>
          <p:spPr bwMode="auto">
            <a:xfrm>
              <a:off x="2267744" y="5733256"/>
              <a:ext cx="108000" cy="108000"/>
            </a:xfrm>
            <a:prstGeom prst="flowChartConnector">
              <a:avLst/>
            </a:prstGeom>
            <a:solidFill>
              <a:srgbClr val="FF000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52" name="Schemat blokowy: łącznik 51"/>
            <p:cNvSpPr/>
            <p:nvPr/>
          </p:nvSpPr>
          <p:spPr bwMode="auto">
            <a:xfrm>
              <a:off x="2051720" y="2873070"/>
              <a:ext cx="108000" cy="108000"/>
            </a:xfrm>
            <a:prstGeom prst="flowChartConnector">
              <a:avLst/>
            </a:prstGeom>
            <a:solidFill>
              <a:srgbClr val="7030A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53" name="Schemat blokowy: łącznik 52"/>
            <p:cNvSpPr/>
            <p:nvPr/>
          </p:nvSpPr>
          <p:spPr bwMode="auto">
            <a:xfrm>
              <a:off x="2463736" y="4390648"/>
              <a:ext cx="108000" cy="108000"/>
            </a:xfrm>
            <a:prstGeom prst="flowChartConnector">
              <a:avLst/>
            </a:prstGeom>
            <a:solidFill>
              <a:srgbClr val="7030A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54" name="Schemat blokowy: łącznik 53"/>
            <p:cNvSpPr/>
            <p:nvPr/>
          </p:nvSpPr>
          <p:spPr bwMode="auto">
            <a:xfrm>
              <a:off x="1579409" y="4741118"/>
              <a:ext cx="108000" cy="108000"/>
            </a:xfrm>
            <a:prstGeom prst="flowChartConnector">
              <a:avLst/>
            </a:prstGeom>
            <a:solidFill>
              <a:srgbClr val="7030A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55" name="Schemat blokowy: łącznik 54"/>
            <p:cNvSpPr/>
            <p:nvPr/>
          </p:nvSpPr>
          <p:spPr bwMode="auto">
            <a:xfrm>
              <a:off x="2141116" y="5138047"/>
              <a:ext cx="108000" cy="108000"/>
            </a:xfrm>
            <a:prstGeom prst="flowChartConnector">
              <a:avLst/>
            </a:prstGeom>
            <a:solidFill>
              <a:srgbClr val="7030A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56" name="Schemat blokowy: łącznik 55"/>
            <p:cNvSpPr/>
            <p:nvPr/>
          </p:nvSpPr>
          <p:spPr bwMode="auto">
            <a:xfrm>
              <a:off x="1848607" y="3861048"/>
              <a:ext cx="108000" cy="108000"/>
            </a:xfrm>
            <a:prstGeom prst="flowChartConnector">
              <a:avLst/>
            </a:prstGeom>
            <a:solidFill>
              <a:srgbClr val="7030A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57" name="Schemat blokowy: łącznik 56"/>
            <p:cNvSpPr/>
            <p:nvPr/>
          </p:nvSpPr>
          <p:spPr bwMode="auto">
            <a:xfrm>
              <a:off x="2409736" y="5733256"/>
              <a:ext cx="108000" cy="108000"/>
            </a:xfrm>
            <a:prstGeom prst="flowChartConnector">
              <a:avLst/>
            </a:prstGeom>
            <a:solidFill>
              <a:srgbClr val="7030A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58" name="Schemat blokowy: łącznik 57"/>
            <p:cNvSpPr/>
            <p:nvPr/>
          </p:nvSpPr>
          <p:spPr bwMode="auto">
            <a:xfrm>
              <a:off x="1943720" y="2463541"/>
              <a:ext cx="108000" cy="108000"/>
            </a:xfrm>
            <a:prstGeom prst="flowChartConnector">
              <a:avLst/>
            </a:prstGeom>
            <a:solidFill>
              <a:srgbClr val="7030A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59" name="Schemat blokowy: łącznik 58"/>
            <p:cNvSpPr/>
            <p:nvPr/>
          </p:nvSpPr>
          <p:spPr bwMode="auto">
            <a:xfrm>
              <a:off x="2267744" y="6038768"/>
              <a:ext cx="108000" cy="108000"/>
            </a:xfrm>
            <a:prstGeom prst="flowChartConnector">
              <a:avLst/>
            </a:prstGeom>
            <a:solidFill>
              <a:srgbClr val="7030A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grpSp>
    </p:spTree>
    <p:extLst>
      <p:ext uri="{BB962C8B-B14F-4D97-AF65-F5344CB8AC3E}">
        <p14:creationId xmlns:p14="http://schemas.microsoft.com/office/powerpoint/2010/main" val="133875063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rostokąt 1"/>
          <p:cNvSpPr>
            <a:spLocks noChangeArrowheads="1"/>
          </p:cNvSpPr>
          <p:nvPr/>
        </p:nvSpPr>
        <p:spPr bwMode="auto">
          <a:xfrm>
            <a:off x="17825" y="116632"/>
            <a:ext cx="90360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defRPr/>
            </a:pPr>
            <a:r>
              <a:rPr lang="pl-PL" altLang="pl-PL" sz="2800" b="1" dirty="0" smtClean="0">
                <a:solidFill>
                  <a:srgbClr val="FF0000"/>
                </a:solidFill>
                <a:latin typeface="+mj-lt"/>
              </a:rPr>
              <a:t>Inwestycje w subregionie ostrołęckim (2007-2013)</a:t>
            </a:r>
            <a:endParaRPr lang="pl-PL" altLang="pl-PL" sz="2800" dirty="0">
              <a:solidFill>
                <a:srgbClr val="FF0000"/>
              </a:solidFill>
              <a:latin typeface="+mj-lt"/>
            </a:endParaRPr>
          </a:p>
        </p:txBody>
      </p:sp>
      <p:sp>
        <p:nvSpPr>
          <p:cNvPr id="17" name="Symbol zastępczy numeru slajdu 17"/>
          <p:cNvSpPr txBox="1">
            <a:spLocks noGrp="1"/>
          </p:cNvSpPr>
          <p:nvPr/>
        </p:nvSpPr>
        <p:spPr bwMode="auto">
          <a:xfrm>
            <a:off x="357188" y="6500813"/>
            <a:ext cx="4286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r>
              <a:rPr lang="pl-PL" altLang="pl-PL" sz="1200" dirty="0" smtClean="0">
                <a:cs typeface="Arial" pitchFamily="34" charset="0"/>
              </a:rPr>
              <a:t>18</a:t>
            </a:r>
          </a:p>
        </p:txBody>
      </p:sp>
      <p:grpSp>
        <p:nvGrpSpPr>
          <p:cNvPr id="8" name="Grupa 7"/>
          <p:cNvGrpSpPr/>
          <p:nvPr/>
        </p:nvGrpSpPr>
        <p:grpSpPr>
          <a:xfrm>
            <a:off x="48143" y="1840578"/>
            <a:ext cx="4955657" cy="4514400"/>
            <a:chOff x="53975" y="1852374"/>
            <a:chExt cx="4955657" cy="4514400"/>
          </a:xfrm>
        </p:grpSpPr>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 y="1852374"/>
              <a:ext cx="4955657" cy="4514400"/>
            </a:xfrm>
            <a:prstGeom prst="rect">
              <a:avLst/>
            </a:prstGeom>
          </p:spPr>
        </p:pic>
        <p:sp>
          <p:nvSpPr>
            <p:cNvPr id="30" name="Schemat blokowy: łącznik 29"/>
            <p:cNvSpPr/>
            <p:nvPr/>
          </p:nvSpPr>
          <p:spPr bwMode="auto">
            <a:xfrm>
              <a:off x="2063291" y="2902256"/>
              <a:ext cx="108000" cy="108000"/>
            </a:xfrm>
            <a:prstGeom prst="flowChartConnector">
              <a:avLst/>
            </a:prstGeom>
            <a:solidFill>
              <a:srgbClr val="FF990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37" name="Schemat blokowy: łącznik 36"/>
            <p:cNvSpPr/>
            <p:nvPr/>
          </p:nvSpPr>
          <p:spPr bwMode="auto">
            <a:xfrm>
              <a:off x="851303" y="2907060"/>
              <a:ext cx="108000" cy="108000"/>
            </a:xfrm>
            <a:prstGeom prst="flowChartConnector">
              <a:avLst/>
            </a:prstGeom>
            <a:solidFill>
              <a:srgbClr val="FF990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38" name="Schemat blokowy: łącznik 37"/>
            <p:cNvSpPr/>
            <p:nvPr/>
          </p:nvSpPr>
          <p:spPr bwMode="auto">
            <a:xfrm>
              <a:off x="1356447" y="4209978"/>
              <a:ext cx="108000" cy="108000"/>
            </a:xfrm>
            <a:prstGeom prst="flowChartConnector">
              <a:avLst/>
            </a:prstGeom>
            <a:solidFill>
              <a:srgbClr val="FF990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39" name="Schemat blokowy: łącznik 38"/>
            <p:cNvSpPr/>
            <p:nvPr/>
          </p:nvSpPr>
          <p:spPr bwMode="auto">
            <a:xfrm>
              <a:off x="2284436" y="5661248"/>
              <a:ext cx="108000" cy="108000"/>
            </a:xfrm>
            <a:prstGeom prst="flowChartConnector">
              <a:avLst/>
            </a:prstGeom>
            <a:solidFill>
              <a:srgbClr val="FF990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40" name="Schemat blokowy: łącznik 39"/>
            <p:cNvSpPr/>
            <p:nvPr/>
          </p:nvSpPr>
          <p:spPr bwMode="auto">
            <a:xfrm>
              <a:off x="1356447" y="4520365"/>
              <a:ext cx="108000" cy="108000"/>
            </a:xfrm>
            <a:prstGeom prst="flowChartConnector">
              <a:avLst/>
            </a:prstGeom>
            <a:solidFill>
              <a:srgbClr val="FF990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41" name="Schemat blokowy: łącznik 40"/>
            <p:cNvSpPr/>
            <p:nvPr/>
          </p:nvSpPr>
          <p:spPr bwMode="auto">
            <a:xfrm>
              <a:off x="2560528" y="3260255"/>
              <a:ext cx="108000" cy="108000"/>
            </a:xfrm>
            <a:prstGeom prst="flowChartConnector">
              <a:avLst/>
            </a:prstGeom>
            <a:solidFill>
              <a:srgbClr val="FF990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42" name="Schemat blokowy: łącznik 41"/>
            <p:cNvSpPr/>
            <p:nvPr/>
          </p:nvSpPr>
          <p:spPr bwMode="auto">
            <a:xfrm>
              <a:off x="959303" y="4113998"/>
              <a:ext cx="108000" cy="108000"/>
            </a:xfrm>
            <a:prstGeom prst="flowChartConnector">
              <a:avLst/>
            </a:prstGeom>
            <a:solidFill>
              <a:srgbClr val="FF990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43" name="Schemat blokowy: łącznik 42"/>
            <p:cNvSpPr/>
            <p:nvPr/>
          </p:nvSpPr>
          <p:spPr bwMode="auto">
            <a:xfrm>
              <a:off x="2220887" y="2907060"/>
              <a:ext cx="108000" cy="108000"/>
            </a:xfrm>
            <a:prstGeom prst="flowChartConnector">
              <a:avLst/>
            </a:prstGeom>
            <a:solidFill>
              <a:srgbClr val="FF990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grpSp>
      <p:sp>
        <p:nvSpPr>
          <p:cNvPr id="5" name="Prostokąt 4"/>
          <p:cNvSpPr/>
          <p:nvPr/>
        </p:nvSpPr>
        <p:spPr>
          <a:xfrm>
            <a:off x="5220072" y="1085112"/>
            <a:ext cx="1083951" cy="338554"/>
          </a:xfrm>
          <a:prstGeom prst="rect">
            <a:avLst/>
          </a:prstGeom>
        </p:spPr>
        <p:txBody>
          <a:bodyPr wrap="none">
            <a:spAutoFit/>
          </a:bodyPr>
          <a:lstStyle/>
          <a:p>
            <a:r>
              <a:rPr lang="pl-PL" sz="1600" b="1" dirty="0">
                <a:solidFill>
                  <a:srgbClr val="FF9900"/>
                </a:solidFill>
              </a:rPr>
              <a:t>Edukacja</a:t>
            </a:r>
          </a:p>
        </p:txBody>
      </p:sp>
      <p:sp>
        <p:nvSpPr>
          <p:cNvPr id="6" name="Prostokąt 5"/>
          <p:cNvSpPr/>
          <p:nvPr/>
        </p:nvSpPr>
        <p:spPr>
          <a:xfrm>
            <a:off x="4932038" y="1596388"/>
            <a:ext cx="4157985" cy="5011628"/>
          </a:xfrm>
          <a:prstGeom prst="rect">
            <a:avLst/>
          </a:prstGeom>
        </p:spPr>
        <p:txBody>
          <a:bodyPr wrap="square">
            <a:spAutoFit/>
          </a:bodyPr>
          <a:lstStyle/>
          <a:p>
            <a:pPr marL="171450" indent="-171450" algn="just">
              <a:spcBef>
                <a:spcPts val="0"/>
              </a:spcBef>
              <a:spcAft>
                <a:spcPts val="200"/>
              </a:spcAft>
              <a:buClr>
                <a:srgbClr val="FF9900"/>
              </a:buClr>
              <a:buSzPct val="150000"/>
              <a:buFont typeface="Arial" panose="020B0604020202020204" pitchFamily="34" charset="0"/>
              <a:buChar char="•"/>
            </a:pPr>
            <a:r>
              <a:rPr lang="pl-PL" sz="1400" dirty="0"/>
              <a:t>Mazowieckie Centrum Sportów Zimowych - Kompleks Chorzele – etap I Chorzele w gminie </a:t>
            </a:r>
            <a:r>
              <a:rPr lang="pl-PL" sz="1400" dirty="0" smtClean="0"/>
              <a:t>– 17,5 </a:t>
            </a:r>
            <a:r>
              <a:rPr lang="pl-PL" sz="1400" dirty="0"/>
              <a:t>mln zł </a:t>
            </a:r>
          </a:p>
          <a:p>
            <a:pPr marL="171450" indent="-171450" algn="just">
              <a:spcBef>
                <a:spcPts val="0"/>
              </a:spcBef>
              <a:spcAft>
                <a:spcPts val="200"/>
              </a:spcAft>
              <a:buClr>
                <a:srgbClr val="FF9900"/>
              </a:buClr>
              <a:buSzPct val="150000"/>
              <a:buFont typeface="Arial" panose="020B0604020202020204" pitchFamily="34" charset="0"/>
              <a:buChar char="•"/>
            </a:pPr>
            <a:r>
              <a:rPr lang="pl-PL" sz="1400" dirty="0"/>
              <a:t>Modernizacja Ośrodka Szkolenia i Wychowania w Jaciążku (gmina Płoniawy Bramura) </a:t>
            </a:r>
            <a:r>
              <a:rPr lang="pl-PL" sz="1400" dirty="0" smtClean="0"/>
              <a:t/>
            </a:r>
            <a:br>
              <a:rPr lang="pl-PL" sz="1400" dirty="0" smtClean="0"/>
            </a:br>
            <a:r>
              <a:rPr lang="pl-PL" sz="1400" dirty="0" smtClean="0"/>
              <a:t>– </a:t>
            </a:r>
            <a:r>
              <a:rPr lang="pl-PL" sz="1400" dirty="0"/>
              <a:t>10 mln zł</a:t>
            </a:r>
          </a:p>
          <a:p>
            <a:pPr marL="171450" indent="-171450" algn="just">
              <a:spcBef>
                <a:spcPts val="0"/>
              </a:spcBef>
              <a:spcAft>
                <a:spcPts val="200"/>
              </a:spcAft>
              <a:buClr>
                <a:srgbClr val="FF9900"/>
              </a:buClr>
              <a:buSzPct val="150000"/>
              <a:buFont typeface="Arial" panose="020B0604020202020204" pitchFamily="34" charset="0"/>
              <a:buChar char="•"/>
            </a:pPr>
            <a:r>
              <a:rPr lang="pl-PL" sz="1400" dirty="0"/>
              <a:t>Budowa hali sportowej przy Liceum Ogólnokształcącym oraz kompleksu sportowego przy Zespole Szkół w Makowie Mazowieckim </a:t>
            </a:r>
            <a:r>
              <a:rPr lang="pl-PL" sz="1400" dirty="0" smtClean="0"/>
              <a:t/>
            </a:r>
            <a:br>
              <a:rPr lang="pl-PL" sz="1400" dirty="0" smtClean="0"/>
            </a:br>
            <a:r>
              <a:rPr lang="pl-PL" sz="1400" dirty="0" smtClean="0"/>
              <a:t>– </a:t>
            </a:r>
            <a:r>
              <a:rPr lang="pl-PL" sz="1400" dirty="0"/>
              <a:t>9 mln zł</a:t>
            </a:r>
          </a:p>
          <a:p>
            <a:pPr marL="171450" indent="-171450" algn="just">
              <a:spcAft>
                <a:spcPts val="200"/>
              </a:spcAft>
              <a:buClr>
                <a:srgbClr val="FF9900"/>
              </a:buClr>
              <a:buSzPct val="150000"/>
              <a:buFont typeface="Arial" panose="020B0604020202020204" pitchFamily="34" charset="0"/>
              <a:buChar char="•"/>
              <a:defRPr/>
            </a:pPr>
            <a:r>
              <a:rPr lang="pl-PL" sz="1400" dirty="0"/>
              <a:t>Budowa sali gimnastycznej z zapleczem przy Zespole Szkół Powiatowych w Kadzidle oraz innych obiektów sportowych wraz </a:t>
            </a:r>
            <a:r>
              <a:rPr lang="pl-PL" sz="1400" dirty="0" smtClean="0"/>
              <a:t/>
            </a:r>
            <a:br>
              <a:rPr lang="pl-PL" sz="1400" dirty="0" smtClean="0"/>
            </a:br>
            <a:r>
              <a:rPr lang="pl-PL" sz="1400" dirty="0" smtClean="0"/>
              <a:t>z </a:t>
            </a:r>
            <a:r>
              <a:rPr lang="pl-PL" sz="1400" dirty="0"/>
              <a:t>zagospodarowaniem terenu – 8,8 mln zł</a:t>
            </a:r>
          </a:p>
          <a:p>
            <a:pPr marL="171450" lvl="0" indent="-171450" algn="just">
              <a:spcAft>
                <a:spcPts val="200"/>
              </a:spcAft>
              <a:buClr>
                <a:srgbClr val="FF9900"/>
              </a:buClr>
              <a:buSzPct val="150000"/>
              <a:buFont typeface="Arial" panose="020B0604020202020204" pitchFamily="34" charset="0"/>
              <a:buChar char="•"/>
              <a:defRPr/>
            </a:pPr>
            <a:r>
              <a:rPr lang="pl-PL" sz="1400" dirty="0" smtClean="0"/>
              <a:t>Kompleksowa </a:t>
            </a:r>
            <a:r>
              <a:rPr lang="pl-PL" sz="1400" dirty="0"/>
              <a:t>baza sportowa w Kadzidle </a:t>
            </a:r>
            <a:r>
              <a:rPr lang="pl-PL" sz="1400" dirty="0" smtClean="0"/>
              <a:t/>
            </a:r>
            <a:br>
              <a:rPr lang="pl-PL" sz="1400" dirty="0" smtClean="0"/>
            </a:br>
            <a:r>
              <a:rPr lang="pl-PL" sz="1400" dirty="0" smtClean="0"/>
              <a:t>– </a:t>
            </a:r>
            <a:r>
              <a:rPr lang="pl-PL" sz="1400" dirty="0"/>
              <a:t>7,8 mln zł</a:t>
            </a:r>
          </a:p>
          <a:p>
            <a:pPr marL="171450" lvl="0" indent="-171450" algn="just">
              <a:spcAft>
                <a:spcPts val="200"/>
              </a:spcAft>
              <a:buClr>
                <a:srgbClr val="FF9900"/>
              </a:buClr>
              <a:buSzPct val="150000"/>
              <a:buFont typeface="Arial" panose="020B0604020202020204" pitchFamily="34" charset="0"/>
              <a:buChar char="•"/>
              <a:defRPr/>
            </a:pPr>
            <a:r>
              <a:rPr lang="pl-PL" sz="1400" dirty="0" smtClean="0"/>
              <a:t>Rozbudowa </a:t>
            </a:r>
            <a:r>
              <a:rPr lang="pl-PL" sz="1400" dirty="0"/>
              <a:t>Specjalnego Ośrodka Szkolno-Wychowawczego w Wyszkowie – 6,7 mln zł</a:t>
            </a:r>
          </a:p>
          <a:p>
            <a:pPr marL="171450" lvl="0" indent="-171450" algn="just">
              <a:spcAft>
                <a:spcPts val="200"/>
              </a:spcAft>
              <a:buClr>
                <a:srgbClr val="FF9900"/>
              </a:buClr>
              <a:buSzPct val="150000"/>
              <a:buFont typeface="Arial" panose="020B0604020202020204" pitchFamily="34" charset="0"/>
              <a:buChar char="•"/>
              <a:defRPr/>
            </a:pPr>
            <a:r>
              <a:rPr lang="pl-PL" sz="1400" dirty="0"/>
              <a:t>Przebudowa zespołu boisk przy Zespole Szkół w Lelisie – 2,2 mln zł</a:t>
            </a:r>
          </a:p>
          <a:p>
            <a:pPr marL="171450" lvl="0" indent="-171450" algn="just">
              <a:spcAft>
                <a:spcPts val="200"/>
              </a:spcAft>
              <a:buClr>
                <a:srgbClr val="FF9900"/>
              </a:buClr>
              <a:buSzPct val="150000"/>
              <a:buFont typeface="Arial" panose="020B0604020202020204" pitchFamily="34" charset="0"/>
              <a:buChar char="•"/>
              <a:defRPr/>
            </a:pPr>
            <a:r>
              <a:rPr lang="pl-PL" sz="1400" dirty="0"/>
              <a:t>Budowa sali gimnastycznej przy Zespole Szkół w Lesznie (gmina Przasnysz) – 2,1 mln </a:t>
            </a:r>
            <a:r>
              <a:rPr lang="pl-PL" sz="1400" dirty="0" smtClean="0"/>
              <a:t>zł </a:t>
            </a:r>
            <a:endParaRPr lang="pl-PL" sz="1400" dirty="0"/>
          </a:p>
        </p:txBody>
      </p:sp>
      <p:sp>
        <p:nvSpPr>
          <p:cNvPr id="49" name="pole tekstowe 48"/>
          <p:cNvSpPr txBox="1"/>
          <p:nvPr/>
        </p:nvSpPr>
        <p:spPr>
          <a:xfrm>
            <a:off x="108979" y="715780"/>
            <a:ext cx="5107433" cy="707886"/>
          </a:xfrm>
          <a:prstGeom prst="rect">
            <a:avLst/>
          </a:prstGeom>
          <a:noFill/>
        </p:spPr>
        <p:txBody>
          <a:bodyPr wrap="square">
            <a:spAutoFit/>
          </a:bodyPr>
          <a:lstStyle/>
          <a:p>
            <a:pPr algn="ctr">
              <a:defRPr/>
            </a:pPr>
            <a:r>
              <a:rPr lang="pl-PL" altLang="pl-PL" sz="2000" b="1" dirty="0">
                <a:solidFill>
                  <a:srgbClr val="000000"/>
                </a:solidFill>
              </a:rPr>
              <a:t>Regionalny Program Operacyjny </a:t>
            </a:r>
            <a:endParaRPr lang="pl-PL" altLang="pl-PL" sz="2000" b="1" dirty="0" smtClean="0">
              <a:solidFill>
                <a:srgbClr val="000000"/>
              </a:solidFill>
            </a:endParaRPr>
          </a:p>
          <a:p>
            <a:pPr algn="ctr">
              <a:defRPr/>
            </a:pPr>
            <a:r>
              <a:rPr lang="pl-PL" altLang="pl-PL" sz="2000" b="1" dirty="0" smtClean="0">
                <a:solidFill>
                  <a:srgbClr val="000000"/>
                </a:solidFill>
              </a:rPr>
              <a:t>Województwa </a:t>
            </a:r>
            <a:r>
              <a:rPr lang="pl-PL" altLang="pl-PL" sz="2000" b="1" dirty="0">
                <a:solidFill>
                  <a:srgbClr val="000000"/>
                </a:solidFill>
              </a:rPr>
              <a:t>Mazowieckiego </a:t>
            </a:r>
            <a:r>
              <a:rPr lang="pl-PL" sz="2000" b="1" dirty="0" smtClean="0"/>
              <a:t>2007-2013</a:t>
            </a:r>
            <a:endParaRPr lang="pl-PL" sz="2000" b="1" dirty="0">
              <a:solidFill>
                <a:srgbClr val="FF0000"/>
              </a:solidFill>
            </a:endParaRPr>
          </a:p>
        </p:txBody>
      </p:sp>
    </p:spTree>
    <p:extLst>
      <p:ext uri="{BB962C8B-B14F-4D97-AF65-F5344CB8AC3E}">
        <p14:creationId xmlns:p14="http://schemas.microsoft.com/office/powerpoint/2010/main" val="171230088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rostokąt 1"/>
          <p:cNvSpPr>
            <a:spLocks noChangeArrowheads="1"/>
          </p:cNvSpPr>
          <p:nvPr/>
        </p:nvSpPr>
        <p:spPr bwMode="auto">
          <a:xfrm>
            <a:off x="107950" y="188640"/>
            <a:ext cx="89285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defRPr/>
            </a:pPr>
            <a:r>
              <a:rPr lang="pl-PL" altLang="pl-PL" sz="2800" b="1" dirty="0" smtClean="0">
                <a:solidFill>
                  <a:srgbClr val="FF0000"/>
                </a:solidFill>
                <a:latin typeface="+mj-lt"/>
              </a:rPr>
              <a:t>Inwestycje w subregionie ostrołęckim (2007-2013)</a:t>
            </a:r>
            <a:endParaRPr lang="pl-PL" altLang="pl-PL" sz="2800" dirty="0">
              <a:solidFill>
                <a:srgbClr val="FF0000"/>
              </a:solidFill>
              <a:latin typeface="+mj-lt"/>
            </a:endParaRPr>
          </a:p>
        </p:txBody>
      </p:sp>
      <p:sp>
        <p:nvSpPr>
          <p:cNvPr id="17" name="Symbol zastępczy numeru slajdu 17"/>
          <p:cNvSpPr txBox="1">
            <a:spLocks noGrp="1"/>
          </p:cNvSpPr>
          <p:nvPr/>
        </p:nvSpPr>
        <p:spPr bwMode="auto">
          <a:xfrm>
            <a:off x="357188" y="6500813"/>
            <a:ext cx="4286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r>
              <a:rPr lang="pl-PL" altLang="pl-PL" sz="1200" dirty="0" smtClean="0">
                <a:cs typeface="Arial" pitchFamily="34" charset="0"/>
              </a:rPr>
              <a:t>19</a:t>
            </a:r>
          </a:p>
        </p:txBody>
      </p:sp>
      <p:sp>
        <p:nvSpPr>
          <p:cNvPr id="15" name="pole tekstowe 14"/>
          <p:cNvSpPr txBox="1"/>
          <p:nvPr/>
        </p:nvSpPr>
        <p:spPr>
          <a:xfrm>
            <a:off x="135521" y="758966"/>
            <a:ext cx="5135171" cy="707886"/>
          </a:xfrm>
          <a:prstGeom prst="rect">
            <a:avLst/>
          </a:prstGeom>
          <a:noFill/>
        </p:spPr>
        <p:txBody>
          <a:bodyPr wrap="square">
            <a:spAutoFit/>
          </a:bodyPr>
          <a:lstStyle/>
          <a:p>
            <a:pPr algn="ctr">
              <a:defRPr/>
            </a:pPr>
            <a:r>
              <a:rPr lang="pl-PL" altLang="pl-PL" sz="2000" b="1" dirty="0">
                <a:solidFill>
                  <a:srgbClr val="000000"/>
                </a:solidFill>
              </a:rPr>
              <a:t>Regionalny Program Operacyjny </a:t>
            </a:r>
            <a:endParaRPr lang="pl-PL" altLang="pl-PL" sz="2000" b="1" dirty="0" smtClean="0">
              <a:solidFill>
                <a:srgbClr val="000000"/>
              </a:solidFill>
            </a:endParaRPr>
          </a:p>
          <a:p>
            <a:pPr algn="ctr">
              <a:defRPr/>
            </a:pPr>
            <a:r>
              <a:rPr lang="pl-PL" altLang="pl-PL" sz="2000" b="1" dirty="0" smtClean="0">
                <a:solidFill>
                  <a:srgbClr val="000000"/>
                </a:solidFill>
              </a:rPr>
              <a:t>Województwa </a:t>
            </a:r>
            <a:r>
              <a:rPr lang="pl-PL" altLang="pl-PL" sz="2000" b="1" dirty="0">
                <a:solidFill>
                  <a:srgbClr val="000000"/>
                </a:solidFill>
              </a:rPr>
              <a:t>Mazowieckiego </a:t>
            </a:r>
            <a:r>
              <a:rPr lang="pl-PL" sz="2000" b="1" dirty="0" smtClean="0"/>
              <a:t>2007-2013</a:t>
            </a:r>
            <a:endParaRPr lang="pl-PL" sz="2000" b="1" dirty="0">
              <a:solidFill>
                <a:srgbClr val="FF0000"/>
              </a:solidFill>
            </a:endParaRPr>
          </a:p>
        </p:txBody>
      </p:sp>
      <p:grpSp>
        <p:nvGrpSpPr>
          <p:cNvPr id="2" name="Grupa 1"/>
          <p:cNvGrpSpPr/>
          <p:nvPr/>
        </p:nvGrpSpPr>
        <p:grpSpPr>
          <a:xfrm>
            <a:off x="53975" y="1838629"/>
            <a:ext cx="4955657" cy="4514400"/>
            <a:chOff x="53975" y="1838629"/>
            <a:chExt cx="4955657" cy="4514400"/>
          </a:xfrm>
        </p:grpSpPr>
        <p:pic>
          <p:nvPicPr>
            <p:cNvPr id="18" name="Obraz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 y="1838629"/>
              <a:ext cx="4955657" cy="4514400"/>
            </a:xfrm>
            <a:prstGeom prst="rect">
              <a:avLst/>
            </a:prstGeom>
          </p:spPr>
        </p:pic>
        <p:sp>
          <p:nvSpPr>
            <p:cNvPr id="19" name="Schemat blokowy: łącznik 18"/>
            <p:cNvSpPr/>
            <p:nvPr/>
          </p:nvSpPr>
          <p:spPr bwMode="auto">
            <a:xfrm>
              <a:off x="2556339" y="3677036"/>
              <a:ext cx="108000" cy="108000"/>
            </a:xfrm>
            <a:prstGeom prst="flowChartConnector">
              <a:avLst/>
            </a:prstGeom>
            <a:solidFill>
              <a:srgbClr val="00B0F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22" name="Schemat blokowy: łącznik 21"/>
            <p:cNvSpPr/>
            <p:nvPr/>
          </p:nvSpPr>
          <p:spPr bwMode="auto">
            <a:xfrm>
              <a:off x="795879" y="3839219"/>
              <a:ext cx="108000" cy="108000"/>
            </a:xfrm>
            <a:prstGeom prst="flowChartConnector">
              <a:avLst/>
            </a:prstGeom>
            <a:solidFill>
              <a:srgbClr val="00B0F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23" name="Schemat blokowy: łącznik 22"/>
            <p:cNvSpPr/>
            <p:nvPr/>
          </p:nvSpPr>
          <p:spPr bwMode="auto">
            <a:xfrm>
              <a:off x="2319460" y="5761546"/>
              <a:ext cx="108000" cy="108000"/>
            </a:xfrm>
            <a:prstGeom prst="flowChartConnector">
              <a:avLst/>
            </a:prstGeom>
            <a:solidFill>
              <a:srgbClr val="00B0F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24" name="Schemat blokowy: łącznik 23"/>
            <p:cNvSpPr/>
            <p:nvPr/>
          </p:nvSpPr>
          <p:spPr bwMode="auto">
            <a:xfrm>
              <a:off x="2502339" y="5761546"/>
              <a:ext cx="108000" cy="108000"/>
            </a:xfrm>
            <a:prstGeom prst="flowChartConnector">
              <a:avLst/>
            </a:prstGeom>
            <a:solidFill>
              <a:srgbClr val="FF000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25" name="Schemat blokowy: łącznik 24"/>
            <p:cNvSpPr/>
            <p:nvPr/>
          </p:nvSpPr>
          <p:spPr bwMode="auto">
            <a:xfrm>
              <a:off x="795879" y="3971353"/>
              <a:ext cx="108000" cy="108000"/>
            </a:xfrm>
            <a:prstGeom prst="flowChartConnector">
              <a:avLst/>
            </a:prstGeom>
            <a:solidFill>
              <a:srgbClr val="FF000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grpSp>
      <p:sp>
        <p:nvSpPr>
          <p:cNvPr id="3" name="Prostokąt 2"/>
          <p:cNvSpPr/>
          <p:nvPr/>
        </p:nvSpPr>
        <p:spPr>
          <a:xfrm>
            <a:off x="5175571" y="1340768"/>
            <a:ext cx="1850186" cy="338554"/>
          </a:xfrm>
          <a:prstGeom prst="rect">
            <a:avLst/>
          </a:prstGeom>
        </p:spPr>
        <p:txBody>
          <a:bodyPr wrap="none">
            <a:spAutoFit/>
          </a:bodyPr>
          <a:lstStyle/>
          <a:p>
            <a:r>
              <a:rPr lang="pl-PL" sz="1600" b="1" dirty="0">
                <a:solidFill>
                  <a:srgbClr val="00B0F0"/>
                </a:solidFill>
              </a:rPr>
              <a:t>Ochrona zdrowia</a:t>
            </a:r>
          </a:p>
        </p:txBody>
      </p:sp>
      <p:sp>
        <p:nvSpPr>
          <p:cNvPr id="4" name="Prostokąt 3"/>
          <p:cNvSpPr/>
          <p:nvPr/>
        </p:nvSpPr>
        <p:spPr>
          <a:xfrm>
            <a:off x="5009632" y="1861894"/>
            <a:ext cx="4032250" cy="2031325"/>
          </a:xfrm>
          <a:prstGeom prst="rect">
            <a:avLst/>
          </a:prstGeom>
        </p:spPr>
        <p:txBody>
          <a:bodyPr wrap="square">
            <a:spAutoFit/>
          </a:bodyPr>
          <a:lstStyle/>
          <a:p>
            <a:pPr marL="171450" lvl="0" indent="-171450" algn="just">
              <a:buClr>
                <a:srgbClr val="00B0F0"/>
              </a:buClr>
              <a:buSzPct val="150000"/>
              <a:buFont typeface="Arial" panose="020B0604020202020204" pitchFamily="34" charset="0"/>
              <a:buChar char="•"/>
              <a:defRPr/>
            </a:pPr>
            <a:r>
              <a:rPr lang="pl-PL" sz="1400" dirty="0"/>
              <a:t>Poprawa i rozszerzenie zakresu świadczeń rehabilitacji ambulatoryjnej w SP ZZOZ </a:t>
            </a:r>
            <a:r>
              <a:rPr lang="pl-PL" sz="1400" dirty="0" smtClean="0"/>
              <a:t/>
            </a:r>
            <a:br>
              <a:rPr lang="pl-PL" sz="1400" dirty="0" smtClean="0"/>
            </a:br>
            <a:r>
              <a:rPr lang="pl-PL" sz="1400" dirty="0" smtClean="0"/>
              <a:t>w </a:t>
            </a:r>
            <a:r>
              <a:rPr lang="pl-PL" sz="1400" dirty="0"/>
              <a:t>Przasnyszu – 5,2 mln zł</a:t>
            </a:r>
          </a:p>
          <a:p>
            <a:pPr marL="171450" lvl="0" indent="-171450" algn="just">
              <a:buClr>
                <a:srgbClr val="00B0F0"/>
              </a:buClr>
              <a:buSzPct val="150000"/>
              <a:buFont typeface="Arial" panose="020B0604020202020204" pitchFamily="34" charset="0"/>
              <a:buChar char="•"/>
              <a:defRPr/>
            </a:pPr>
            <a:r>
              <a:rPr lang="pl-PL" sz="1400" dirty="0"/>
              <a:t>Zakup aparatu RTG do koronarografii wraz </a:t>
            </a:r>
            <a:r>
              <a:rPr lang="pl-PL" sz="1400" dirty="0" smtClean="0"/>
              <a:t/>
            </a:r>
            <a:br>
              <a:rPr lang="pl-PL" sz="1400" dirty="0" smtClean="0"/>
            </a:br>
            <a:r>
              <a:rPr lang="pl-PL" sz="1400" dirty="0" smtClean="0"/>
              <a:t>z </a:t>
            </a:r>
            <a:r>
              <a:rPr lang="pl-PL" sz="1400" dirty="0"/>
              <a:t>montażem i adaptacją pomieszczeń </a:t>
            </a:r>
            <a:r>
              <a:rPr lang="pl-PL" sz="1400" dirty="0" smtClean="0"/>
              <a:t/>
            </a:r>
            <a:br>
              <a:rPr lang="pl-PL" sz="1400" dirty="0" smtClean="0"/>
            </a:br>
            <a:r>
              <a:rPr lang="pl-PL" sz="1400" dirty="0" smtClean="0"/>
              <a:t>w </a:t>
            </a:r>
            <a:r>
              <a:rPr lang="pl-PL" sz="1400" dirty="0"/>
              <a:t>Mazowieckim Szpitalu Specjalistycznym im. dr. Józefa Psarskiego w Ostrołęce – 4 mln zł</a:t>
            </a:r>
          </a:p>
          <a:p>
            <a:pPr marL="171450" indent="-171450" algn="just">
              <a:lnSpc>
                <a:spcPct val="100000"/>
              </a:lnSpc>
              <a:spcAft>
                <a:spcPts val="0"/>
              </a:spcAft>
              <a:buClr>
                <a:srgbClr val="00B0F0"/>
              </a:buClr>
              <a:buSzPct val="150000"/>
              <a:buFont typeface="Arial" panose="020B0604020202020204" pitchFamily="34" charset="0"/>
              <a:buChar char="•"/>
            </a:pPr>
            <a:r>
              <a:rPr lang="pl-PL" sz="1400" dirty="0"/>
              <a:t>Doposażenie SPZZOZ w Wyszkowie </a:t>
            </a:r>
            <a:r>
              <a:rPr lang="pl-PL" sz="1400" dirty="0" smtClean="0"/>
              <a:t/>
            </a:r>
            <a:br>
              <a:rPr lang="pl-PL" sz="1400" dirty="0" smtClean="0"/>
            </a:br>
            <a:r>
              <a:rPr lang="pl-PL" sz="1400" dirty="0" smtClean="0"/>
              <a:t>w </a:t>
            </a:r>
            <a:r>
              <a:rPr lang="pl-PL" sz="1400" dirty="0"/>
              <a:t>aparaturę i sprzęt medyczny – 1,2 mln zł</a:t>
            </a:r>
          </a:p>
        </p:txBody>
      </p:sp>
      <p:sp>
        <p:nvSpPr>
          <p:cNvPr id="7" name="Prostokąt 6"/>
          <p:cNvSpPr/>
          <p:nvPr/>
        </p:nvSpPr>
        <p:spPr>
          <a:xfrm>
            <a:off x="5270692" y="4095829"/>
            <a:ext cx="1915909" cy="338554"/>
          </a:xfrm>
          <a:prstGeom prst="rect">
            <a:avLst/>
          </a:prstGeom>
        </p:spPr>
        <p:txBody>
          <a:bodyPr wrap="none">
            <a:spAutoFit/>
          </a:bodyPr>
          <a:lstStyle/>
          <a:p>
            <a:r>
              <a:rPr lang="pl-PL" sz="1600" b="1" dirty="0">
                <a:solidFill>
                  <a:srgbClr val="FF0000"/>
                </a:solidFill>
              </a:rPr>
              <a:t>Pomoc społeczna</a:t>
            </a:r>
          </a:p>
        </p:txBody>
      </p:sp>
      <p:sp>
        <p:nvSpPr>
          <p:cNvPr id="8" name="Prostokąt 7"/>
          <p:cNvSpPr/>
          <p:nvPr/>
        </p:nvSpPr>
        <p:spPr>
          <a:xfrm>
            <a:off x="4995108" y="4537147"/>
            <a:ext cx="4041387" cy="1815882"/>
          </a:xfrm>
          <a:prstGeom prst="rect">
            <a:avLst/>
          </a:prstGeom>
        </p:spPr>
        <p:txBody>
          <a:bodyPr wrap="square">
            <a:spAutoFit/>
          </a:bodyPr>
          <a:lstStyle/>
          <a:p>
            <a:pPr marL="171450" indent="-171450" algn="just">
              <a:lnSpc>
                <a:spcPct val="100000"/>
              </a:lnSpc>
              <a:spcAft>
                <a:spcPts val="0"/>
              </a:spcAft>
              <a:buClr>
                <a:srgbClr val="FF0000"/>
              </a:buClr>
              <a:buSzPct val="150000"/>
              <a:buFont typeface="Arial" panose="020B0604020202020204" pitchFamily="34" charset="0"/>
              <a:buChar char="•"/>
            </a:pPr>
            <a:r>
              <a:rPr lang="pl-PL" sz="1400" dirty="0"/>
              <a:t>Modernizacja i rozbudowa Domu Pomocy Społecznej Charytatywne Dzieło Miłości </a:t>
            </a:r>
            <a:r>
              <a:rPr lang="pl-PL" sz="1400" dirty="0" smtClean="0"/>
              <a:t>im</a:t>
            </a:r>
            <a:r>
              <a:rPr lang="pl-PL" sz="1400" dirty="0"/>
              <a:t>. ks. Ignacego Kłopotowskiego </a:t>
            </a:r>
            <a:r>
              <a:rPr lang="pl-PL" sz="1400" dirty="0" smtClean="0"/>
              <a:t>w </a:t>
            </a:r>
            <a:r>
              <a:rPr lang="pl-PL" sz="1400" dirty="0"/>
              <a:t>miejscowości Loretto (gmina Wyszków) – 3 mln zł</a:t>
            </a:r>
          </a:p>
          <a:p>
            <a:pPr marL="171450" indent="-171450" algn="just">
              <a:lnSpc>
                <a:spcPct val="100000"/>
              </a:lnSpc>
              <a:spcAft>
                <a:spcPts val="0"/>
              </a:spcAft>
              <a:buClr>
                <a:srgbClr val="FF0000"/>
              </a:buClr>
              <a:buSzPct val="150000"/>
              <a:buFont typeface="Arial" panose="020B0604020202020204" pitchFamily="34" charset="0"/>
              <a:buChar char="•"/>
            </a:pPr>
            <a:r>
              <a:rPr lang="pl-PL" sz="1400" dirty="0"/>
              <a:t>Modernizacja pawilonu terapii zajęciowej, modernizacja Dworku oraz zagospodarowanie terenu wokół Domu Pomocy Społecznej </a:t>
            </a:r>
            <a:r>
              <a:rPr lang="pl-PL" sz="1400" dirty="0" smtClean="0"/>
              <a:t/>
            </a:r>
            <a:br>
              <a:rPr lang="pl-PL" sz="1400" dirty="0" smtClean="0"/>
            </a:br>
            <a:r>
              <a:rPr lang="pl-PL" sz="1400" dirty="0" smtClean="0"/>
              <a:t>w </a:t>
            </a:r>
            <a:r>
              <a:rPr lang="pl-PL" sz="1400" dirty="0"/>
              <a:t>Przasnyszu – 2,5 mln zł</a:t>
            </a:r>
          </a:p>
        </p:txBody>
      </p:sp>
    </p:spTree>
    <p:extLst>
      <p:ext uri="{BB962C8B-B14F-4D97-AF65-F5344CB8AC3E}">
        <p14:creationId xmlns:p14="http://schemas.microsoft.com/office/powerpoint/2010/main" val="2888594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upa 20"/>
          <p:cNvGrpSpPr>
            <a:grpSpLocks/>
          </p:cNvGrpSpPr>
          <p:nvPr/>
        </p:nvGrpSpPr>
        <p:grpSpPr bwMode="auto">
          <a:xfrm>
            <a:off x="0" y="357188"/>
            <a:ext cx="9144000" cy="6500812"/>
            <a:chOff x="0" y="357166"/>
            <a:chExt cx="9144000" cy="6500834"/>
          </a:xfrm>
        </p:grpSpPr>
        <p:sp>
          <p:nvSpPr>
            <p:cNvPr id="4" name="Prostokąt 3"/>
            <p:cNvSpPr/>
            <p:nvPr/>
          </p:nvSpPr>
          <p:spPr>
            <a:xfrm>
              <a:off x="0" y="6500812"/>
              <a:ext cx="9144000" cy="357188"/>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solidFill>
                  <a:srgbClr val="FFFFFF"/>
                </a:solidFill>
              </a:endParaRPr>
            </a:p>
          </p:txBody>
        </p:sp>
        <p:grpSp>
          <p:nvGrpSpPr>
            <p:cNvPr id="5124" name="Grupa 19"/>
            <p:cNvGrpSpPr>
              <a:grpSpLocks/>
            </p:cNvGrpSpPr>
            <p:nvPr/>
          </p:nvGrpSpPr>
          <p:grpSpPr bwMode="auto">
            <a:xfrm>
              <a:off x="357158" y="357166"/>
              <a:ext cx="8429684" cy="422629"/>
              <a:chOff x="357158" y="357166"/>
              <a:chExt cx="8429684" cy="422629"/>
            </a:xfrm>
          </p:grpSpPr>
          <p:pic>
            <p:nvPicPr>
              <p:cNvPr id="5125" name="Obraz 4" descr="logotyp(claim)_pl.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158" y="357166"/>
                <a:ext cx="2214578" cy="42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Obraz 6" descr="piktogramy_zestaw.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0826" y="357166"/>
                <a:ext cx="2286016" cy="32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5127" name="Symbol zastępczy numeru slajdu 17"/>
          <p:cNvSpPr txBox="1">
            <a:spLocks noGrp="1"/>
          </p:cNvSpPr>
          <p:nvPr/>
        </p:nvSpPr>
        <p:spPr bwMode="auto">
          <a:xfrm>
            <a:off x="357188" y="6500813"/>
            <a:ext cx="4286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ED2ABB53-9D02-4F74-AFAA-EE4974A332B2}" type="slidenum">
              <a:rPr lang="pl-PL" altLang="pl-PL" sz="1200" smtClean="0">
                <a:solidFill>
                  <a:srgbClr val="FFFFFF"/>
                </a:solidFill>
                <a:cs typeface="Arial" pitchFamily="34" charset="0"/>
              </a:rPr>
              <a:pPr fontAlgn="base">
                <a:spcBef>
                  <a:spcPct val="0"/>
                </a:spcBef>
                <a:spcAft>
                  <a:spcPct val="0"/>
                </a:spcAft>
              </a:pPr>
              <a:t>2</a:t>
            </a:fld>
            <a:endParaRPr lang="pl-PL" altLang="pl-PL" sz="1200" dirty="0" smtClean="0">
              <a:solidFill>
                <a:srgbClr val="FFFFFF"/>
              </a:solidFill>
              <a:cs typeface="Arial" pitchFamily="34" charset="0"/>
            </a:endParaRPr>
          </a:p>
        </p:txBody>
      </p:sp>
      <p:sp>
        <p:nvSpPr>
          <p:cNvPr id="5128" name="Symbol zastępczy numeru slajdu 17"/>
          <p:cNvSpPr txBox="1">
            <a:spLocks/>
          </p:cNvSpPr>
          <p:nvPr/>
        </p:nvSpPr>
        <p:spPr bwMode="auto">
          <a:xfrm>
            <a:off x="4643438" y="6500813"/>
            <a:ext cx="414337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fontAlgn="base">
              <a:spcBef>
                <a:spcPct val="0"/>
              </a:spcBef>
              <a:spcAft>
                <a:spcPct val="0"/>
              </a:spcAft>
            </a:pPr>
            <a:endParaRPr lang="pl-PL" altLang="pl-PL" sz="1200" dirty="0" smtClean="0">
              <a:solidFill>
                <a:srgbClr val="FFFFFF"/>
              </a:solidFill>
              <a:cs typeface="Arial" pitchFamily="34" charset="0"/>
            </a:endParaRPr>
          </a:p>
        </p:txBody>
      </p:sp>
      <p:sp>
        <p:nvSpPr>
          <p:cNvPr id="5129" name="Rectangle 9"/>
          <p:cNvSpPr>
            <a:spLocks noChangeArrowheads="1"/>
          </p:cNvSpPr>
          <p:nvPr/>
        </p:nvSpPr>
        <p:spPr bwMode="auto">
          <a:xfrm>
            <a:off x="107950" y="990600"/>
            <a:ext cx="8928100" cy="527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itchFamily="34" charset="0"/>
              </a:defRPr>
            </a:lvl1pPr>
            <a:lvl2pPr>
              <a:defRPr sz="4400">
                <a:solidFill>
                  <a:schemeClr val="tx2"/>
                </a:solidFill>
                <a:latin typeface="Arial" pitchFamily="34" charset="0"/>
              </a:defRPr>
            </a:lvl2pPr>
            <a:lvl3pPr>
              <a:defRPr sz="4400">
                <a:solidFill>
                  <a:schemeClr val="tx2"/>
                </a:solidFill>
                <a:latin typeface="Arial" pitchFamily="34" charset="0"/>
              </a:defRPr>
            </a:lvl3pPr>
            <a:lvl4pPr>
              <a:defRPr sz="4400">
                <a:solidFill>
                  <a:schemeClr val="tx2"/>
                </a:solidFill>
                <a:latin typeface="Arial" pitchFamily="34" charset="0"/>
              </a:defRPr>
            </a:lvl4pPr>
            <a:lvl5pPr>
              <a:defRPr sz="4400">
                <a:solidFill>
                  <a:schemeClr val="tx2"/>
                </a:solidFill>
                <a:latin typeface="Arial" pitchFamily="34" charset="0"/>
              </a:defRPr>
            </a:lvl5pPr>
            <a:lvl6pPr marL="457200" algn="ctr" fontAlgn="base">
              <a:spcBef>
                <a:spcPct val="0"/>
              </a:spcBef>
              <a:spcAft>
                <a:spcPct val="0"/>
              </a:spcAft>
              <a:defRPr sz="4400">
                <a:solidFill>
                  <a:schemeClr val="tx2"/>
                </a:solidFill>
                <a:latin typeface="Arial" pitchFamily="34" charset="0"/>
              </a:defRPr>
            </a:lvl6pPr>
            <a:lvl7pPr marL="914400" algn="ctr" fontAlgn="base">
              <a:spcBef>
                <a:spcPct val="0"/>
              </a:spcBef>
              <a:spcAft>
                <a:spcPct val="0"/>
              </a:spcAft>
              <a:defRPr sz="4400">
                <a:solidFill>
                  <a:schemeClr val="tx2"/>
                </a:solidFill>
                <a:latin typeface="Arial" pitchFamily="34" charset="0"/>
              </a:defRPr>
            </a:lvl7pPr>
            <a:lvl8pPr marL="1371600" algn="ctr" fontAlgn="base">
              <a:spcBef>
                <a:spcPct val="0"/>
              </a:spcBef>
              <a:spcAft>
                <a:spcPct val="0"/>
              </a:spcAft>
              <a:defRPr sz="4400">
                <a:solidFill>
                  <a:schemeClr val="tx2"/>
                </a:solidFill>
                <a:latin typeface="Arial" pitchFamily="34" charset="0"/>
              </a:defRPr>
            </a:lvl8pPr>
            <a:lvl9pPr marL="1828800" algn="ctr" fontAlgn="base">
              <a:spcBef>
                <a:spcPct val="0"/>
              </a:spcBef>
              <a:spcAft>
                <a:spcPct val="0"/>
              </a:spcAft>
              <a:defRPr sz="4400">
                <a:solidFill>
                  <a:schemeClr val="tx2"/>
                </a:solidFill>
                <a:latin typeface="Arial" pitchFamily="34" charset="0"/>
              </a:defRPr>
            </a:lvl9pPr>
          </a:lstStyle>
          <a:p>
            <a:pPr algn="ctr" fontAlgn="base">
              <a:spcBef>
                <a:spcPct val="0"/>
              </a:spcBef>
              <a:spcAft>
                <a:spcPct val="0"/>
              </a:spcAft>
            </a:pPr>
            <a:r>
              <a:rPr lang="pl-PL" altLang="pl-PL" sz="2800" b="1" dirty="0" smtClean="0">
                <a:solidFill>
                  <a:srgbClr val="FF0000"/>
                </a:solidFill>
                <a:latin typeface="+mj-lt"/>
              </a:rPr>
              <a:t>Reforma podziału administracyjnego 1998/1999</a:t>
            </a:r>
            <a:endParaRPr lang="pl-PL" altLang="pl-PL" sz="2800" dirty="0" smtClean="0">
              <a:solidFill>
                <a:srgbClr val="FF0000"/>
              </a:solidFill>
              <a:latin typeface="+mj-lt"/>
            </a:endParaRPr>
          </a:p>
        </p:txBody>
      </p:sp>
      <p:sp>
        <p:nvSpPr>
          <p:cNvPr id="5132" name="Rectangle 12"/>
          <p:cNvSpPr>
            <a:spLocks noChangeArrowheads="1"/>
          </p:cNvSpPr>
          <p:nvPr/>
        </p:nvSpPr>
        <p:spPr bwMode="auto">
          <a:xfrm>
            <a:off x="557213" y="1988841"/>
            <a:ext cx="8229600" cy="3672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pitchFamily="34" charset="0"/>
              </a:defRPr>
            </a:lvl1pPr>
            <a:lvl2pPr marL="742950" indent="-285750" algn="l">
              <a:spcBef>
                <a:spcPct val="20000"/>
              </a:spcBef>
              <a:buChar char="–"/>
              <a:defRPr sz="2800">
                <a:solidFill>
                  <a:schemeClr val="tx1"/>
                </a:solidFill>
                <a:latin typeface="Arial" pitchFamily="34" charset="0"/>
              </a:defRPr>
            </a:lvl2pPr>
            <a:lvl3pPr marL="1143000" indent="-228600" algn="l">
              <a:spcBef>
                <a:spcPct val="20000"/>
              </a:spcBef>
              <a:buChar char="•"/>
              <a:defRPr sz="2400">
                <a:solidFill>
                  <a:schemeClr val="tx1"/>
                </a:solidFill>
                <a:latin typeface="Arial" pitchFamily="34" charset="0"/>
              </a:defRPr>
            </a:lvl3pPr>
            <a:lvl4pPr marL="1600200" indent="-228600" algn="l">
              <a:spcBef>
                <a:spcPct val="20000"/>
              </a:spcBef>
              <a:buChar char="–"/>
              <a:defRPr sz="2000">
                <a:solidFill>
                  <a:schemeClr val="tx1"/>
                </a:solidFill>
                <a:latin typeface="Arial" pitchFamily="34" charset="0"/>
              </a:defRPr>
            </a:lvl4pPr>
            <a:lvl5pPr marL="2057400" indent="-228600" algn="l">
              <a:spcBef>
                <a:spcPct val="20000"/>
              </a:spcBef>
              <a:buChar char="»"/>
              <a:defRPr sz="2000">
                <a:solidFill>
                  <a:schemeClr val="tx1"/>
                </a:solidFill>
                <a:latin typeface="Arial" pitchFamily="34" charset="0"/>
              </a:defRPr>
            </a:lvl5pPr>
            <a:lvl6pPr marL="2514600" indent="-228600" fontAlgn="base">
              <a:spcBef>
                <a:spcPct val="20000"/>
              </a:spcBef>
              <a:spcAft>
                <a:spcPct val="0"/>
              </a:spcAft>
              <a:buChar char="»"/>
              <a:defRPr sz="2000">
                <a:solidFill>
                  <a:schemeClr val="tx1"/>
                </a:solidFill>
                <a:latin typeface="Arial" pitchFamily="34" charset="0"/>
              </a:defRPr>
            </a:lvl6pPr>
            <a:lvl7pPr marL="2971800" indent="-228600" fontAlgn="base">
              <a:spcBef>
                <a:spcPct val="20000"/>
              </a:spcBef>
              <a:spcAft>
                <a:spcPct val="0"/>
              </a:spcAft>
              <a:buChar char="»"/>
              <a:defRPr sz="2000">
                <a:solidFill>
                  <a:schemeClr val="tx1"/>
                </a:solidFill>
                <a:latin typeface="Arial" pitchFamily="34" charset="0"/>
              </a:defRPr>
            </a:lvl7pPr>
            <a:lvl8pPr marL="3429000" indent="-228600" fontAlgn="base">
              <a:spcBef>
                <a:spcPct val="20000"/>
              </a:spcBef>
              <a:spcAft>
                <a:spcPct val="0"/>
              </a:spcAft>
              <a:buChar char="»"/>
              <a:defRPr sz="2000">
                <a:solidFill>
                  <a:schemeClr val="tx1"/>
                </a:solidFill>
                <a:latin typeface="Arial" pitchFamily="34" charset="0"/>
              </a:defRPr>
            </a:lvl8pPr>
            <a:lvl9pPr marL="3886200" indent="-228600" fontAlgn="base">
              <a:spcBef>
                <a:spcPct val="20000"/>
              </a:spcBef>
              <a:spcAft>
                <a:spcPct val="0"/>
              </a:spcAft>
              <a:buChar char="»"/>
              <a:defRPr sz="2000">
                <a:solidFill>
                  <a:schemeClr val="tx1"/>
                </a:solidFill>
                <a:latin typeface="Arial" pitchFamily="34" charset="0"/>
              </a:defRPr>
            </a:lvl9pPr>
          </a:lstStyle>
          <a:p>
            <a:pPr algn="just" fontAlgn="base">
              <a:spcBef>
                <a:spcPct val="40000"/>
              </a:spcBef>
              <a:spcAft>
                <a:spcPct val="40000"/>
              </a:spcAft>
            </a:pPr>
            <a:r>
              <a:rPr lang="pl-PL" altLang="pl-PL" sz="2200" dirty="0" smtClean="0">
                <a:solidFill>
                  <a:srgbClr val="000000"/>
                </a:solidFill>
                <a:latin typeface="+mn-lt"/>
              </a:rPr>
              <a:t>wprowadzenie zasadniczego, </a:t>
            </a:r>
            <a:r>
              <a:rPr lang="pl-PL" altLang="pl-PL" sz="2200" dirty="0">
                <a:solidFill>
                  <a:srgbClr val="000000"/>
                </a:solidFill>
                <a:latin typeface="+mn-lt"/>
              </a:rPr>
              <a:t>trójstopniowego podziału </a:t>
            </a:r>
            <a:r>
              <a:rPr lang="pl-PL" altLang="pl-PL" sz="2200" dirty="0" smtClean="0">
                <a:solidFill>
                  <a:srgbClr val="000000"/>
                </a:solidFill>
                <a:latin typeface="+mn-lt"/>
              </a:rPr>
              <a:t>terytorialnego państwa,</a:t>
            </a:r>
          </a:p>
          <a:p>
            <a:pPr algn="just" fontAlgn="base">
              <a:spcBef>
                <a:spcPct val="40000"/>
              </a:spcBef>
              <a:spcAft>
                <a:spcPct val="40000"/>
              </a:spcAft>
            </a:pPr>
            <a:r>
              <a:rPr lang="pl-PL" altLang="pl-PL" sz="2200" dirty="0" smtClean="0">
                <a:solidFill>
                  <a:srgbClr val="000000"/>
                </a:solidFill>
                <a:latin typeface="+mn-lt"/>
              </a:rPr>
              <a:t>utworzenie samorządu terytorialnego na poziomie powiatów  </a:t>
            </a:r>
            <a:br>
              <a:rPr lang="pl-PL" altLang="pl-PL" sz="2200" dirty="0" smtClean="0">
                <a:solidFill>
                  <a:srgbClr val="000000"/>
                </a:solidFill>
                <a:latin typeface="+mn-lt"/>
              </a:rPr>
            </a:br>
            <a:r>
              <a:rPr lang="pl-PL" altLang="pl-PL" sz="2200" dirty="0" smtClean="0">
                <a:solidFill>
                  <a:srgbClr val="000000"/>
                </a:solidFill>
                <a:latin typeface="+mn-lt"/>
              </a:rPr>
              <a:t>i województw, </a:t>
            </a:r>
          </a:p>
          <a:p>
            <a:pPr algn="just" fontAlgn="base">
              <a:spcBef>
                <a:spcPct val="40000"/>
              </a:spcBef>
              <a:spcAft>
                <a:spcPct val="40000"/>
              </a:spcAft>
            </a:pPr>
            <a:r>
              <a:rPr lang="pl-PL" altLang="pl-PL" sz="2200" dirty="0" smtClean="0">
                <a:solidFill>
                  <a:srgbClr val="000000"/>
                </a:solidFill>
                <a:latin typeface="+mn-lt"/>
              </a:rPr>
              <a:t>nowy podział zadań publicznych w państwie – przekazanie części kompetencji samorządom,</a:t>
            </a:r>
          </a:p>
          <a:p>
            <a:pPr algn="just" fontAlgn="base">
              <a:spcBef>
                <a:spcPct val="40000"/>
              </a:spcBef>
              <a:spcAft>
                <a:spcPct val="40000"/>
              </a:spcAft>
            </a:pPr>
            <a:r>
              <a:rPr lang="pl-PL" altLang="pl-PL" sz="2200" dirty="0" smtClean="0">
                <a:solidFill>
                  <a:srgbClr val="000000"/>
                </a:solidFill>
                <a:latin typeface="+mn-lt"/>
              </a:rPr>
              <a:t>przekazanie </a:t>
            </a:r>
            <a:r>
              <a:rPr lang="pl-PL" altLang="pl-PL" sz="2200" dirty="0" smtClean="0">
                <a:latin typeface="+mn-lt"/>
              </a:rPr>
              <a:t>części funduszy publicznych </a:t>
            </a:r>
            <a:r>
              <a:rPr lang="pl-PL" altLang="pl-PL" sz="2200" dirty="0" smtClean="0">
                <a:solidFill>
                  <a:srgbClr val="000000"/>
                </a:solidFill>
                <a:latin typeface="+mn-lt"/>
              </a:rPr>
              <a:t>do dyspozycji samorządom terytorialnym</a:t>
            </a:r>
            <a:r>
              <a:rPr lang="pl-PL" altLang="pl-PL" sz="2200" dirty="0" smtClean="0">
                <a:latin typeface="+mn-lt"/>
              </a:rPr>
              <a:t>.</a:t>
            </a:r>
            <a:r>
              <a:rPr lang="pl-PL" altLang="pl-PL" sz="2200" dirty="0" smtClean="0">
                <a:solidFill>
                  <a:srgbClr val="000000"/>
                </a:solidFill>
                <a:latin typeface="+mn-lt"/>
              </a:rPr>
              <a:t> </a:t>
            </a:r>
          </a:p>
        </p:txBody>
      </p:sp>
    </p:spTree>
    <p:extLst>
      <p:ext uri="{BB962C8B-B14F-4D97-AF65-F5344CB8AC3E}">
        <p14:creationId xmlns:p14="http://schemas.microsoft.com/office/powerpoint/2010/main" val="52915079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ymbol zastępczy numeru slajdu 17"/>
          <p:cNvSpPr txBox="1">
            <a:spLocks noGrp="1"/>
          </p:cNvSpPr>
          <p:nvPr/>
        </p:nvSpPr>
        <p:spPr bwMode="auto">
          <a:xfrm>
            <a:off x="357188" y="6500813"/>
            <a:ext cx="4286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r>
              <a:rPr lang="pl-PL" altLang="pl-PL" sz="1200" dirty="0" smtClean="0">
                <a:cs typeface="Arial" pitchFamily="34" charset="0"/>
              </a:rPr>
              <a:t>20</a:t>
            </a:r>
          </a:p>
        </p:txBody>
      </p:sp>
      <p:grpSp>
        <p:nvGrpSpPr>
          <p:cNvPr id="2" name="Grupa 1"/>
          <p:cNvGrpSpPr/>
          <p:nvPr/>
        </p:nvGrpSpPr>
        <p:grpSpPr>
          <a:xfrm>
            <a:off x="53975" y="1838629"/>
            <a:ext cx="4955657" cy="4514400"/>
            <a:chOff x="53975" y="1838629"/>
            <a:chExt cx="4955657" cy="4514400"/>
          </a:xfrm>
        </p:grpSpPr>
        <p:pic>
          <p:nvPicPr>
            <p:cNvPr id="24" name="Obraz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 y="1838629"/>
              <a:ext cx="4955657" cy="4514400"/>
            </a:xfrm>
            <a:prstGeom prst="rect">
              <a:avLst/>
            </a:prstGeom>
          </p:spPr>
        </p:pic>
        <p:sp>
          <p:nvSpPr>
            <p:cNvPr id="13" name="Schemat blokowy: łącznik 12"/>
            <p:cNvSpPr/>
            <p:nvPr/>
          </p:nvSpPr>
          <p:spPr bwMode="auto">
            <a:xfrm>
              <a:off x="467544" y="3861048"/>
              <a:ext cx="108000" cy="108000"/>
            </a:xfrm>
            <a:prstGeom prst="flowChartConnector">
              <a:avLst/>
            </a:prstGeom>
            <a:solidFill>
              <a:srgbClr val="80800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16" name="Schemat blokowy: łącznik 15"/>
            <p:cNvSpPr/>
            <p:nvPr/>
          </p:nvSpPr>
          <p:spPr bwMode="auto">
            <a:xfrm>
              <a:off x="3668528" y="5157192"/>
              <a:ext cx="108000" cy="108000"/>
            </a:xfrm>
            <a:prstGeom prst="flowChartConnector">
              <a:avLst/>
            </a:prstGeom>
            <a:solidFill>
              <a:srgbClr val="80800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17" name="Schemat blokowy: łącznik 16"/>
            <p:cNvSpPr/>
            <p:nvPr/>
          </p:nvSpPr>
          <p:spPr bwMode="auto">
            <a:xfrm>
              <a:off x="4056606" y="4650050"/>
              <a:ext cx="108000" cy="108000"/>
            </a:xfrm>
            <a:prstGeom prst="flowChartConnector">
              <a:avLst/>
            </a:prstGeom>
            <a:solidFill>
              <a:srgbClr val="80800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18" name="Schemat blokowy: łącznik 17"/>
            <p:cNvSpPr/>
            <p:nvPr/>
          </p:nvSpPr>
          <p:spPr bwMode="auto">
            <a:xfrm>
              <a:off x="2262666" y="5661248"/>
              <a:ext cx="108000" cy="108000"/>
            </a:xfrm>
            <a:prstGeom prst="flowChartConnector">
              <a:avLst/>
            </a:prstGeom>
            <a:solidFill>
              <a:srgbClr val="80800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19" name="Schemat blokowy: łącznik 18"/>
            <p:cNvSpPr/>
            <p:nvPr/>
          </p:nvSpPr>
          <p:spPr bwMode="auto">
            <a:xfrm>
              <a:off x="2423951" y="5661248"/>
              <a:ext cx="108000" cy="108000"/>
            </a:xfrm>
            <a:prstGeom prst="flowChartConnector">
              <a:avLst/>
            </a:prstGeom>
            <a:solidFill>
              <a:srgbClr val="80800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20" name="Schemat blokowy: łącznik 19"/>
            <p:cNvSpPr/>
            <p:nvPr/>
          </p:nvSpPr>
          <p:spPr bwMode="auto">
            <a:xfrm>
              <a:off x="1115616" y="4668231"/>
              <a:ext cx="108000" cy="108000"/>
            </a:xfrm>
            <a:prstGeom prst="flowChartConnector">
              <a:avLst/>
            </a:prstGeom>
            <a:solidFill>
              <a:srgbClr val="80800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21" name="Schemat blokowy: łącznik 20"/>
            <p:cNvSpPr/>
            <p:nvPr/>
          </p:nvSpPr>
          <p:spPr bwMode="auto">
            <a:xfrm>
              <a:off x="785813" y="3938250"/>
              <a:ext cx="108000" cy="108000"/>
            </a:xfrm>
            <a:prstGeom prst="flowChartConnector">
              <a:avLst/>
            </a:prstGeom>
            <a:solidFill>
              <a:srgbClr val="80800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22" name="Schemat blokowy: łącznik 21"/>
            <p:cNvSpPr/>
            <p:nvPr/>
          </p:nvSpPr>
          <p:spPr bwMode="auto">
            <a:xfrm>
              <a:off x="2123728" y="2852936"/>
              <a:ext cx="108000" cy="108000"/>
            </a:xfrm>
            <a:prstGeom prst="flowChartConnector">
              <a:avLst/>
            </a:prstGeom>
            <a:solidFill>
              <a:srgbClr val="80800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23" name="Schemat blokowy: łącznik 22"/>
            <p:cNvSpPr/>
            <p:nvPr/>
          </p:nvSpPr>
          <p:spPr bwMode="auto">
            <a:xfrm>
              <a:off x="1918114" y="2420888"/>
              <a:ext cx="108000" cy="108000"/>
            </a:xfrm>
            <a:prstGeom prst="flowChartConnector">
              <a:avLst/>
            </a:prstGeom>
            <a:solidFill>
              <a:srgbClr val="80800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grpSp>
      <p:sp>
        <p:nvSpPr>
          <p:cNvPr id="25" name="Prostokąt 24"/>
          <p:cNvSpPr/>
          <p:nvPr/>
        </p:nvSpPr>
        <p:spPr>
          <a:xfrm>
            <a:off x="5318178" y="862707"/>
            <a:ext cx="1130309" cy="338554"/>
          </a:xfrm>
          <a:prstGeom prst="rect">
            <a:avLst/>
          </a:prstGeom>
        </p:spPr>
        <p:txBody>
          <a:bodyPr wrap="none">
            <a:spAutoFit/>
          </a:bodyPr>
          <a:lstStyle/>
          <a:p>
            <a:r>
              <a:rPr lang="pl-PL" sz="1600" b="1" dirty="0" smtClean="0">
                <a:solidFill>
                  <a:srgbClr val="808000"/>
                </a:solidFill>
              </a:rPr>
              <a:t>Transport</a:t>
            </a:r>
            <a:endParaRPr lang="pl-PL" sz="1600" b="1" dirty="0">
              <a:solidFill>
                <a:srgbClr val="808000"/>
              </a:solidFill>
            </a:endParaRPr>
          </a:p>
        </p:txBody>
      </p:sp>
      <p:sp>
        <p:nvSpPr>
          <p:cNvPr id="3" name="Prostokąt 2"/>
          <p:cNvSpPr/>
          <p:nvPr/>
        </p:nvSpPr>
        <p:spPr>
          <a:xfrm>
            <a:off x="4968385" y="1248896"/>
            <a:ext cx="4140201" cy="5693866"/>
          </a:xfrm>
          <a:prstGeom prst="rect">
            <a:avLst/>
          </a:prstGeom>
        </p:spPr>
        <p:txBody>
          <a:bodyPr wrap="square">
            <a:spAutoFit/>
          </a:bodyPr>
          <a:lstStyle/>
          <a:p>
            <a:pPr marL="171450" indent="-171450" algn="just">
              <a:lnSpc>
                <a:spcPct val="100000"/>
              </a:lnSpc>
              <a:spcAft>
                <a:spcPts val="0"/>
              </a:spcAft>
              <a:buClr>
                <a:srgbClr val="808000"/>
              </a:buClr>
              <a:buSzPct val="150000"/>
              <a:buFont typeface="Arial" panose="020B0604020202020204" pitchFamily="34" charset="0"/>
              <a:buChar char="•"/>
            </a:pPr>
            <a:r>
              <a:rPr lang="pl-PL" sz="1400" dirty="0"/>
              <a:t>Rozbudowa drogi wojewódzkiej nr 617 relacji Przasnysz – Ciechanów (gmina Czernice Borowe) – 59,3 mln zł</a:t>
            </a:r>
          </a:p>
          <a:p>
            <a:pPr marL="171450" indent="-171450" algn="just">
              <a:lnSpc>
                <a:spcPct val="100000"/>
              </a:lnSpc>
              <a:spcAft>
                <a:spcPts val="0"/>
              </a:spcAft>
              <a:buClr>
                <a:srgbClr val="808000"/>
              </a:buClr>
              <a:buSzPct val="150000"/>
              <a:buFont typeface="Arial" panose="020B0604020202020204" pitchFamily="34" charset="0"/>
              <a:buChar char="•"/>
            </a:pPr>
            <a:r>
              <a:rPr lang="pl-PL" sz="1400" dirty="0"/>
              <a:t>Budowa nowego przebiegu drogi wojewódzkiej nr 627 relacji Ostrołęka – Małkinia – Kosów Lacki – Sokołów Podlaski (gmina Małkinia Górna) – 51,4 mln zł</a:t>
            </a:r>
          </a:p>
          <a:p>
            <a:pPr marL="171450" lvl="0" indent="-171450" algn="just">
              <a:buClr>
                <a:srgbClr val="808000"/>
              </a:buClr>
              <a:buSzPct val="150000"/>
              <a:buFont typeface="Arial" panose="020B0604020202020204" pitchFamily="34" charset="0"/>
              <a:buChar char="•"/>
              <a:defRPr/>
            </a:pPr>
            <a:r>
              <a:rPr lang="pl-PL" sz="1400" dirty="0"/>
              <a:t>Przebudowa dróg powiatowych nr </a:t>
            </a:r>
            <a:r>
              <a:rPr lang="pl-PL" sz="1400" dirty="0" smtClean="0"/>
              <a:t>2655W </a:t>
            </a:r>
            <a:r>
              <a:rPr lang="pl-PL" sz="1400" dirty="0"/>
              <a:t>(23577) Zaręby Warchoły – </a:t>
            </a:r>
            <a:r>
              <a:rPr lang="pl-PL" sz="1400" dirty="0" smtClean="0"/>
              <a:t>Andrzejewo</a:t>
            </a:r>
            <a:r>
              <a:rPr lang="pl-PL" sz="1400" dirty="0"/>
              <a:t> – </a:t>
            </a:r>
            <a:r>
              <a:rPr lang="pl-PL" sz="1400" dirty="0" smtClean="0"/>
              <a:t>Chmielewo </a:t>
            </a:r>
            <a:r>
              <a:rPr lang="pl-PL" sz="1400" dirty="0"/>
              <a:t>i nr </a:t>
            </a:r>
            <a:r>
              <a:rPr lang="pl-PL" sz="1400" dirty="0" smtClean="0"/>
              <a:t>2655W </a:t>
            </a:r>
            <a:r>
              <a:rPr lang="pl-PL" sz="1400" dirty="0"/>
              <a:t>(28508) Ostrów Mazowiecka – Chmielowo  (gmina Andrzejewo) – 19,1 mln zł</a:t>
            </a:r>
          </a:p>
          <a:p>
            <a:pPr marL="171450" lvl="0" indent="-171450" algn="just">
              <a:buClr>
                <a:srgbClr val="808000"/>
              </a:buClr>
              <a:buSzPct val="150000"/>
              <a:buFont typeface="Arial" panose="020B0604020202020204" pitchFamily="34" charset="0"/>
              <a:buChar char="•"/>
              <a:defRPr/>
            </a:pPr>
            <a:r>
              <a:rPr lang="pl-PL" sz="1400" dirty="0"/>
              <a:t>Przebudowa drogi powiatowej nr 4408W </a:t>
            </a:r>
            <a:r>
              <a:rPr lang="pl-PL" sz="1400" dirty="0" smtClean="0"/>
              <a:t>Wyszków</a:t>
            </a:r>
            <a:r>
              <a:rPr lang="pl-PL" sz="1400" dirty="0"/>
              <a:t> – </a:t>
            </a:r>
            <a:r>
              <a:rPr lang="pl-PL" sz="1400" dirty="0" smtClean="0"/>
              <a:t>Porządzie </a:t>
            </a:r>
            <a:r>
              <a:rPr lang="pl-PL" sz="1400" dirty="0"/>
              <a:t>– Długosiodło – 14,8 mln zł</a:t>
            </a:r>
          </a:p>
          <a:p>
            <a:pPr marL="171450" lvl="0" indent="-171450" algn="just">
              <a:buClr>
                <a:srgbClr val="808000"/>
              </a:buClr>
              <a:buSzPct val="150000"/>
              <a:buFont typeface="Arial" panose="020B0604020202020204" pitchFamily="34" charset="0"/>
              <a:buChar char="•"/>
              <a:defRPr/>
            </a:pPr>
            <a:r>
              <a:rPr lang="pl-PL" sz="1400" dirty="0"/>
              <a:t>Budowa obwodnicy śródmiejskiej Wyszkowa – etap II – 7,6 mln zł</a:t>
            </a:r>
          </a:p>
          <a:p>
            <a:pPr marL="171450" lvl="0" indent="-171450" algn="just">
              <a:buClr>
                <a:srgbClr val="808000"/>
              </a:buClr>
              <a:buSzPct val="150000"/>
              <a:buFont typeface="Arial" panose="020B0604020202020204" pitchFamily="34" charset="0"/>
              <a:buChar char="•"/>
              <a:defRPr/>
            </a:pPr>
            <a:r>
              <a:rPr lang="pl-PL" sz="1400" dirty="0"/>
              <a:t>Przebudowa drogi powiatowej nr 3238W, Przasnysz – Leszno – Karniewo – Przemiarowo – 7,3 mln zł</a:t>
            </a:r>
          </a:p>
          <a:p>
            <a:pPr marL="171450" indent="-171450" algn="just">
              <a:buClr>
                <a:srgbClr val="808000"/>
              </a:buClr>
              <a:buSzPct val="150000"/>
              <a:buFont typeface="Arial" panose="020B0604020202020204" pitchFamily="34" charset="0"/>
              <a:buChar char="•"/>
              <a:defRPr/>
            </a:pPr>
            <a:r>
              <a:rPr lang="pl-PL" sz="1400" dirty="0"/>
              <a:t>Przebudowa drogi powiatowej nr 2513 </a:t>
            </a:r>
            <a:r>
              <a:rPr lang="pl-PL" sz="1400" dirty="0" err="1"/>
              <a:t>Charcibałda</a:t>
            </a:r>
            <a:r>
              <a:rPr lang="pl-PL" sz="1400" dirty="0"/>
              <a:t> – Zdunek – Zalesie (Kadzidło </a:t>
            </a:r>
            <a:r>
              <a:rPr lang="pl-PL" sz="1400" dirty="0" smtClean="0"/>
              <a:t/>
            </a:r>
            <a:br>
              <a:rPr lang="pl-PL" sz="1400" dirty="0" smtClean="0"/>
            </a:br>
            <a:r>
              <a:rPr lang="pl-PL" sz="1400" dirty="0" smtClean="0"/>
              <a:t>i </a:t>
            </a:r>
            <a:r>
              <a:rPr lang="pl-PL" sz="1400" dirty="0"/>
              <a:t>Myszyniec) – 6,3 mln zł</a:t>
            </a:r>
          </a:p>
          <a:p>
            <a:pPr marL="171450" lvl="0" indent="-171450" algn="just">
              <a:buClr>
                <a:srgbClr val="808000"/>
              </a:buClr>
              <a:buSzPct val="150000"/>
              <a:buFont typeface="Arial" panose="020B0604020202020204" pitchFamily="34" charset="0"/>
              <a:buChar char="•"/>
              <a:defRPr/>
            </a:pPr>
            <a:r>
              <a:rPr lang="pl-PL" sz="1400" dirty="0" smtClean="0"/>
              <a:t>Przasnyskie </a:t>
            </a:r>
            <a:r>
              <a:rPr lang="pl-PL" sz="1400" dirty="0"/>
              <a:t>drogi częścią regionalnego układu komunikacyjnego (miasto Przasnysz) – 4 mln </a:t>
            </a:r>
            <a:r>
              <a:rPr lang="pl-PL" sz="1400" dirty="0" smtClean="0"/>
              <a:t>zł</a:t>
            </a:r>
            <a:endParaRPr lang="pl-PL" sz="1400" dirty="0"/>
          </a:p>
        </p:txBody>
      </p:sp>
      <p:sp>
        <p:nvSpPr>
          <p:cNvPr id="27" name="pole tekstowe 26"/>
          <p:cNvSpPr txBox="1"/>
          <p:nvPr/>
        </p:nvSpPr>
        <p:spPr>
          <a:xfrm>
            <a:off x="36769" y="666383"/>
            <a:ext cx="5281410" cy="707886"/>
          </a:xfrm>
          <a:prstGeom prst="rect">
            <a:avLst/>
          </a:prstGeom>
          <a:noFill/>
        </p:spPr>
        <p:txBody>
          <a:bodyPr wrap="square">
            <a:spAutoFit/>
          </a:bodyPr>
          <a:lstStyle/>
          <a:p>
            <a:pPr algn="ctr">
              <a:defRPr/>
            </a:pPr>
            <a:r>
              <a:rPr lang="pl-PL" altLang="pl-PL" sz="2000" b="1" dirty="0">
                <a:solidFill>
                  <a:srgbClr val="000000"/>
                </a:solidFill>
              </a:rPr>
              <a:t>Regionalny Program Operacyjny </a:t>
            </a:r>
            <a:endParaRPr lang="pl-PL" altLang="pl-PL" sz="2000" b="1" dirty="0" smtClean="0">
              <a:solidFill>
                <a:srgbClr val="000000"/>
              </a:solidFill>
            </a:endParaRPr>
          </a:p>
          <a:p>
            <a:pPr algn="ctr">
              <a:defRPr/>
            </a:pPr>
            <a:r>
              <a:rPr lang="pl-PL" altLang="pl-PL" sz="2000" b="1" dirty="0" smtClean="0">
                <a:solidFill>
                  <a:srgbClr val="000000"/>
                </a:solidFill>
              </a:rPr>
              <a:t>Województwa </a:t>
            </a:r>
            <a:r>
              <a:rPr lang="pl-PL" altLang="pl-PL" sz="2000" b="1" dirty="0">
                <a:solidFill>
                  <a:srgbClr val="000000"/>
                </a:solidFill>
              </a:rPr>
              <a:t>Mazowieckiego </a:t>
            </a:r>
            <a:r>
              <a:rPr lang="pl-PL" sz="2000" b="1" dirty="0" smtClean="0"/>
              <a:t>2007-2013</a:t>
            </a:r>
            <a:endParaRPr lang="pl-PL" sz="2000" b="1" dirty="0">
              <a:solidFill>
                <a:srgbClr val="FF0000"/>
              </a:solidFill>
            </a:endParaRPr>
          </a:p>
        </p:txBody>
      </p:sp>
      <p:sp>
        <p:nvSpPr>
          <p:cNvPr id="28" name="Prostokąt 1"/>
          <p:cNvSpPr>
            <a:spLocks noChangeArrowheads="1"/>
          </p:cNvSpPr>
          <p:nvPr/>
        </p:nvSpPr>
        <p:spPr bwMode="auto">
          <a:xfrm>
            <a:off x="179163" y="116632"/>
            <a:ext cx="87856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defRPr/>
            </a:pPr>
            <a:r>
              <a:rPr lang="pl-PL" altLang="pl-PL" sz="2800" b="1" dirty="0" smtClean="0">
                <a:solidFill>
                  <a:srgbClr val="FF0000"/>
                </a:solidFill>
                <a:latin typeface="+mj-lt"/>
              </a:rPr>
              <a:t>Inwestycje w subregionie ostrołęckim (2007-2013)</a:t>
            </a:r>
            <a:endParaRPr lang="pl-PL" altLang="pl-PL" sz="2800" dirty="0">
              <a:solidFill>
                <a:srgbClr val="FF0000"/>
              </a:solidFill>
              <a:latin typeface="+mj-lt"/>
            </a:endParaRPr>
          </a:p>
        </p:txBody>
      </p:sp>
    </p:spTree>
    <p:extLst>
      <p:ext uri="{BB962C8B-B14F-4D97-AF65-F5344CB8AC3E}">
        <p14:creationId xmlns:p14="http://schemas.microsoft.com/office/powerpoint/2010/main" val="5027157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Obraz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38629"/>
            <a:ext cx="4955657" cy="4514400"/>
          </a:xfrm>
          <a:prstGeom prst="rect">
            <a:avLst/>
          </a:prstGeom>
        </p:spPr>
      </p:pic>
      <p:sp>
        <p:nvSpPr>
          <p:cNvPr id="17" name="Symbol zastępczy numeru slajdu 17"/>
          <p:cNvSpPr txBox="1">
            <a:spLocks noGrp="1"/>
          </p:cNvSpPr>
          <p:nvPr/>
        </p:nvSpPr>
        <p:spPr bwMode="auto">
          <a:xfrm>
            <a:off x="357188" y="6500813"/>
            <a:ext cx="4286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r>
              <a:rPr lang="pl-PL" altLang="pl-PL" sz="1200" dirty="0" smtClean="0">
                <a:cs typeface="Arial" pitchFamily="34" charset="0"/>
              </a:rPr>
              <a:t>21</a:t>
            </a:r>
          </a:p>
        </p:txBody>
      </p:sp>
      <p:sp>
        <p:nvSpPr>
          <p:cNvPr id="18" name="Schemat blokowy: łącznik 17"/>
          <p:cNvSpPr/>
          <p:nvPr/>
        </p:nvSpPr>
        <p:spPr bwMode="auto">
          <a:xfrm>
            <a:off x="827584" y="3938250"/>
            <a:ext cx="108000" cy="108000"/>
          </a:xfrm>
          <a:prstGeom prst="flowChartConnector">
            <a:avLst/>
          </a:prstGeom>
          <a:solidFill>
            <a:srgbClr val="16B6B2"/>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21" name="Schemat blokowy: łącznik 20"/>
          <p:cNvSpPr/>
          <p:nvPr/>
        </p:nvSpPr>
        <p:spPr bwMode="auto">
          <a:xfrm>
            <a:off x="2463841" y="3710949"/>
            <a:ext cx="108000" cy="108000"/>
          </a:xfrm>
          <a:prstGeom prst="flowChartConnector">
            <a:avLst/>
          </a:prstGeom>
          <a:solidFill>
            <a:srgbClr val="16B6B2"/>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22" name="Schemat blokowy: łącznik 21"/>
          <p:cNvSpPr/>
          <p:nvPr/>
        </p:nvSpPr>
        <p:spPr bwMode="auto">
          <a:xfrm>
            <a:off x="1979712" y="2420888"/>
            <a:ext cx="108000" cy="108000"/>
          </a:xfrm>
          <a:prstGeom prst="flowChartConnector">
            <a:avLst/>
          </a:prstGeom>
          <a:solidFill>
            <a:srgbClr val="16B6B2"/>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23" name="Schemat blokowy: łącznik 22"/>
          <p:cNvSpPr/>
          <p:nvPr/>
        </p:nvSpPr>
        <p:spPr bwMode="auto">
          <a:xfrm>
            <a:off x="2238113" y="3575005"/>
            <a:ext cx="108000" cy="108000"/>
          </a:xfrm>
          <a:prstGeom prst="flowChartConnector">
            <a:avLst/>
          </a:prstGeom>
          <a:solidFill>
            <a:srgbClr val="16B6B2"/>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24" name="Schemat blokowy: łącznik 23"/>
          <p:cNvSpPr/>
          <p:nvPr/>
        </p:nvSpPr>
        <p:spPr bwMode="auto">
          <a:xfrm>
            <a:off x="2087712" y="2913212"/>
            <a:ext cx="108000" cy="108000"/>
          </a:xfrm>
          <a:prstGeom prst="flowChartConnector">
            <a:avLst/>
          </a:prstGeom>
          <a:solidFill>
            <a:srgbClr val="16B6B2"/>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25" name="Schemat blokowy: łącznik 24"/>
          <p:cNvSpPr/>
          <p:nvPr/>
        </p:nvSpPr>
        <p:spPr bwMode="auto">
          <a:xfrm>
            <a:off x="3983739" y="4652963"/>
            <a:ext cx="108000" cy="108000"/>
          </a:xfrm>
          <a:prstGeom prst="flowChartConnector">
            <a:avLst/>
          </a:prstGeom>
          <a:solidFill>
            <a:srgbClr val="16B6B2"/>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26" name="Schemat blokowy: łącznik 25"/>
          <p:cNvSpPr/>
          <p:nvPr/>
        </p:nvSpPr>
        <p:spPr bwMode="auto">
          <a:xfrm>
            <a:off x="2463841" y="3594974"/>
            <a:ext cx="108000" cy="108000"/>
          </a:xfrm>
          <a:prstGeom prst="flowChartConnector">
            <a:avLst/>
          </a:prstGeom>
          <a:solidFill>
            <a:srgbClr val="16B6B2"/>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27" name="Schemat blokowy: łącznik 26"/>
          <p:cNvSpPr/>
          <p:nvPr/>
        </p:nvSpPr>
        <p:spPr bwMode="auto">
          <a:xfrm>
            <a:off x="803318" y="4347537"/>
            <a:ext cx="108000" cy="108000"/>
          </a:xfrm>
          <a:prstGeom prst="flowChartConnector">
            <a:avLst/>
          </a:prstGeom>
          <a:solidFill>
            <a:srgbClr val="16B6B2"/>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29" name="Schemat blokowy: łącznik 28"/>
          <p:cNvSpPr/>
          <p:nvPr/>
        </p:nvSpPr>
        <p:spPr bwMode="auto">
          <a:xfrm>
            <a:off x="2267103" y="5733256"/>
            <a:ext cx="108000" cy="108000"/>
          </a:xfrm>
          <a:prstGeom prst="flowChartConnector">
            <a:avLst/>
          </a:prstGeom>
          <a:solidFill>
            <a:srgbClr val="16B6B2"/>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3" name="Prostokąt 2"/>
          <p:cNvSpPr/>
          <p:nvPr/>
        </p:nvSpPr>
        <p:spPr>
          <a:xfrm>
            <a:off x="5580585" y="814475"/>
            <a:ext cx="2228495" cy="338554"/>
          </a:xfrm>
          <a:prstGeom prst="rect">
            <a:avLst/>
          </a:prstGeom>
        </p:spPr>
        <p:txBody>
          <a:bodyPr wrap="none">
            <a:spAutoFit/>
          </a:bodyPr>
          <a:lstStyle/>
          <a:p>
            <a:pPr>
              <a:spcAft>
                <a:spcPts val="400"/>
              </a:spcAft>
            </a:pPr>
            <a:r>
              <a:rPr lang="pl-PL" sz="1600" b="1" dirty="0">
                <a:solidFill>
                  <a:srgbClr val="16B6B2"/>
                </a:solidFill>
              </a:rPr>
              <a:t>Kultura i dziedzictwo</a:t>
            </a:r>
          </a:p>
        </p:txBody>
      </p:sp>
      <p:sp>
        <p:nvSpPr>
          <p:cNvPr id="5" name="Prostokąt 4"/>
          <p:cNvSpPr/>
          <p:nvPr/>
        </p:nvSpPr>
        <p:spPr>
          <a:xfrm>
            <a:off x="4864940" y="1207043"/>
            <a:ext cx="4283968" cy="5796459"/>
          </a:xfrm>
          <a:prstGeom prst="rect">
            <a:avLst/>
          </a:prstGeom>
        </p:spPr>
        <p:txBody>
          <a:bodyPr wrap="square">
            <a:spAutoFit/>
          </a:bodyPr>
          <a:lstStyle/>
          <a:p>
            <a:pPr marL="171450" lvl="0" indent="-171450" algn="just">
              <a:spcAft>
                <a:spcPts val="100"/>
              </a:spcAft>
              <a:buClr>
                <a:srgbClr val="0F9EA1"/>
              </a:buClr>
              <a:buSzPct val="150000"/>
              <a:buFont typeface="Arial" panose="020B0604020202020204" pitchFamily="34" charset="0"/>
              <a:buChar char="•"/>
              <a:defRPr/>
            </a:pPr>
            <a:r>
              <a:rPr lang="pl-PL" sz="1400" dirty="0">
                <a:latin typeface="Arial" panose="020B0604020202020204" pitchFamily="34" charset="0"/>
                <a:ea typeface="SimSun" charset="-122"/>
                <a:cs typeface="Arial" panose="020B0604020202020204" pitchFamily="34" charset="0"/>
              </a:rPr>
              <a:t>Rewitalizacja Rynku w Przasnyszu – rewaloryzacja budynku Ratusza </a:t>
            </a:r>
            <a:r>
              <a:rPr lang="pl-PL" sz="1400" dirty="0" err="1" smtClean="0">
                <a:latin typeface="Arial" panose="020B0604020202020204" pitchFamily="34" charset="0"/>
                <a:ea typeface="SimSun" charset="-122"/>
                <a:cs typeface="Arial" panose="020B0604020202020204" pitchFamily="34" charset="0"/>
              </a:rPr>
              <a:t>etapI</a:t>
            </a:r>
            <a:r>
              <a:rPr lang="pl-PL" sz="1400" dirty="0" smtClean="0">
                <a:latin typeface="Arial" panose="020B0604020202020204" pitchFamily="34" charset="0"/>
                <a:ea typeface="SimSun" charset="-122"/>
                <a:cs typeface="Arial" panose="020B0604020202020204" pitchFamily="34" charset="0"/>
              </a:rPr>
              <a:t> </a:t>
            </a:r>
            <a:r>
              <a:rPr lang="pl-PL" altLang="pl-PL" sz="1400" dirty="0" smtClean="0">
                <a:latin typeface="Arial" panose="020B0604020202020204" pitchFamily="34" charset="0"/>
                <a:ea typeface="SimSun" charset="-122"/>
                <a:cs typeface="Arial" panose="020B0604020202020204" pitchFamily="34" charset="0"/>
              </a:rPr>
              <a:t>– </a:t>
            </a:r>
            <a:r>
              <a:rPr lang="pl-PL" altLang="pl-PL" sz="1400" dirty="0">
                <a:latin typeface="Arial" panose="020B0604020202020204" pitchFamily="34" charset="0"/>
                <a:ea typeface="SimSun" charset="-122"/>
                <a:cs typeface="Arial" panose="020B0604020202020204" pitchFamily="34" charset="0"/>
              </a:rPr>
              <a:t>8,9 mln zł</a:t>
            </a:r>
          </a:p>
          <a:p>
            <a:pPr marL="171450" lvl="0" indent="-171450" algn="just">
              <a:spcAft>
                <a:spcPts val="100"/>
              </a:spcAft>
              <a:buClr>
                <a:srgbClr val="0F9EA1"/>
              </a:buClr>
              <a:buSzPct val="150000"/>
              <a:buFont typeface="Arial" panose="020B0604020202020204" pitchFamily="34" charset="0"/>
              <a:buChar char="•"/>
              <a:defRPr/>
            </a:pPr>
            <a:r>
              <a:rPr lang="pl-PL" sz="1400" dirty="0" err="1">
                <a:latin typeface="Arial" panose="020B0604020202020204" pitchFamily="34" charset="0"/>
                <a:ea typeface="SimSun" charset="-122"/>
                <a:cs typeface="Arial" panose="020B0604020202020204" pitchFamily="34" charset="0"/>
              </a:rPr>
              <a:t>Ponarwie</a:t>
            </a:r>
            <a:r>
              <a:rPr lang="pl-PL" sz="1400" dirty="0">
                <a:latin typeface="Arial" panose="020B0604020202020204" pitchFamily="34" charset="0"/>
                <a:ea typeface="SimSun" charset="-122"/>
                <a:cs typeface="Arial" panose="020B0604020202020204" pitchFamily="34" charset="0"/>
              </a:rPr>
              <a:t>. Konserwacja i rewitalizacja fortu ziemnego i pomnika-mauzoleum poległych </a:t>
            </a:r>
            <a:r>
              <a:rPr lang="pl-PL" sz="1400" dirty="0" smtClean="0">
                <a:latin typeface="Arial" panose="020B0604020202020204" pitchFamily="34" charset="0"/>
                <a:ea typeface="SimSun" charset="-122"/>
                <a:cs typeface="Arial" panose="020B0604020202020204" pitchFamily="34" charset="0"/>
              </a:rPr>
              <a:t/>
            </a:r>
            <a:br>
              <a:rPr lang="pl-PL" sz="1400" dirty="0" smtClean="0">
                <a:latin typeface="Arial" panose="020B0604020202020204" pitchFamily="34" charset="0"/>
                <a:ea typeface="SimSun" charset="-122"/>
                <a:cs typeface="Arial" panose="020B0604020202020204" pitchFamily="34" charset="0"/>
              </a:rPr>
            </a:br>
            <a:r>
              <a:rPr lang="pl-PL" sz="1400" dirty="0" smtClean="0">
                <a:latin typeface="Arial" panose="020B0604020202020204" pitchFamily="34" charset="0"/>
                <a:ea typeface="SimSun" charset="-122"/>
                <a:cs typeface="Arial" panose="020B0604020202020204" pitchFamily="34" charset="0"/>
              </a:rPr>
              <a:t>w </a:t>
            </a:r>
            <a:r>
              <a:rPr lang="pl-PL" sz="1400" dirty="0">
                <a:latin typeface="Arial" panose="020B0604020202020204" pitchFamily="34" charset="0"/>
                <a:ea typeface="SimSun" charset="-122"/>
                <a:cs typeface="Arial" panose="020B0604020202020204" pitchFamily="34" charset="0"/>
              </a:rPr>
              <a:t>bitwie pod Ostrołęką 26 maja 1831 r. </a:t>
            </a:r>
            <a:r>
              <a:rPr lang="pl-PL" sz="1400" dirty="0" smtClean="0">
                <a:latin typeface="Arial" panose="020B0604020202020204" pitchFamily="34" charset="0"/>
                <a:ea typeface="SimSun" charset="-122"/>
                <a:cs typeface="Arial" panose="020B0604020202020204" pitchFamily="34" charset="0"/>
              </a:rPr>
              <a:t/>
            </a:r>
            <a:br>
              <a:rPr lang="pl-PL" sz="1400" dirty="0" smtClean="0">
                <a:latin typeface="Arial" panose="020B0604020202020204" pitchFamily="34" charset="0"/>
                <a:ea typeface="SimSun" charset="-122"/>
                <a:cs typeface="Arial" panose="020B0604020202020204" pitchFamily="34" charset="0"/>
              </a:rPr>
            </a:br>
            <a:r>
              <a:rPr lang="pl-PL" sz="1400" dirty="0" smtClean="0">
                <a:latin typeface="Arial" panose="020B0604020202020204" pitchFamily="34" charset="0"/>
                <a:ea typeface="SimSun" charset="-122"/>
                <a:cs typeface="Arial" panose="020B0604020202020204" pitchFamily="34" charset="0"/>
              </a:rPr>
              <a:t>(</a:t>
            </a:r>
            <a:r>
              <a:rPr lang="pl-PL" sz="1400" dirty="0">
                <a:latin typeface="Arial" panose="020B0604020202020204" pitchFamily="34" charset="0"/>
                <a:ea typeface="SimSun" charset="-122"/>
                <a:cs typeface="Arial" panose="020B0604020202020204" pitchFamily="34" charset="0"/>
              </a:rPr>
              <a:t>m. Ostrołęka) </a:t>
            </a:r>
            <a:r>
              <a:rPr lang="pl-PL" altLang="pl-PL" sz="1400" dirty="0">
                <a:latin typeface="Arial" panose="020B0604020202020204" pitchFamily="34" charset="0"/>
                <a:ea typeface="SimSun" charset="-122"/>
                <a:cs typeface="Arial" panose="020B0604020202020204" pitchFamily="34" charset="0"/>
              </a:rPr>
              <a:t>– 7,9 mln zł</a:t>
            </a:r>
          </a:p>
          <a:p>
            <a:pPr marL="171450" lvl="0" indent="-171450" algn="just">
              <a:spcAft>
                <a:spcPts val="100"/>
              </a:spcAft>
              <a:buClr>
                <a:srgbClr val="0F9EA1"/>
              </a:buClr>
              <a:buSzPct val="150000"/>
              <a:buFont typeface="Arial" panose="020B0604020202020204" pitchFamily="34" charset="0"/>
              <a:buChar char="•"/>
              <a:defRPr/>
            </a:pPr>
            <a:r>
              <a:rPr lang="pl-PL" sz="1400" dirty="0">
                <a:latin typeface="Arial" panose="020B0604020202020204" pitchFamily="34" charset="0"/>
                <a:ea typeface="SimSun" charset="-122"/>
                <a:cs typeface="Arial" panose="020B0604020202020204" pitchFamily="34" charset="0"/>
              </a:rPr>
              <a:t>Budowa Regionalnego Centrum Kultury </a:t>
            </a:r>
            <a:r>
              <a:rPr lang="pl-PL" sz="1400" dirty="0" smtClean="0">
                <a:latin typeface="Arial" panose="020B0604020202020204" pitchFamily="34" charset="0"/>
                <a:ea typeface="SimSun" charset="-122"/>
                <a:cs typeface="Arial" panose="020B0604020202020204" pitchFamily="34" charset="0"/>
              </a:rPr>
              <a:t>Kurpiowskiej w </a:t>
            </a:r>
            <a:r>
              <a:rPr lang="pl-PL" sz="1400" dirty="0">
                <a:latin typeface="Arial" panose="020B0604020202020204" pitchFamily="34" charset="0"/>
                <a:ea typeface="SimSun" charset="-122"/>
                <a:cs typeface="Arial" panose="020B0604020202020204" pitchFamily="34" charset="0"/>
              </a:rPr>
              <a:t>Myszyńcu </a:t>
            </a:r>
            <a:r>
              <a:rPr lang="pl-PL" altLang="pl-PL" sz="1400" dirty="0">
                <a:latin typeface="Arial" panose="020B0604020202020204" pitchFamily="34" charset="0"/>
                <a:ea typeface="SimSun" charset="-122"/>
                <a:cs typeface="Arial" panose="020B0604020202020204" pitchFamily="34" charset="0"/>
              </a:rPr>
              <a:t>– 7,3 mln zł</a:t>
            </a:r>
          </a:p>
          <a:p>
            <a:pPr marL="171450" indent="-171450" algn="just">
              <a:spcAft>
                <a:spcPts val="100"/>
              </a:spcAft>
              <a:buClr>
                <a:srgbClr val="0F9EA1"/>
              </a:buClr>
              <a:buSzPct val="150000"/>
              <a:buFont typeface="Arial" panose="020B0604020202020204" pitchFamily="34" charset="0"/>
              <a:buChar char="•"/>
              <a:defRPr/>
            </a:pPr>
            <a:r>
              <a:rPr lang="pl-PL" sz="1400" dirty="0">
                <a:latin typeface="Arial" panose="020B0604020202020204" pitchFamily="34" charset="0"/>
                <a:ea typeface="SimSun" charset="-122"/>
                <a:cs typeface="Arial" panose="020B0604020202020204" pitchFamily="34" charset="0"/>
              </a:rPr>
              <a:t>Modernizacja WOK Hutnik, gmina Wyszków </a:t>
            </a:r>
            <a:r>
              <a:rPr lang="pl-PL" sz="1400" dirty="0" smtClean="0">
                <a:latin typeface="Arial" panose="020B0604020202020204" pitchFamily="34" charset="0"/>
                <a:ea typeface="SimSun" charset="-122"/>
                <a:cs typeface="Arial" panose="020B0604020202020204" pitchFamily="34" charset="0"/>
              </a:rPr>
              <a:t/>
            </a:r>
            <a:br>
              <a:rPr lang="pl-PL" sz="1400" dirty="0" smtClean="0">
                <a:latin typeface="Arial" panose="020B0604020202020204" pitchFamily="34" charset="0"/>
                <a:ea typeface="SimSun" charset="-122"/>
                <a:cs typeface="Arial" panose="020B0604020202020204" pitchFamily="34" charset="0"/>
              </a:rPr>
            </a:br>
            <a:r>
              <a:rPr lang="pl-PL" altLang="pl-PL" sz="1400" dirty="0" smtClean="0">
                <a:latin typeface="Arial" panose="020B0604020202020204" pitchFamily="34" charset="0"/>
                <a:ea typeface="SimSun" charset="-122"/>
                <a:cs typeface="Arial" panose="020B0604020202020204" pitchFamily="34" charset="0"/>
              </a:rPr>
              <a:t>– </a:t>
            </a:r>
            <a:r>
              <a:rPr lang="pl-PL" altLang="pl-PL" sz="1400" dirty="0">
                <a:latin typeface="Arial" panose="020B0604020202020204" pitchFamily="34" charset="0"/>
                <a:ea typeface="SimSun" charset="-122"/>
                <a:cs typeface="Arial" panose="020B0604020202020204" pitchFamily="34" charset="0"/>
              </a:rPr>
              <a:t>2,1 mln zł</a:t>
            </a:r>
            <a:endParaRPr lang="pl-PL" sz="1400" dirty="0">
              <a:latin typeface="Arial" panose="020B0604020202020204" pitchFamily="34" charset="0"/>
              <a:ea typeface="SimSun" charset="-122"/>
              <a:cs typeface="Arial" panose="020B0604020202020204" pitchFamily="34" charset="0"/>
            </a:endParaRPr>
          </a:p>
          <a:p>
            <a:pPr marL="171450" lvl="0" indent="-171450" algn="just">
              <a:spcAft>
                <a:spcPts val="100"/>
              </a:spcAft>
              <a:buClr>
                <a:srgbClr val="0F9EA1"/>
              </a:buClr>
              <a:buSzPct val="150000"/>
              <a:buFont typeface="Arial" panose="020B0604020202020204" pitchFamily="34" charset="0"/>
              <a:buChar char="•"/>
              <a:defRPr/>
            </a:pPr>
            <a:r>
              <a:rPr lang="pl-PL" sz="1400" dirty="0" smtClean="0">
                <a:latin typeface="Arial" panose="020B0604020202020204" pitchFamily="34" charset="0"/>
                <a:ea typeface="SimSun" charset="-122"/>
                <a:cs typeface="Arial" panose="020B0604020202020204" pitchFamily="34" charset="0"/>
              </a:rPr>
              <a:t>Remont </a:t>
            </a:r>
            <a:r>
              <a:rPr lang="pl-PL" sz="1400" dirty="0">
                <a:latin typeface="Arial" panose="020B0604020202020204" pitchFamily="34" charset="0"/>
                <a:ea typeface="SimSun" charset="-122"/>
                <a:cs typeface="Arial" panose="020B0604020202020204" pitchFamily="34" charset="0"/>
              </a:rPr>
              <a:t>zabytkowego dworu i parku w </a:t>
            </a:r>
            <a:r>
              <a:rPr lang="pl-PL" sz="1400" dirty="0" err="1">
                <a:latin typeface="Arial" panose="020B0604020202020204" pitchFamily="34" charset="0"/>
                <a:ea typeface="SimSun" charset="-122"/>
                <a:cs typeface="Arial" panose="020B0604020202020204" pitchFamily="34" charset="0"/>
              </a:rPr>
              <a:t>msc</a:t>
            </a:r>
            <a:r>
              <a:rPr lang="pl-PL" sz="1400" dirty="0">
                <a:latin typeface="Arial" panose="020B0604020202020204" pitchFamily="34" charset="0"/>
                <a:ea typeface="SimSun" charset="-122"/>
                <a:cs typeface="Arial" panose="020B0604020202020204" pitchFamily="34" charset="0"/>
              </a:rPr>
              <a:t>. Przystań - "Wrota na Kurpie" (gmina Olszewo-Borki) </a:t>
            </a:r>
            <a:r>
              <a:rPr lang="pl-PL" altLang="pl-PL" sz="1400" dirty="0">
                <a:latin typeface="Arial" panose="020B0604020202020204" pitchFamily="34" charset="0"/>
                <a:ea typeface="SimSun" charset="-122"/>
                <a:cs typeface="Arial" panose="020B0604020202020204" pitchFamily="34" charset="0"/>
              </a:rPr>
              <a:t>– 1,4 mln zł</a:t>
            </a:r>
          </a:p>
          <a:p>
            <a:pPr marL="171450" lvl="0" indent="-171450" algn="just">
              <a:spcAft>
                <a:spcPts val="100"/>
              </a:spcAft>
              <a:buClr>
                <a:srgbClr val="0F9EA1"/>
              </a:buClr>
              <a:buSzPct val="150000"/>
              <a:buFont typeface="Arial" panose="020B0604020202020204" pitchFamily="34" charset="0"/>
              <a:buChar char="•"/>
              <a:defRPr/>
            </a:pPr>
            <a:r>
              <a:rPr lang="pl-PL" sz="1400" dirty="0">
                <a:latin typeface="Arial" panose="020B0604020202020204" pitchFamily="34" charset="0"/>
                <a:ea typeface="SimSun" charset="-122"/>
                <a:cs typeface="Arial" panose="020B0604020202020204" pitchFamily="34" charset="0"/>
              </a:rPr>
              <a:t>Nowoczesna baza kulturalna szansą na rozwój turystyki na Kurpiowszczyźnie (gmina Kadzidło) </a:t>
            </a:r>
            <a:r>
              <a:rPr lang="pl-PL" sz="1400" dirty="0" smtClean="0">
                <a:latin typeface="Arial" panose="020B0604020202020204" pitchFamily="34" charset="0"/>
                <a:ea typeface="SimSun" charset="-122"/>
                <a:cs typeface="Arial" panose="020B0604020202020204" pitchFamily="34" charset="0"/>
              </a:rPr>
              <a:t/>
            </a:r>
            <a:br>
              <a:rPr lang="pl-PL" sz="1400" dirty="0" smtClean="0">
                <a:latin typeface="Arial" panose="020B0604020202020204" pitchFamily="34" charset="0"/>
                <a:ea typeface="SimSun" charset="-122"/>
                <a:cs typeface="Arial" panose="020B0604020202020204" pitchFamily="34" charset="0"/>
              </a:rPr>
            </a:br>
            <a:r>
              <a:rPr lang="pl-PL" altLang="pl-PL" sz="1400" dirty="0" smtClean="0">
                <a:latin typeface="Arial" panose="020B0604020202020204" pitchFamily="34" charset="0"/>
                <a:ea typeface="SimSun" charset="-122"/>
                <a:cs typeface="Arial" panose="020B0604020202020204" pitchFamily="34" charset="0"/>
              </a:rPr>
              <a:t>– </a:t>
            </a:r>
            <a:r>
              <a:rPr lang="pl-PL" altLang="pl-PL" sz="1400" dirty="0">
                <a:latin typeface="Arial" panose="020B0604020202020204" pitchFamily="34" charset="0"/>
                <a:ea typeface="SimSun" charset="-122"/>
                <a:cs typeface="Arial" panose="020B0604020202020204" pitchFamily="34" charset="0"/>
              </a:rPr>
              <a:t>1,3 mln zł</a:t>
            </a:r>
          </a:p>
          <a:p>
            <a:pPr marL="171450" lvl="0" indent="-171450" algn="just">
              <a:spcAft>
                <a:spcPts val="100"/>
              </a:spcAft>
              <a:buClr>
                <a:srgbClr val="0F9EA1"/>
              </a:buClr>
              <a:buSzPct val="150000"/>
              <a:buFont typeface="Arial" panose="020B0604020202020204" pitchFamily="34" charset="0"/>
              <a:buChar char="•"/>
              <a:defRPr/>
            </a:pPr>
            <a:r>
              <a:rPr lang="pl-PL" sz="1400" dirty="0">
                <a:latin typeface="Arial" panose="020B0604020202020204" pitchFamily="34" charset="0"/>
                <a:ea typeface="SimSun" charset="-122"/>
                <a:cs typeface="Arial" panose="020B0604020202020204" pitchFamily="34" charset="0"/>
              </a:rPr>
              <a:t>Prace konserwatorskie budynku Parafii rzymsko-katolickiej pod wezwaniem Wniebowzięcia Najświętszej Marii Panny w Andrzejewie </a:t>
            </a:r>
            <a:r>
              <a:rPr lang="pl-PL" sz="1400" dirty="0" smtClean="0">
                <a:latin typeface="Arial" panose="020B0604020202020204" pitchFamily="34" charset="0"/>
                <a:ea typeface="SimSun" charset="-122"/>
                <a:cs typeface="Arial" panose="020B0604020202020204" pitchFamily="34" charset="0"/>
              </a:rPr>
              <a:t/>
            </a:r>
            <a:br>
              <a:rPr lang="pl-PL" sz="1400" dirty="0" smtClean="0">
                <a:latin typeface="Arial" panose="020B0604020202020204" pitchFamily="34" charset="0"/>
                <a:ea typeface="SimSun" charset="-122"/>
                <a:cs typeface="Arial" panose="020B0604020202020204" pitchFamily="34" charset="0"/>
              </a:rPr>
            </a:br>
            <a:r>
              <a:rPr lang="pl-PL" altLang="pl-PL" sz="1400" dirty="0" smtClean="0">
                <a:latin typeface="Arial" panose="020B0604020202020204" pitchFamily="34" charset="0"/>
                <a:ea typeface="SimSun" charset="-122"/>
                <a:cs typeface="Arial" panose="020B0604020202020204" pitchFamily="34" charset="0"/>
              </a:rPr>
              <a:t>– </a:t>
            </a:r>
            <a:r>
              <a:rPr lang="pl-PL" altLang="pl-PL" sz="1400" dirty="0">
                <a:latin typeface="Arial" panose="020B0604020202020204" pitchFamily="34" charset="0"/>
                <a:ea typeface="SimSun" charset="-122"/>
                <a:cs typeface="Arial" panose="020B0604020202020204" pitchFamily="34" charset="0"/>
              </a:rPr>
              <a:t>1,1 mln zł</a:t>
            </a:r>
          </a:p>
          <a:p>
            <a:pPr marL="171450" lvl="0" indent="-171450" algn="just">
              <a:spcAft>
                <a:spcPts val="100"/>
              </a:spcAft>
              <a:buClr>
                <a:srgbClr val="0F9EA1"/>
              </a:buClr>
              <a:buSzPct val="150000"/>
              <a:buFont typeface="Arial" panose="020B0604020202020204" pitchFamily="34" charset="0"/>
              <a:buChar char="•"/>
              <a:defRPr/>
            </a:pPr>
            <a:r>
              <a:rPr lang="pl-PL" sz="1400" dirty="0">
                <a:latin typeface="Arial" panose="020B0604020202020204" pitchFamily="34" charset="0"/>
                <a:ea typeface="SimSun" charset="-122"/>
                <a:cs typeface="Arial" panose="020B0604020202020204" pitchFamily="34" charset="0"/>
              </a:rPr>
              <a:t>Modernizacja wystaw stałych w Muzeum Kultury Kurpiowskiej (miasto Ostrołęka) </a:t>
            </a:r>
            <a:r>
              <a:rPr lang="pl-PL" altLang="pl-PL" sz="1400" dirty="0">
                <a:latin typeface="Arial" panose="020B0604020202020204" pitchFamily="34" charset="0"/>
                <a:ea typeface="SimSun" charset="-122"/>
                <a:cs typeface="Arial" panose="020B0604020202020204" pitchFamily="34" charset="0"/>
              </a:rPr>
              <a:t>– 1,1 mln zł</a:t>
            </a:r>
          </a:p>
          <a:p>
            <a:pPr marL="171450" lvl="0" indent="-171450" algn="just">
              <a:spcAft>
                <a:spcPts val="100"/>
              </a:spcAft>
              <a:buClr>
                <a:srgbClr val="0F9EA1"/>
              </a:buClr>
              <a:buSzPct val="150000"/>
              <a:buFont typeface="Arial" panose="020B0604020202020204" pitchFamily="34" charset="0"/>
              <a:buChar char="•"/>
              <a:defRPr/>
            </a:pPr>
            <a:r>
              <a:rPr lang="pl-PL" sz="1400" dirty="0">
                <a:latin typeface="Arial" panose="020B0604020202020204" pitchFamily="34" charset="0"/>
                <a:ea typeface="SimSun" charset="-122"/>
                <a:cs typeface="Arial" panose="020B0604020202020204" pitchFamily="34" charset="0"/>
              </a:rPr>
              <a:t>Odrestaurowanie zabytkowej wieży ciśnień, </a:t>
            </a:r>
            <a:r>
              <a:rPr lang="pl-PL" sz="1400" dirty="0" smtClean="0">
                <a:latin typeface="Arial" panose="020B0604020202020204" pitchFamily="34" charset="0"/>
                <a:ea typeface="SimSun" charset="-122"/>
                <a:cs typeface="Arial" panose="020B0604020202020204" pitchFamily="34" charset="0"/>
              </a:rPr>
              <a:t/>
            </a:r>
            <a:br>
              <a:rPr lang="pl-PL" sz="1400" dirty="0" smtClean="0">
                <a:latin typeface="Arial" panose="020B0604020202020204" pitchFamily="34" charset="0"/>
                <a:ea typeface="SimSun" charset="-122"/>
                <a:cs typeface="Arial" panose="020B0604020202020204" pitchFamily="34" charset="0"/>
              </a:rPr>
            </a:br>
            <a:r>
              <a:rPr lang="pl-PL" sz="1400" dirty="0" smtClean="0">
                <a:latin typeface="Arial" panose="020B0604020202020204" pitchFamily="34" charset="0"/>
                <a:ea typeface="SimSun" charset="-122"/>
                <a:cs typeface="Arial" panose="020B0604020202020204" pitchFamily="34" charset="0"/>
              </a:rPr>
              <a:t>z </a:t>
            </a:r>
            <a:r>
              <a:rPr lang="pl-PL" sz="1400" dirty="0">
                <a:latin typeface="Arial" panose="020B0604020202020204" pitchFamily="34" charset="0"/>
                <a:ea typeface="SimSun" charset="-122"/>
                <a:cs typeface="Arial" panose="020B0604020202020204" pitchFamily="34" charset="0"/>
              </a:rPr>
              <a:t>przeznaczeniem na Muzeum Rodu Krasińskich (gmina Krasne) </a:t>
            </a:r>
            <a:r>
              <a:rPr lang="pl-PL" altLang="pl-PL" sz="1400" dirty="0">
                <a:latin typeface="Arial" panose="020B0604020202020204" pitchFamily="34" charset="0"/>
                <a:ea typeface="SimSun" charset="-122"/>
                <a:cs typeface="Arial" panose="020B0604020202020204" pitchFamily="34" charset="0"/>
              </a:rPr>
              <a:t>– 910 tys. </a:t>
            </a:r>
            <a:r>
              <a:rPr lang="pl-PL" altLang="pl-PL" sz="1400" dirty="0" smtClean="0">
                <a:latin typeface="Arial" panose="020B0604020202020204" pitchFamily="34" charset="0"/>
                <a:ea typeface="SimSun" charset="-122"/>
                <a:cs typeface="Arial" panose="020B0604020202020204" pitchFamily="34" charset="0"/>
              </a:rPr>
              <a:t>zł</a:t>
            </a:r>
            <a:endParaRPr lang="pl-PL" altLang="pl-PL" sz="1400" dirty="0">
              <a:latin typeface="Arial" panose="020B0604020202020204" pitchFamily="34" charset="0"/>
              <a:ea typeface="SimSun" charset="-122"/>
              <a:cs typeface="Arial" panose="020B0604020202020204" pitchFamily="34" charset="0"/>
            </a:endParaRPr>
          </a:p>
        </p:txBody>
      </p:sp>
      <p:sp>
        <p:nvSpPr>
          <p:cNvPr id="32" name="pole tekstowe 31"/>
          <p:cNvSpPr txBox="1"/>
          <p:nvPr/>
        </p:nvSpPr>
        <p:spPr>
          <a:xfrm>
            <a:off x="94272" y="498693"/>
            <a:ext cx="5134646" cy="707886"/>
          </a:xfrm>
          <a:prstGeom prst="rect">
            <a:avLst/>
          </a:prstGeom>
          <a:noFill/>
        </p:spPr>
        <p:txBody>
          <a:bodyPr wrap="square">
            <a:spAutoFit/>
          </a:bodyPr>
          <a:lstStyle/>
          <a:p>
            <a:pPr algn="ctr">
              <a:defRPr/>
            </a:pPr>
            <a:r>
              <a:rPr lang="pl-PL" altLang="pl-PL" sz="2000" b="1" dirty="0">
                <a:solidFill>
                  <a:srgbClr val="000000"/>
                </a:solidFill>
              </a:rPr>
              <a:t>Regionalny Program Operacyjny </a:t>
            </a:r>
            <a:endParaRPr lang="pl-PL" altLang="pl-PL" sz="2000" b="1" dirty="0" smtClean="0">
              <a:solidFill>
                <a:srgbClr val="000000"/>
              </a:solidFill>
            </a:endParaRPr>
          </a:p>
          <a:p>
            <a:pPr algn="ctr">
              <a:defRPr/>
            </a:pPr>
            <a:r>
              <a:rPr lang="pl-PL" altLang="pl-PL" sz="2000" b="1" dirty="0" smtClean="0">
                <a:solidFill>
                  <a:srgbClr val="000000"/>
                </a:solidFill>
              </a:rPr>
              <a:t>Województwa </a:t>
            </a:r>
            <a:r>
              <a:rPr lang="pl-PL" altLang="pl-PL" sz="2000" b="1" dirty="0">
                <a:solidFill>
                  <a:srgbClr val="000000"/>
                </a:solidFill>
              </a:rPr>
              <a:t>Mazowieckiego </a:t>
            </a:r>
            <a:r>
              <a:rPr lang="pl-PL" sz="2000" b="1" dirty="0" smtClean="0"/>
              <a:t>2007-2013</a:t>
            </a:r>
            <a:endParaRPr lang="pl-PL" sz="2000" b="1" dirty="0">
              <a:solidFill>
                <a:srgbClr val="FF0000"/>
              </a:solidFill>
            </a:endParaRPr>
          </a:p>
        </p:txBody>
      </p:sp>
      <p:sp>
        <p:nvSpPr>
          <p:cNvPr id="33" name="Prostokąt 1"/>
          <p:cNvSpPr>
            <a:spLocks noChangeArrowheads="1"/>
          </p:cNvSpPr>
          <p:nvPr/>
        </p:nvSpPr>
        <p:spPr bwMode="auto">
          <a:xfrm>
            <a:off x="89602" y="0"/>
            <a:ext cx="89285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defRPr/>
            </a:pPr>
            <a:r>
              <a:rPr lang="pl-PL" altLang="pl-PL" sz="2800" b="1" dirty="0" smtClean="0">
                <a:solidFill>
                  <a:srgbClr val="FF0000"/>
                </a:solidFill>
                <a:latin typeface="+mj-lt"/>
              </a:rPr>
              <a:t>Inwestycje w subregionie ostrołęckim (2007-2013)</a:t>
            </a:r>
            <a:endParaRPr lang="pl-PL" altLang="pl-PL" sz="2800" dirty="0">
              <a:solidFill>
                <a:srgbClr val="FF0000"/>
              </a:solidFill>
              <a:latin typeface="+mj-lt"/>
            </a:endParaRPr>
          </a:p>
        </p:txBody>
      </p:sp>
    </p:spTree>
    <p:extLst>
      <p:ext uri="{BB962C8B-B14F-4D97-AF65-F5344CB8AC3E}">
        <p14:creationId xmlns:p14="http://schemas.microsoft.com/office/powerpoint/2010/main" val="68993487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ymbol zastępczy numeru slajdu 17"/>
          <p:cNvSpPr txBox="1">
            <a:spLocks noGrp="1"/>
          </p:cNvSpPr>
          <p:nvPr/>
        </p:nvSpPr>
        <p:spPr bwMode="auto">
          <a:xfrm>
            <a:off x="357188" y="6500813"/>
            <a:ext cx="4286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r>
              <a:rPr lang="pl-PL" altLang="pl-PL" sz="1200" dirty="0" smtClean="0">
                <a:cs typeface="Arial" pitchFamily="34" charset="0"/>
              </a:rPr>
              <a:t>22</a:t>
            </a:r>
          </a:p>
        </p:txBody>
      </p:sp>
      <p:grpSp>
        <p:nvGrpSpPr>
          <p:cNvPr id="5" name="Grupa 4"/>
          <p:cNvGrpSpPr/>
          <p:nvPr/>
        </p:nvGrpSpPr>
        <p:grpSpPr>
          <a:xfrm>
            <a:off x="53975" y="1838629"/>
            <a:ext cx="4955657" cy="4514400"/>
            <a:chOff x="53975" y="1838629"/>
            <a:chExt cx="4955657" cy="4514400"/>
          </a:xfrm>
        </p:grpSpPr>
        <p:pic>
          <p:nvPicPr>
            <p:cNvPr id="36" name="Obraz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 y="1838629"/>
              <a:ext cx="4955657" cy="4514400"/>
            </a:xfrm>
            <a:prstGeom prst="rect">
              <a:avLst/>
            </a:prstGeom>
          </p:spPr>
        </p:pic>
        <p:sp>
          <p:nvSpPr>
            <p:cNvPr id="18" name="Schemat blokowy: łącznik 17"/>
            <p:cNvSpPr/>
            <p:nvPr/>
          </p:nvSpPr>
          <p:spPr bwMode="auto">
            <a:xfrm>
              <a:off x="2128384" y="3511880"/>
              <a:ext cx="108000" cy="108000"/>
            </a:xfrm>
            <a:prstGeom prst="flowChartConnector">
              <a:avLst/>
            </a:prstGeom>
            <a:solidFill>
              <a:srgbClr val="00B05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19" name="Schemat blokowy: łącznik 18"/>
            <p:cNvSpPr/>
            <p:nvPr/>
          </p:nvSpPr>
          <p:spPr bwMode="auto">
            <a:xfrm>
              <a:off x="624907" y="3403880"/>
              <a:ext cx="108000" cy="108000"/>
            </a:xfrm>
            <a:prstGeom prst="flowChartConnector">
              <a:avLst/>
            </a:prstGeom>
            <a:solidFill>
              <a:srgbClr val="00B05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20" name="Schemat blokowy: łącznik 19"/>
            <p:cNvSpPr/>
            <p:nvPr/>
          </p:nvSpPr>
          <p:spPr bwMode="auto">
            <a:xfrm>
              <a:off x="1979712" y="2492896"/>
              <a:ext cx="108000" cy="108000"/>
            </a:xfrm>
            <a:prstGeom prst="flowChartConnector">
              <a:avLst/>
            </a:prstGeom>
            <a:solidFill>
              <a:srgbClr val="00B05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21" name="Schemat blokowy: łącznik 20"/>
            <p:cNvSpPr/>
            <p:nvPr/>
          </p:nvSpPr>
          <p:spPr bwMode="auto">
            <a:xfrm>
              <a:off x="438916" y="3874606"/>
              <a:ext cx="108000" cy="108000"/>
            </a:xfrm>
            <a:prstGeom prst="flowChartConnector">
              <a:avLst/>
            </a:prstGeom>
            <a:solidFill>
              <a:srgbClr val="00B05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22" name="Schemat blokowy: łącznik 21"/>
            <p:cNvSpPr/>
            <p:nvPr/>
          </p:nvSpPr>
          <p:spPr bwMode="auto">
            <a:xfrm>
              <a:off x="3338408" y="4725144"/>
              <a:ext cx="108000" cy="108000"/>
            </a:xfrm>
            <a:prstGeom prst="flowChartConnector">
              <a:avLst/>
            </a:prstGeom>
            <a:solidFill>
              <a:srgbClr val="00B05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23" name="Schemat blokowy: łącznik 22"/>
            <p:cNvSpPr/>
            <p:nvPr/>
          </p:nvSpPr>
          <p:spPr bwMode="auto">
            <a:xfrm>
              <a:off x="1464447" y="3750567"/>
              <a:ext cx="108000" cy="108000"/>
            </a:xfrm>
            <a:prstGeom prst="flowChartConnector">
              <a:avLst/>
            </a:prstGeom>
            <a:solidFill>
              <a:srgbClr val="00B05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grpSp>
      <p:sp>
        <p:nvSpPr>
          <p:cNvPr id="37" name="Prostokąt 36"/>
          <p:cNvSpPr/>
          <p:nvPr/>
        </p:nvSpPr>
        <p:spPr>
          <a:xfrm>
            <a:off x="5364088" y="1772816"/>
            <a:ext cx="1137619" cy="338554"/>
          </a:xfrm>
          <a:prstGeom prst="rect">
            <a:avLst/>
          </a:prstGeom>
        </p:spPr>
        <p:txBody>
          <a:bodyPr wrap="none">
            <a:spAutoFit/>
          </a:bodyPr>
          <a:lstStyle/>
          <a:p>
            <a:pPr>
              <a:spcAft>
                <a:spcPts val="400"/>
              </a:spcAft>
            </a:pPr>
            <a:r>
              <a:rPr lang="pl-PL" sz="1600" b="1" dirty="0" smtClean="0">
                <a:solidFill>
                  <a:srgbClr val="00B050"/>
                </a:solidFill>
              </a:rPr>
              <a:t>Turystyka</a:t>
            </a:r>
            <a:endParaRPr lang="pl-PL" sz="1600" b="1" dirty="0">
              <a:solidFill>
                <a:srgbClr val="00B050"/>
              </a:solidFill>
            </a:endParaRPr>
          </a:p>
        </p:txBody>
      </p:sp>
      <p:sp>
        <p:nvSpPr>
          <p:cNvPr id="3" name="Prostokąt 2"/>
          <p:cNvSpPr/>
          <p:nvPr/>
        </p:nvSpPr>
        <p:spPr>
          <a:xfrm>
            <a:off x="5009632" y="2218392"/>
            <a:ext cx="4026418" cy="3754874"/>
          </a:xfrm>
          <a:prstGeom prst="rect">
            <a:avLst/>
          </a:prstGeom>
        </p:spPr>
        <p:txBody>
          <a:bodyPr wrap="square">
            <a:spAutoFit/>
          </a:bodyPr>
          <a:lstStyle/>
          <a:p>
            <a:pPr marL="171450" lvl="0" indent="-171450" algn="just">
              <a:buClr>
                <a:srgbClr val="00B050"/>
              </a:buClr>
              <a:buSzPct val="150000"/>
              <a:buFont typeface="Arial" panose="020B0604020202020204" pitchFamily="34" charset="0"/>
              <a:buChar char="•"/>
              <a:defRPr/>
            </a:pPr>
            <a:r>
              <a:rPr lang="pl-PL" sz="1400" dirty="0">
                <a:latin typeface="Arial" panose="020B0604020202020204" pitchFamily="34" charset="0"/>
                <a:ea typeface="SimSun" charset="-122"/>
                <a:cs typeface="Arial" panose="020B0604020202020204" pitchFamily="34" charset="0"/>
              </a:rPr>
              <a:t>Budowa kompleksu sportowo-rekreacyjnego "Kurpiowska Kraina" nad zbiornikiem wodnym "Wykrot" (gmina Myszyniec) </a:t>
            </a:r>
            <a:r>
              <a:rPr lang="pl-PL" altLang="pl-PL" sz="1400" dirty="0">
                <a:latin typeface="Arial" panose="020B0604020202020204" pitchFamily="34" charset="0"/>
                <a:ea typeface="SimSun" charset="-122"/>
                <a:cs typeface="Arial" panose="020B0604020202020204" pitchFamily="34" charset="0"/>
              </a:rPr>
              <a:t>– 23,6 mln zł</a:t>
            </a:r>
            <a:endParaRPr lang="pl-PL" sz="1400" dirty="0">
              <a:latin typeface="Arial" panose="020B0604020202020204" pitchFamily="34" charset="0"/>
              <a:ea typeface="SimSun" charset="-122"/>
              <a:cs typeface="Arial" panose="020B0604020202020204" pitchFamily="34" charset="0"/>
            </a:endParaRPr>
          </a:p>
          <a:p>
            <a:pPr marL="171450" indent="-171450" algn="just">
              <a:buClr>
                <a:srgbClr val="00B050"/>
              </a:buClr>
              <a:buSzPct val="150000"/>
              <a:buFont typeface="Arial" panose="020B0604020202020204" pitchFamily="34" charset="0"/>
              <a:buChar char="•"/>
              <a:defRPr/>
            </a:pPr>
            <a:r>
              <a:rPr lang="pl-PL" sz="1400" dirty="0">
                <a:latin typeface="Arial" panose="020B0604020202020204" pitchFamily="34" charset="0"/>
                <a:ea typeface="SimSun" charset="-122"/>
                <a:cs typeface="Arial" panose="020B0604020202020204" pitchFamily="34" charset="0"/>
              </a:rPr>
              <a:t>Oznakowanie, rozbudowa i promocja "Szlaku Frontu Wschodniego I Wojny Światowej” (gmina Czernice Borowe) </a:t>
            </a:r>
            <a:r>
              <a:rPr lang="pl-PL" altLang="pl-PL" sz="1400" dirty="0">
                <a:latin typeface="Arial" panose="020B0604020202020204" pitchFamily="34" charset="0"/>
                <a:ea typeface="SimSun" charset="-122"/>
                <a:cs typeface="Arial" panose="020B0604020202020204" pitchFamily="34" charset="0"/>
              </a:rPr>
              <a:t>– 667 tys. zł</a:t>
            </a:r>
          </a:p>
          <a:p>
            <a:pPr marL="171450" indent="-171450" algn="just">
              <a:buClr>
                <a:srgbClr val="00B050"/>
              </a:buClr>
              <a:buSzPct val="150000"/>
              <a:buFont typeface="Arial" panose="020B0604020202020204" pitchFamily="34" charset="0"/>
              <a:buChar char="•"/>
              <a:defRPr/>
            </a:pPr>
            <a:r>
              <a:rPr lang="pl-PL" sz="1400" dirty="0">
                <a:latin typeface="Arial" panose="020B0604020202020204" pitchFamily="34" charset="0"/>
                <a:ea typeface="SimSun" charset="-122"/>
                <a:cs typeface="Arial" panose="020B0604020202020204" pitchFamily="34" charset="0"/>
              </a:rPr>
              <a:t>Poszerzenie oferty turystycznej gminy Krasnosielc </a:t>
            </a:r>
            <a:r>
              <a:rPr lang="pl-PL" altLang="pl-PL" sz="1400" dirty="0">
                <a:latin typeface="Arial" panose="020B0604020202020204" pitchFamily="34" charset="0"/>
                <a:ea typeface="SimSun" charset="-122"/>
                <a:cs typeface="Arial" panose="020B0604020202020204" pitchFamily="34" charset="0"/>
              </a:rPr>
              <a:t>– 592 tys. zł</a:t>
            </a:r>
          </a:p>
          <a:p>
            <a:pPr marL="171450" indent="-171450" algn="just">
              <a:buClr>
                <a:srgbClr val="00B050"/>
              </a:buClr>
              <a:buSzPct val="150000"/>
              <a:buFont typeface="Arial" panose="020B0604020202020204" pitchFamily="34" charset="0"/>
              <a:buChar char="•"/>
              <a:defRPr/>
            </a:pPr>
            <a:r>
              <a:rPr lang="pl-PL" sz="1400" dirty="0">
                <a:latin typeface="Arial" panose="020B0604020202020204" pitchFamily="34" charset="0"/>
                <a:ea typeface="SimSun" charset="-122"/>
                <a:cs typeface="Arial" panose="020B0604020202020204" pitchFamily="34" charset="0"/>
              </a:rPr>
              <a:t>Rozbudowa infrastruktury turystyczno-rekreacyjnej Ośrodka Szkolenia Lotniczego TARGOR Flight Club (gmina Ostrów </a:t>
            </a:r>
            <a:r>
              <a:rPr lang="pl-PL" sz="1400" dirty="0" err="1">
                <a:latin typeface="Arial" panose="020B0604020202020204" pitchFamily="34" charset="0"/>
                <a:ea typeface="SimSun" charset="-122"/>
                <a:cs typeface="Arial" panose="020B0604020202020204" pitchFamily="34" charset="0"/>
              </a:rPr>
              <a:t>Maz</a:t>
            </a:r>
            <a:r>
              <a:rPr lang="pl-PL" sz="1400" dirty="0">
                <a:latin typeface="Arial" panose="020B0604020202020204" pitchFamily="34" charset="0"/>
                <a:ea typeface="SimSun" charset="-122"/>
                <a:cs typeface="Arial" panose="020B0604020202020204" pitchFamily="34" charset="0"/>
              </a:rPr>
              <a:t>.) </a:t>
            </a:r>
            <a:r>
              <a:rPr lang="pl-PL" altLang="pl-PL" sz="1400" dirty="0">
                <a:latin typeface="Arial" panose="020B0604020202020204" pitchFamily="34" charset="0"/>
                <a:ea typeface="SimSun" charset="-122"/>
                <a:cs typeface="Arial" panose="020B0604020202020204" pitchFamily="34" charset="0"/>
              </a:rPr>
              <a:t>– 539 tys. zł</a:t>
            </a:r>
          </a:p>
          <a:p>
            <a:pPr marL="171450" indent="-171450" algn="just">
              <a:buClr>
                <a:srgbClr val="00B050"/>
              </a:buClr>
              <a:buSzPct val="150000"/>
              <a:buFont typeface="Arial" panose="020B0604020202020204" pitchFamily="34" charset="0"/>
              <a:buChar char="•"/>
              <a:defRPr/>
            </a:pPr>
            <a:r>
              <a:rPr lang="pl-PL" sz="1400" dirty="0">
                <a:latin typeface="Arial" panose="020B0604020202020204" pitchFamily="34" charset="0"/>
                <a:ea typeface="SimSun" charset="-122"/>
                <a:cs typeface="Arial" panose="020B0604020202020204" pitchFamily="34" charset="0"/>
              </a:rPr>
              <a:t>Kompleksowa turystyka w powiecie przasnyskim (gmina Krzynowłoga Mała</a:t>
            </a:r>
            <a:r>
              <a:rPr lang="pl-PL" sz="1400" dirty="0" smtClean="0">
                <a:latin typeface="Arial" panose="020B0604020202020204" pitchFamily="34" charset="0"/>
                <a:ea typeface="SimSun" charset="-122"/>
                <a:cs typeface="Arial" panose="020B0604020202020204" pitchFamily="34" charset="0"/>
              </a:rPr>
              <a:t>)</a:t>
            </a:r>
            <a:br>
              <a:rPr lang="pl-PL" sz="1400" dirty="0" smtClean="0">
                <a:latin typeface="Arial" panose="020B0604020202020204" pitchFamily="34" charset="0"/>
                <a:ea typeface="SimSun" charset="-122"/>
                <a:cs typeface="Arial" panose="020B0604020202020204" pitchFamily="34" charset="0"/>
              </a:rPr>
            </a:br>
            <a:r>
              <a:rPr lang="pl-PL" sz="1400" dirty="0" smtClean="0">
                <a:latin typeface="Arial" panose="020B0604020202020204" pitchFamily="34" charset="0"/>
                <a:ea typeface="SimSun" charset="-122"/>
                <a:cs typeface="Arial" panose="020B0604020202020204" pitchFamily="34" charset="0"/>
              </a:rPr>
              <a:t> </a:t>
            </a:r>
            <a:r>
              <a:rPr lang="pl-PL" altLang="pl-PL" sz="1400" dirty="0">
                <a:latin typeface="Arial" panose="020B0604020202020204" pitchFamily="34" charset="0"/>
                <a:ea typeface="SimSun" charset="-122"/>
                <a:cs typeface="Arial" panose="020B0604020202020204" pitchFamily="34" charset="0"/>
              </a:rPr>
              <a:t>– 438 tys. zł</a:t>
            </a:r>
          </a:p>
          <a:p>
            <a:pPr marL="171450" lvl="0" indent="-171450" algn="just">
              <a:buClr>
                <a:srgbClr val="00B050"/>
              </a:buClr>
              <a:buSzPct val="150000"/>
              <a:buFont typeface="Arial" panose="020B0604020202020204" pitchFamily="34" charset="0"/>
              <a:buChar char="•"/>
              <a:defRPr/>
            </a:pPr>
            <a:r>
              <a:rPr lang="pl-PL" sz="1400" dirty="0" smtClean="0">
                <a:latin typeface="Arial" panose="020B0604020202020204" pitchFamily="34" charset="0"/>
                <a:ea typeface="SimSun" charset="-122"/>
                <a:cs typeface="Arial" panose="020B0604020202020204" pitchFamily="34" charset="0"/>
              </a:rPr>
              <a:t>Turysto </a:t>
            </a:r>
            <a:r>
              <a:rPr lang="pl-PL" sz="1400" dirty="0">
                <a:latin typeface="Arial" panose="020B0604020202020204" pitchFamily="34" charset="0"/>
                <a:ea typeface="SimSun" charset="-122"/>
                <a:cs typeface="Arial" panose="020B0604020202020204" pitchFamily="34" charset="0"/>
              </a:rPr>
              <a:t>weekendowy Przystań w gminie Olszewo-Borki </a:t>
            </a:r>
            <a:r>
              <a:rPr lang="pl-PL" altLang="pl-PL" sz="1400" dirty="0">
                <a:latin typeface="Arial" panose="020B0604020202020204" pitchFamily="34" charset="0"/>
                <a:ea typeface="SimSun" charset="-122"/>
                <a:cs typeface="Arial" panose="020B0604020202020204" pitchFamily="34" charset="0"/>
              </a:rPr>
              <a:t>– 345 tys. </a:t>
            </a:r>
            <a:r>
              <a:rPr lang="pl-PL" altLang="pl-PL" sz="1400" dirty="0" smtClean="0">
                <a:latin typeface="Arial" panose="020B0604020202020204" pitchFamily="34" charset="0"/>
                <a:ea typeface="SimSun" charset="-122"/>
                <a:cs typeface="Arial" panose="020B0604020202020204" pitchFamily="34" charset="0"/>
              </a:rPr>
              <a:t>zł</a:t>
            </a:r>
            <a:endParaRPr lang="pl-PL" altLang="pl-PL" sz="1400" dirty="0">
              <a:latin typeface="Arial" panose="020B0604020202020204" pitchFamily="34" charset="0"/>
              <a:ea typeface="SimSun" charset="-122"/>
              <a:cs typeface="Arial" panose="020B0604020202020204" pitchFamily="34" charset="0"/>
            </a:endParaRPr>
          </a:p>
        </p:txBody>
      </p:sp>
      <p:sp>
        <p:nvSpPr>
          <p:cNvPr id="38" name="Prostokąt 1"/>
          <p:cNvSpPr>
            <a:spLocks noChangeArrowheads="1"/>
          </p:cNvSpPr>
          <p:nvPr/>
        </p:nvSpPr>
        <p:spPr bwMode="auto">
          <a:xfrm>
            <a:off x="138608" y="116632"/>
            <a:ext cx="89285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defRPr/>
            </a:pPr>
            <a:r>
              <a:rPr lang="pl-PL" altLang="pl-PL" sz="2800" b="1" dirty="0" smtClean="0">
                <a:solidFill>
                  <a:srgbClr val="FF0000"/>
                </a:solidFill>
                <a:latin typeface="+mj-lt"/>
              </a:rPr>
              <a:t>Inwestycje w subregionie ostrołęckim (2007-2013)</a:t>
            </a:r>
            <a:endParaRPr lang="pl-PL" altLang="pl-PL" sz="2800" dirty="0">
              <a:solidFill>
                <a:srgbClr val="FF0000"/>
              </a:solidFill>
              <a:latin typeface="+mj-lt"/>
            </a:endParaRPr>
          </a:p>
        </p:txBody>
      </p:sp>
      <p:sp>
        <p:nvSpPr>
          <p:cNvPr id="39" name="pole tekstowe 38"/>
          <p:cNvSpPr txBox="1"/>
          <p:nvPr/>
        </p:nvSpPr>
        <p:spPr>
          <a:xfrm>
            <a:off x="138608" y="814591"/>
            <a:ext cx="5314234" cy="707886"/>
          </a:xfrm>
          <a:prstGeom prst="rect">
            <a:avLst/>
          </a:prstGeom>
          <a:noFill/>
        </p:spPr>
        <p:txBody>
          <a:bodyPr wrap="square">
            <a:spAutoFit/>
          </a:bodyPr>
          <a:lstStyle/>
          <a:p>
            <a:pPr algn="ctr">
              <a:defRPr/>
            </a:pPr>
            <a:r>
              <a:rPr lang="pl-PL" altLang="pl-PL" sz="2000" b="1" dirty="0">
                <a:solidFill>
                  <a:srgbClr val="000000"/>
                </a:solidFill>
              </a:rPr>
              <a:t>Regionalny Program Operacyjny </a:t>
            </a:r>
            <a:endParaRPr lang="pl-PL" altLang="pl-PL" sz="2000" b="1" dirty="0" smtClean="0">
              <a:solidFill>
                <a:srgbClr val="000000"/>
              </a:solidFill>
            </a:endParaRPr>
          </a:p>
          <a:p>
            <a:pPr algn="ctr">
              <a:defRPr/>
            </a:pPr>
            <a:r>
              <a:rPr lang="pl-PL" altLang="pl-PL" sz="2000" b="1" dirty="0" smtClean="0">
                <a:solidFill>
                  <a:srgbClr val="000000"/>
                </a:solidFill>
              </a:rPr>
              <a:t>Województwa </a:t>
            </a:r>
            <a:r>
              <a:rPr lang="pl-PL" altLang="pl-PL" sz="2000" b="1" dirty="0">
                <a:solidFill>
                  <a:srgbClr val="000000"/>
                </a:solidFill>
              </a:rPr>
              <a:t>Mazowieckiego </a:t>
            </a:r>
            <a:r>
              <a:rPr lang="pl-PL" sz="2000" b="1" dirty="0" smtClean="0"/>
              <a:t>2007-2013</a:t>
            </a:r>
            <a:endParaRPr lang="pl-PL" sz="2000" b="1" dirty="0">
              <a:solidFill>
                <a:srgbClr val="FF0000"/>
              </a:solidFill>
            </a:endParaRPr>
          </a:p>
        </p:txBody>
      </p:sp>
    </p:spTree>
    <p:extLst>
      <p:ext uri="{BB962C8B-B14F-4D97-AF65-F5344CB8AC3E}">
        <p14:creationId xmlns:p14="http://schemas.microsoft.com/office/powerpoint/2010/main" val="227308766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Obraz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 y="1838629"/>
            <a:ext cx="4955657" cy="4514400"/>
          </a:xfrm>
          <a:prstGeom prst="rect">
            <a:avLst/>
          </a:prstGeom>
        </p:spPr>
      </p:pic>
      <p:sp>
        <p:nvSpPr>
          <p:cNvPr id="17" name="Symbol zastępczy numeru slajdu 17"/>
          <p:cNvSpPr txBox="1">
            <a:spLocks noGrp="1"/>
          </p:cNvSpPr>
          <p:nvPr/>
        </p:nvSpPr>
        <p:spPr bwMode="auto">
          <a:xfrm>
            <a:off x="357188" y="6500813"/>
            <a:ext cx="4286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r>
              <a:rPr lang="pl-PL" altLang="pl-PL" sz="1200" dirty="0" smtClean="0">
                <a:cs typeface="Arial" pitchFamily="34" charset="0"/>
              </a:rPr>
              <a:t>23</a:t>
            </a:r>
          </a:p>
        </p:txBody>
      </p:sp>
      <p:sp>
        <p:nvSpPr>
          <p:cNvPr id="19" name="Schemat blokowy: łącznik 18"/>
          <p:cNvSpPr/>
          <p:nvPr/>
        </p:nvSpPr>
        <p:spPr bwMode="auto">
          <a:xfrm>
            <a:off x="2751413" y="5373216"/>
            <a:ext cx="108000" cy="108000"/>
          </a:xfrm>
          <a:prstGeom prst="flowChartConnector">
            <a:avLst/>
          </a:prstGeom>
          <a:solidFill>
            <a:srgbClr val="0000FF"/>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21" name="Schemat blokowy: łącznik 20"/>
          <p:cNvSpPr/>
          <p:nvPr/>
        </p:nvSpPr>
        <p:spPr bwMode="auto">
          <a:xfrm>
            <a:off x="899592" y="4365104"/>
            <a:ext cx="108000" cy="108000"/>
          </a:xfrm>
          <a:prstGeom prst="flowChartConnector">
            <a:avLst/>
          </a:prstGeom>
          <a:solidFill>
            <a:srgbClr val="0000FF"/>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22" name="Schemat blokowy: łącznik 21"/>
          <p:cNvSpPr/>
          <p:nvPr/>
        </p:nvSpPr>
        <p:spPr bwMode="auto">
          <a:xfrm>
            <a:off x="1356447" y="4187177"/>
            <a:ext cx="108000" cy="108000"/>
          </a:xfrm>
          <a:prstGeom prst="flowChartConnector">
            <a:avLst/>
          </a:prstGeom>
          <a:solidFill>
            <a:srgbClr val="0000FF"/>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24" name="Schemat blokowy: łącznik 23"/>
          <p:cNvSpPr/>
          <p:nvPr/>
        </p:nvSpPr>
        <p:spPr bwMode="auto">
          <a:xfrm>
            <a:off x="1738546" y="3255793"/>
            <a:ext cx="108000" cy="108000"/>
          </a:xfrm>
          <a:prstGeom prst="flowChartConnector">
            <a:avLst/>
          </a:prstGeom>
          <a:solidFill>
            <a:srgbClr val="0000FF"/>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25" name="Schemat blokowy: łącznik 24"/>
          <p:cNvSpPr/>
          <p:nvPr/>
        </p:nvSpPr>
        <p:spPr bwMode="auto">
          <a:xfrm>
            <a:off x="3721223" y="5085184"/>
            <a:ext cx="108000" cy="108000"/>
          </a:xfrm>
          <a:prstGeom prst="flowChartConnector">
            <a:avLst/>
          </a:prstGeom>
          <a:solidFill>
            <a:srgbClr val="0000FF"/>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26" name="Schemat blokowy: łącznik 25"/>
          <p:cNvSpPr/>
          <p:nvPr/>
        </p:nvSpPr>
        <p:spPr bwMode="auto">
          <a:xfrm>
            <a:off x="2123728" y="2852936"/>
            <a:ext cx="108000" cy="108000"/>
          </a:xfrm>
          <a:prstGeom prst="flowChartConnector">
            <a:avLst/>
          </a:prstGeom>
          <a:solidFill>
            <a:srgbClr val="0000FF"/>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27" name="Schemat blokowy: łącznik 26"/>
          <p:cNvSpPr/>
          <p:nvPr/>
        </p:nvSpPr>
        <p:spPr bwMode="auto">
          <a:xfrm>
            <a:off x="2215024" y="3687543"/>
            <a:ext cx="108000" cy="108000"/>
          </a:xfrm>
          <a:prstGeom prst="flowChartConnector">
            <a:avLst/>
          </a:prstGeom>
          <a:solidFill>
            <a:srgbClr val="0000FF"/>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29" name="Prostokąt 1"/>
          <p:cNvSpPr>
            <a:spLocks noChangeArrowheads="1"/>
          </p:cNvSpPr>
          <p:nvPr/>
        </p:nvSpPr>
        <p:spPr bwMode="auto">
          <a:xfrm>
            <a:off x="99662" y="47238"/>
            <a:ext cx="89285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defRPr/>
            </a:pPr>
            <a:r>
              <a:rPr lang="pl-PL" altLang="pl-PL" sz="2800" b="1" dirty="0" smtClean="0">
                <a:solidFill>
                  <a:srgbClr val="FF0000"/>
                </a:solidFill>
                <a:latin typeface="+mj-lt"/>
              </a:rPr>
              <a:t>Inwestycje w subregionie ostrołęckim (2007-2013)</a:t>
            </a:r>
            <a:endParaRPr lang="pl-PL" altLang="pl-PL" sz="2800" dirty="0">
              <a:solidFill>
                <a:srgbClr val="FF0000"/>
              </a:solidFill>
              <a:latin typeface="+mj-lt"/>
            </a:endParaRPr>
          </a:p>
        </p:txBody>
      </p:sp>
      <p:sp>
        <p:nvSpPr>
          <p:cNvPr id="30" name="pole tekstowe 29"/>
          <p:cNvSpPr txBox="1"/>
          <p:nvPr/>
        </p:nvSpPr>
        <p:spPr>
          <a:xfrm>
            <a:off x="63805" y="564271"/>
            <a:ext cx="5193329" cy="707886"/>
          </a:xfrm>
          <a:prstGeom prst="rect">
            <a:avLst/>
          </a:prstGeom>
          <a:noFill/>
        </p:spPr>
        <p:txBody>
          <a:bodyPr wrap="square">
            <a:spAutoFit/>
          </a:bodyPr>
          <a:lstStyle/>
          <a:p>
            <a:pPr algn="ctr">
              <a:defRPr/>
            </a:pPr>
            <a:r>
              <a:rPr lang="pl-PL" altLang="pl-PL" sz="2000" b="1" dirty="0">
                <a:solidFill>
                  <a:srgbClr val="000000"/>
                </a:solidFill>
              </a:rPr>
              <a:t>Regionalny Program Operacyjny </a:t>
            </a:r>
            <a:endParaRPr lang="pl-PL" altLang="pl-PL" sz="2000" b="1" dirty="0" smtClean="0">
              <a:solidFill>
                <a:srgbClr val="000000"/>
              </a:solidFill>
            </a:endParaRPr>
          </a:p>
          <a:p>
            <a:pPr algn="ctr">
              <a:defRPr/>
            </a:pPr>
            <a:r>
              <a:rPr lang="pl-PL" altLang="pl-PL" sz="2000" b="1" dirty="0" smtClean="0">
                <a:solidFill>
                  <a:srgbClr val="000000"/>
                </a:solidFill>
              </a:rPr>
              <a:t>Województwa </a:t>
            </a:r>
            <a:r>
              <a:rPr lang="pl-PL" altLang="pl-PL" sz="2000" b="1" dirty="0">
                <a:solidFill>
                  <a:srgbClr val="000000"/>
                </a:solidFill>
              </a:rPr>
              <a:t>Mazowieckiego </a:t>
            </a:r>
            <a:r>
              <a:rPr lang="pl-PL" sz="2000" b="1" dirty="0" smtClean="0"/>
              <a:t>2007-2013</a:t>
            </a:r>
            <a:endParaRPr lang="pl-PL" sz="2000" b="1" dirty="0">
              <a:solidFill>
                <a:srgbClr val="FF0000"/>
              </a:solidFill>
            </a:endParaRPr>
          </a:p>
        </p:txBody>
      </p:sp>
      <p:sp>
        <p:nvSpPr>
          <p:cNvPr id="4" name="Prostokąt 3"/>
          <p:cNvSpPr/>
          <p:nvPr/>
        </p:nvSpPr>
        <p:spPr>
          <a:xfrm>
            <a:off x="5205165" y="1058907"/>
            <a:ext cx="3629520" cy="338554"/>
          </a:xfrm>
          <a:prstGeom prst="rect">
            <a:avLst/>
          </a:prstGeom>
        </p:spPr>
        <p:txBody>
          <a:bodyPr wrap="none">
            <a:spAutoFit/>
          </a:bodyPr>
          <a:lstStyle/>
          <a:p>
            <a:r>
              <a:rPr lang="pl-PL" sz="1600" b="1" dirty="0">
                <a:solidFill>
                  <a:srgbClr val="0000FF"/>
                </a:solidFill>
              </a:rPr>
              <a:t>Infrastruktura wodno-kanalizacyjna</a:t>
            </a:r>
          </a:p>
        </p:txBody>
      </p:sp>
      <p:sp>
        <p:nvSpPr>
          <p:cNvPr id="5" name="Prostokąt 4"/>
          <p:cNvSpPr/>
          <p:nvPr/>
        </p:nvSpPr>
        <p:spPr>
          <a:xfrm>
            <a:off x="5003800" y="1416427"/>
            <a:ext cx="4032250" cy="5262979"/>
          </a:xfrm>
          <a:prstGeom prst="rect">
            <a:avLst/>
          </a:prstGeom>
        </p:spPr>
        <p:txBody>
          <a:bodyPr wrap="square">
            <a:spAutoFit/>
          </a:bodyPr>
          <a:lstStyle/>
          <a:p>
            <a:pPr marL="171450" lvl="0" indent="-171450" algn="just">
              <a:buClr>
                <a:srgbClr val="0000FF"/>
              </a:buClr>
              <a:buSzPct val="150000"/>
              <a:buFont typeface="Arial" panose="020B0604020202020204" pitchFamily="34" charset="0"/>
              <a:buChar char="•"/>
              <a:defRPr/>
            </a:pPr>
            <a:r>
              <a:rPr lang="pl-PL" sz="1400" dirty="0"/>
              <a:t>Rozbudowa i modernizacja systemów zaopatrzenia w wodę oraz infrastruktury wodociągowo-kanalizacyjnej w gminach </a:t>
            </a:r>
            <a:r>
              <a:rPr lang="pl-PL" sz="1400" dirty="0" smtClean="0"/>
              <a:t>Płoniawy-Bramura </a:t>
            </a:r>
            <a:r>
              <a:rPr lang="pl-PL" sz="1400" dirty="0"/>
              <a:t>i Krasne – 21,4 mln zł</a:t>
            </a:r>
          </a:p>
          <a:p>
            <a:pPr marL="171450" lvl="0" indent="-171450" algn="just">
              <a:buClr>
                <a:srgbClr val="0000FF"/>
              </a:buClr>
              <a:buSzPct val="150000"/>
              <a:buFont typeface="Arial" panose="020B0604020202020204" pitchFamily="34" charset="0"/>
              <a:buChar char="•"/>
              <a:defRPr/>
            </a:pPr>
            <a:r>
              <a:rPr lang="pl-PL" sz="1400" dirty="0"/>
              <a:t>Budowa kanalizacji sanitarnej </a:t>
            </a:r>
            <a:r>
              <a:rPr lang="pl-PL" sz="1400" dirty="0" smtClean="0"/>
              <a:t/>
            </a:r>
            <a:br>
              <a:rPr lang="pl-PL" sz="1400" dirty="0" smtClean="0"/>
            </a:br>
            <a:r>
              <a:rPr lang="pl-PL" sz="1400" dirty="0" smtClean="0"/>
              <a:t>w </a:t>
            </a:r>
            <a:r>
              <a:rPr lang="pl-PL" sz="1400" dirty="0"/>
              <a:t>miejscowościach: Trzcianka i Niemiry oraz budowa oczyszczalni ścieków w Trzciance (gmina Brańszczyk) – 12,2 mln zł</a:t>
            </a:r>
          </a:p>
          <a:p>
            <a:pPr marL="171450" lvl="0" indent="-171450" algn="just">
              <a:buClr>
                <a:srgbClr val="0000FF"/>
              </a:buClr>
              <a:buSzPct val="150000"/>
              <a:buFont typeface="Arial" panose="020B0604020202020204" pitchFamily="34" charset="0"/>
              <a:buChar char="•"/>
              <a:defRPr/>
            </a:pPr>
            <a:r>
              <a:rPr lang="pl-PL" sz="1400" dirty="0">
                <a:solidFill>
                  <a:schemeClr val="dk1"/>
                </a:solidFill>
              </a:rPr>
              <a:t>Rozbudowa i modernizacja oczyszczalni ścieków w miejscowości Baranowo i budowa sieci kanalizacji sanitarnej dla </a:t>
            </a:r>
            <a:r>
              <a:rPr lang="pl-PL" sz="1400" dirty="0" err="1">
                <a:solidFill>
                  <a:schemeClr val="dk1"/>
                </a:solidFill>
              </a:rPr>
              <a:t>msc</a:t>
            </a:r>
            <a:r>
              <a:rPr lang="pl-PL" sz="1400" dirty="0">
                <a:solidFill>
                  <a:schemeClr val="dk1"/>
                </a:solidFill>
              </a:rPr>
              <a:t>. Baranowo, Orzoł, </a:t>
            </a:r>
            <a:r>
              <a:rPr lang="pl-PL" sz="1400" dirty="0" err="1">
                <a:solidFill>
                  <a:schemeClr val="dk1"/>
                </a:solidFill>
              </a:rPr>
              <a:t>Budne-Sowięta</a:t>
            </a:r>
            <a:r>
              <a:rPr lang="pl-PL" sz="1400" dirty="0">
                <a:solidFill>
                  <a:schemeClr val="dk1"/>
                </a:solidFill>
              </a:rPr>
              <a:t>, Czerwińskie, Oborczyska, Czarnotrzew, Lipowy Las, </a:t>
            </a:r>
            <a:r>
              <a:rPr lang="pl-PL" sz="1400" dirty="0" err="1">
                <a:solidFill>
                  <a:schemeClr val="dk1"/>
                </a:solidFill>
              </a:rPr>
              <a:t>Orzołek</a:t>
            </a:r>
            <a:r>
              <a:rPr lang="pl-PL" sz="1400" dirty="0">
                <a:solidFill>
                  <a:schemeClr val="dk1"/>
                </a:solidFill>
              </a:rPr>
              <a:t> (gmina Baranowo) </a:t>
            </a:r>
            <a:r>
              <a:rPr lang="pl-PL" sz="1400" dirty="0"/>
              <a:t>– 9,5 mln zł</a:t>
            </a:r>
          </a:p>
          <a:p>
            <a:pPr marL="171450" lvl="0" indent="-171450" algn="just">
              <a:buClr>
                <a:srgbClr val="0000FF"/>
              </a:buClr>
              <a:buSzPct val="150000"/>
              <a:buFont typeface="Arial" panose="020B0604020202020204" pitchFamily="34" charset="0"/>
              <a:buChar char="•"/>
              <a:defRPr/>
            </a:pPr>
            <a:r>
              <a:rPr lang="pl-PL" sz="1400" dirty="0">
                <a:solidFill>
                  <a:schemeClr val="dk1"/>
                </a:solidFill>
              </a:rPr>
              <a:t>Rozbudowa oczyszczalni ścieków i sieci kanalizacyjnej w Małkini Górnej (gmina Małkinia Górna) – 7,2 mln zł</a:t>
            </a:r>
          </a:p>
          <a:p>
            <a:pPr marL="171450" lvl="0" indent="-171450" algn="just">
              <a:buClr>
                <a:srgbClr val="0000FF"/>
              </a:buClr>
              <a:buSzPct val="150000"/>
              <a:buFont typeface="Arial" panose="020B0604020202020204" pitchFamily="34" charset="0"/>
              <a:buChar char="•"/>
              <a:defRPr/>
            </a:pPr>
            <a:r>
              <a:rPr lang="pl-PL" sz="1400" dirty="0">
                <a:solidFill>
                  <a:schemeClr val="dk1"/>
                </a:solidFill>
              </a:rPr>
              <a:t>Budowa wodociągu w miejscowościach Strzałki, Brzozówka, Chudek, Gleba, Kierzek, Piasecznia, Kolonie Kadzidła i Kolonie Dylewa (gmina Kadzidło) – 6,1 mln zł</a:t>
            </a:r>
          </a:p>
          <a:p>
            <a:pPr marL="171450" lvl="0" indent="-171450" algn="just">
              <a:buClr>
                <a:srgbClr val="0000FF"/>
              </a:buClr>
              <a:buSzPct val="150000"/>
              <a:buFont typeface="Arial" panose="020B0604020202020204" pitchFamily="34" charset="0"/>
              <a:buChar char="•"/>
              <a:defRPr/>
            </a:pPr>
            <a:r>
              <a:rPr lang="pl-PL" sz="1400" dirty="0">
                <a:solidFill>
                  <a:schemeClr val="dk1"/>
                </a:solidFill>
              </a:rPr>
              <a:t>Budowa „Wodociągu Północnego” oraz sieci kanalizacyjnej w gminie </a:t>
            </a:r>
            <a:r>
              <a:rPr lang="pl-PL" sz="1400" dirty="0" smtClean="0">
                <a:solidFill>
                  <a:schemeClr val="dk1"/>
                </a:solidFill>
              </a:rPr>
              <a:t>Olszewo-Borki </a:t>
            </a:r>
            <a:br>
              <a:rPr lang="pl-PL" sz="1400" dirty="0" smtClean="0">
                <a:solidFill>
                  <a:schemeClr val="dk1"/>
                </a:solidFill>
              </a:rPr>
            </a:br>
            <a:r>
              <a:rPr lang="pl-PL" sz="1400" dirty="0" smtClean="0">
                <a:solidFill>
                  <a:schemeClr val="dk1"/>
                </a:solidFill>
              </a:rPr>
              <a:t>– </a:t>
            </a:r>
            <a:r>
              <a:rPr lang="pl-PL" sz="1400" dirty="0">
                <a:solidFill>
                  <a:schemeClr val="dk1"/>
                </a:solidFill>
              </a:rPr>
              <a:t>4,6 mln zł</a:t>
            </a:r>
          </a:p>
        </p:txBody>
      </p:sp>
    </p:spTree>
    <p:extLst>
      <p:ext uri="{BB962C8B-B14F-4D97-AF65-F5344CB8AC3E}">
        <p14:creationId xmlns:p14="http://schemas.microsoft.com/office/powerpoint/2010/main" val="189433179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ymbol zastępczy numeru slajdu 17"/>
          <p:cNvSpPr txBox="1">
            <a:spLocks noGrp="1"/>
          </p:cNvSpPr>
          <p:nvPr/>
        </p:nvSpPr>
        <p:spPr bwMode="auto">
          <a:xfrm>
            <a:off x="357188" y="6500813"/>
            <a:ext cx="4286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r>
              <a:rPr lang="pl-PL" altLang="pl-PL" sz="1200" dirty="0" smtClean="0">
                <a:cs typeface="Arial" pitchFamily="34" charset="0"/>
              </a:rPr>
              <a:t>24</a:t>
            </a:r>
          </a:p>
        </p:txBody>
      </p:sp>
      <p:sp>
        <p:nvSpPr>
          <p:cNvPr id="26" name="pole tekstowe 25"/>
          <p:cNvSpPr txBox="1"/>
          <p:nvPr/>
        </p:nvSpPr>
        <p:spPr>
          <a:xfrm>
            <a:off x="96498" y="505204"/>
            <a:ext cx="5052229" cy="707886"/>
          </a:xfrm>
          <a:prstGeom prst="rect">
            <a:avLst/>
          </a:prstGeom>
          <a:noFill/>
        </p:spPr>
        <p:txBody>
          <a:bodyPr wrap="square">
            <a:spAutoFit/>
          </a:bodyPr>
          <a:lstStyle/>
          <a:p>
            <a:pPr algn="ctr">
              <a:defRPr/>
            </a:pPr>
            <a:r>
              <a:rPr lang="pl-PL" altLang="pl-PL" sz="2000" b="1" dirty="0">
                <a:solidFill>
                  <a:srgbClr val="000000"/>
                </a:solidFill>
              </a:rPr>
              <a:t>Regionalny Program Operacyjny </a:t>
            </a:r>
            <a:endParaRPr lang="pl-PL" altLang="pl-PL" sz="2000" b="1" dirty="0" smtClean="0">
              <a:solidFill>
                <a:srgbClr val="000000"/>
              </a:solidFill>
            </a:endParaRPr>
          </a:p>
          <a:p>
            <a:pPr algn="ctr">
              <a:defRPr/>
            </a:pPr>
            <a:r>
              <a:rPr lang="pl-PL" altLang="pl-PL" sz="2000" b="1" dirty="0" smtClean="0">
                <a:solidFill>
                  <a:srgbClr val="000000"/>
                </a:solidFill>
              </a:rPr>
              <a:t>Województwa </a:t>
            </a:r>
            <a:r>
              <a:rPr lang="pl-PL" altLang="pl-PL" sz="2000" b="1" dirty="0">
                <a:solidFill>
                  <a:srgbClr val="000000"/>
                </a:solidFill>
              </a:rPr>
              <a:t>Mazowieckiego </a:t>
            </a:r>
            <a:r>
              <a:rPr lang="pl-PL" sz="2000" b="1" dirty="0" smtClean="0"/>
              <a:t>2007-2013</a:t>
            </a:r>
            <a:endParaRPr lang="pl-PL" sz="2000" b="1" dirty="0">
              <a:solidFill>
                <a:srgbClr val="FF0000"/>
              </a:solidFill>
            </a:endParaRPr>
          </a:p>
        </p:txBody>
      </p:sp>
      <p:sp>
        <p:nvSpPr>
          <p:cNvPr id="27" name="Prostokąt 1"/>
          <p:cNvSpPr>
            <a:spLocks noChangeArrowheads="1"/>
          </p:cNvSpPr>
          <p:nvPr/>
        </p:nvSpPr>
        <p:spPr bwMode="auto">
          <a:xfrm>
            <a:off x="-12833" y="9531"/>
            <a:ext cx="89285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defRPr/>
            </a:pPr>
            <a:r>
              <a:rPr lang="pl-PL" altLang="pl-PL" sz="2800" b="1" dirty="0" smtClean="0">
                <a:solidFill>
                  <a:srgbClr val="FF0000"/>
                </a:solidFill>
                <a:latin typeface="+mj-lt"/>
              </a:rPr>
              <a:t>Inwestycje w subregionie ostrołęckim (2007-2013)</a:t>
            </a:r>
            <a:endParaRPr lang="pl-PL" altLang="pl-PL" sz="2800" dirty="0">
              <a:solidFill>
                <a:srgbClr val="FF0000"/>
              </a:solidFill>
              <a:latin typeface="+mj-lt"/>
            </a:endParaRPr>
          </a:p>
        </p:txBody>
      </p:sp>
      <p:sp>
        <p:nvSpPr>
          <p:cNvPr id="3" name="Prostokąt 2"/>
          <p:cNvSpPr/>
          <p:nvPr/>
        </p:nvSpPr>
        <p:spPr>
          <a:xfrm>
            <a:off x="5009632" y="3877866"/>
            <a:ext cx="2406428" cy="338554"/>
          </a:xfrm>
          <a:prstGeom prst="rect">
            <a:avLst/>
          </a:prstGeom>
        </p:spPr>
        <p:txBody>
          <a:bodyPr wrap="none">
            <a:spAutoFit/>
          </a:bodyPr>
          <a:lstStyle/>
          <a:p>
            <a:pPr>
              <a:spcAft>
                <a:spcPts val="400"/>
              </a:spcAft>
            </a:pPr>
            <a:r>
              <a:rPr lang="pl-PL" sz="1600" b="1" dirty="0">
                <a:solidFill>
                  <a:srgbClr val="CC0099"/>
                </a:solidFill>
              </a:rPr>
              <a:t>Gospodarka odpadami</a:t>
            </a:r>
          </a:p>
        </p:txBody>
      </p:sp>
      <p:sp>
        <p:nvSpPr>
          <p:cNvPr id="4" name="Prostokąt 3"/>
          <p:cNvSpPr/>
          <p:nvPr/>
        </p:nvSpPr>
        <p:spPr>
          <a:xfrm>
            <a:off x="5009632" y="4216420"/>
            <a:ext cx="4126631" cy="2716128"/>
          </a:xfrm>
          <a:prstGeom prst="rect">
            <a:avLst/>
          </a:prstGeom>
        </p:spPr>
        <p:txBody>
          <a:bodyPr wrap="square">
            <a:spAutoFit/>
          </a:bodyPr>
          <a:lstStyle/>
          <a:p>
            <a:pPr marL="171450" indent="-171450" algn="just">
              <a:spcAft>
                <a:spcPts val="100"/>
              </a:spcAft>
              <a:buClr>
                <a:srgbClr val="CC0099"/>
              </a:buClr>
              <a:buSzPct val="150000"/>
              <a:buFont typeface="Arial" panose="020B0604020202020204" pitchFamily="34" charset="0"/>
              <a:buChar char="•"/>
            </a:pPr>
            <a:r>
              <a:rPr lang="pl-PL" sz="1400" dirty="0"/>
              <a:t>Stacja Segregacji Odpadów Komunalnych Miasta Ostrołęki i Gmin Powiatu Ostrołęckiego (gmina Rzekuń) – 42,5 mln zł</a:t>
            </a:r>
          </a:p>
          <a:p>
            <a:pPr marL="171450" indent="-171450" algn="just">
              <a:spcAft>
                <a:spcPts val="100"/>
              </a:spcAft>
              <a:buClr>
                <a:srgbClr val="CC0099"/>
              </a:buClr>
              <a:buSzPct val="150000"/>
              <a:buFont typeface="Arial" panose="020B0604020202020204" pitchFamily="34" charset="0"/>
              <a:buChar char="•"/>
            </a:pPr>
            <a:r>
              <a:rPr lang="pl-PL" sz="1400" dirty="0"/>
              <a:t>Kompleksowy system gospodarki odpadami </a:t>
            </a:r>
            <a:r>
              <a:rPr lang="pl-PL" sz="1400" dirty="0" smtClean="0"/>
              <a:t/>
            </a:r>
            <a:br>
              <a:rPr lang="pl-PL" sz="1400" dirty="0" smtClean="0"/>
            </a:br>
            <a:r>
              <a:rPr lang="pl-PL" sz="1400" dirty="0" smtClean="0"/>
              <a:t>w </a:t>
            </a:r>
            <a:r>
              <a:rPr lang="pl-PL" sz="1400" dirty="0"/>
              <a:t>Ostrowi Mazowieckiej – Etap </a:t>
            </a:r>
            <a:r>
              <a:rPr lang="pl-PL" sz="1400" dirty="0" smtClean="0"/>
              <a:t>1 </a:t>
            </a:r>
            <a:r>
              <a:rPr lang="pl-PL" sz="1400" dirty="0"/>
              <a:t>(miasto Ostrów </a:t>
            </a:r>
            <a:r>
              <a:rPr lang="pl-PL" sz="1400" dirty="0" err="1"/>
              <a:t>Maz</a:t>
            </a:r>
            <a:r>
              <a:rPr lang="pl-PL" sz="1400" dirty="0"/>
              <a:t>.) – 6,1 mln zł</a:t>
            </a:r>
          </a:p>
          <a:p>
            <a:pPr marL="171450" lvl="0" indent="-171450" algn="just">
              <a:spcAft>
                <a:spcPts val="100"/>
              </a:spcAft>
              <a:buClr>
                <a:srgbClr val="CC0099"/>
              </a:buClr>
              <a:buSzPct val="150000"/>
              <a:buFont typeface="Arial" panose="020B0604020202020204" pitchFamily="34" charset="0"/>
              <a:buChar char="•"/>
              <a:defRPr/>
            </a:pPr>
            <a:r>
              <a:rPr lang="pl-PL" sz="1400" dirty="0"/>
              <a:t>Rekultywacja składowisk odpadów </a:t>
            </a:r>
            <a:r>
              <a:rPr lang="pl-PL" sz="1400" dirty="0" smtClean="0"/>
              <a:t/>
            </a:r>
            <a:br>
              <a:rPr lang="pl-PL" sz="1400" dirty="0" smtClean="0"/>
            </a:br>
            <a:r>
              <a:rPr lang="pl-PL" sz="1400" dirty="0" smtClean="0"/>
              <a:t>w </a:t>
            </a:r>
            <a:r>
              <a:rPr lang="pl-PL" sz="1400" dirty="0"/>
              <a:t>miejscowości Chełchy (gm. Sypniewo) </a:t>
            </a:r>
            <a:r>
              <a:rPr lang="pl-PL" sz="1400" dirty="0" smtClean="0"/>
              <a:t/>
            </a:r>
            <a:br>
              <a:rPr lang="pl-PL" sz="1400" dirty="0" smtClean="0"/>
            </a:br>
            <a:r>
              <a:rPr lang="pl-PL" sz="1400" dirty="0" smtClean="0"/>
              <a:t>i </a:t>
            </a:r>
            <a:r>
              <a:rPr lang="pl-PL" sz="1400" dirty="0"/>
              <a:t>Jaciążek (gm. Płoniawy-Bramura</a:t>
            </a:r>
            <a:r>
              <a:rPr lang="pl-PL" sz="1400" dirty="0">
                <a:solidFill>
                  <a:schemeClr val="dk1"/>
                </a:solidFill>
              </a:rPr>
              <a:t>) </a:t>
            </a:r>
            <a:r>
              <a:rPr lang="pl-PL" sz="1400" dirty="0"/>
              <a:t>– 482 tys. zł</a:t>
            </a:r>
          </a:p>
          <a:p>
            <a:pPr marL="171450" lvl="0" indent="-171450" algn="just">
              <a:spcAft>
                <a:spcPts val="100"/>
              </a:spcAft>
              <a:buClr>
                <a:srgbClr val="CC0099"/>
              </a:buClr>
              <a:buSzPct val="150000"/>
              <a:buFont typeface="Arial" panose="020B0604020202020204" pitchFamily="34" charset="0"/>
              <a:buChar char="•"/>
              <a:defRPr/>
            </a:pPr>
            <a:r>
              <a:rPr lang="pl-PL" sz="1400" dirty="0"/>
              <a:t>Rekultywacja gminnego składowiska odpadów w m. Krasnosielc Leśny (gmina Krasnosielc) – 240 tys. zł</a:t>
            </a:r>
          </a:p>
        </p:txBody>
      </p:sp>
      <p:grpSp>
        <p:nvGrpSpPr>
          <p:cNvPr id="2" name="Grupa 1"/>
          <p:cNvGrpSpPr/>
          <p:nvPr/>
        </p:nvGrpSpPr>
        <p:grpSpPr>
          <a:xfrm>
            <a:off x="53975" y="1838629"/>
            <a:ext cx="4955657" cy="4514400"/>
            <a:chOff x="53975" y="1838629"/>
            <a:chExt cx="4955657" cy="4514400"/>
          </a:xfrm>
        </p:grpSpPr>
        <p:pic>
          <p:nvPicPr>
            <p:cNvPr id="25" name="Obraz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 y="1838629"/>
              <a:ext cx="4955657" cy="4514400"/>
            </a:xfrm>
            <a:prstGeom prst="rect">
              <a:avLst/>
            </a:prstGeom>
          </p:spPr>
        </p:pic>
        <p:sp>
          <p:nvSpPr>
            <p:cNvPr id="20" name="Schemat blokowy: łącznik 19"/>
            <p:cNvSpPr/>
            <p:nvPr/>
          </p:nvSpPr>
          <p:spPr bwMode="auto">
            <a:xfrm>
              <a:off x="2728760" y="3528524"/>
              <a:ext cx="108000" cy="108000"/>
            </a:xfrm>
            <a:prstGeom prst="flowChartConnector">
              <a:avLst/>
            </a:prstGeom>
            <a:solidFill>
              <a:srgbClr val="CC0099"/>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21" name="Schemat blokowy: łącznik 20"/>
            <p:cNvSpPr/>
            <p:nvPr/>
          </p:nvSpPr>
          <p:spPr bwMode="auto">
            <a:xfrm>
              <a:off x="3365575" y="4725144"/>
              <a:ext cx="108000" cy="108000"/>
            </a:xfrm>
            <a:prstGeom prst="flowChartConnector">
              <a:avLst/>
            </a:prstGeom>
            <a:solidFill>
              <a:srgbClr val="CC0099"/>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22" name="Schemat blokowy: łącznik 21"/>
            <p:cNvSpPr/>
            <p:nvPr/>
          </p:nvSpPr>
          <p:spPr bwMode="auto">
            <a:xfrm>
              <a:off x="1354359" y="4205612"/>
              <a:ext cx="108000" cy="108000"/>
            </a:xfrm>
            <a:prstGeom prst="flowChartConnector">
              <a:avLst/>
            </a:prstGeom>
            <a:solidFill>
              <a:srgbClr val="CC0099"/>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23" name="Schemat blokowy: łącznik 22"/>
            <p:cNvSpPr/>
            <p:nvPr/>
          </p:nvSpPr>
          <p:spPr bwMode="auto">
            <a:xfrm>
              <a:off x="1926046" y="3926573"/>
              <a:ext cx="108000" cy="108000"/>
            </a:xfrm>
            <a:prstGeom prst="flowChartConnector">
              <a:avLst/>
            </a:prstGeom>
            <a:solidFill>
              <a:srgbClr val="CC0099"/>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24" name="Schemat blokowy: łącznik 23"/>
            <p:cNvSpPr/>
            <p:nvPr/>
          </p:nvSpPr>
          <p:spPr bwMode="auto">
            <a:xfrm>
              <a:off x="1410447" y="3938250"/>
              <a:ext cx="108000" cy="108000"/>
            </a:xfrm>
            <a:prstGeom prst="flowChartConnector">
              <a:avLst/>
            </a:prstGeom>
            <a:solidFill>
              <a:srgbClr val="CC0099"/>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30" name="Schemat blokowy: łącznik 29"/>
            <p:cNvSpPr/>
            <p:nvPr/>
          </p:nvSpPr>
          <p:spPr bwMode="auto">
            <a:xfrm>
              <a:off x="785813" y="3255793"/>
              <a:ext cx="108000" cy="108000"/>
            </a:xfrm>
            <a:prstGeom prst="flowChartConnector">
              <a:avLst/>
            </a:prstGeom>
            <a:solidFill>
              <a:srgbClr val="FF660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31" name="Schemat blokowy: łącznik 30"/>
            <p:cNvSpPr/>
            <p:nvPr/>
          </p:nvSpPr>
          <p:spPr bwMode="auto">
            <a:xfrm>
              <a:off x="2404597" y="3572959"/>
              <a:ext cx="108000" cy="108000"/>
            </a:xfrm>
            <a:prstGeom prst="flowChartConnector">
              <a:avLst/>
            </a:prstGeom>
            <a:solidFill>
              <a:srgbClr val="FF660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32" name="Schemat blokowy: łącznik 31"/>
            <p:cNvSpPr/>
            <p:nvPr/>
          </p:nvSpPr>
          <p:spPr bwMode="auto">
            <a:xfrm>
              <a:off x="2620760" y="4847863"/>
              <a:ext cx="108000" cy="108000"/>
            </a:xfrm>
            <a:prstGeom prst="flowChartConnector">
              <a:avLst/>
            </a:prstGeom>
            <a:solidFill>
              <a:srgbClr val="FF660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33" name="Schemat blokowy: łącznik 32"/>
            <p:cNvSpPr/>
            <p:nvPr/>
          </p:nvSpPr>
          <p:spPr bwMode="auto">
            <a:xfrm>
              <a:off x="822730" y="3845946"/>
              <a:ext cx="108000" cy="108000"/>
            </a:xfrm>
            <a:prstGeom prst="flowChartConnector">
              <a:avLst/>
            </a:prstGeom>
            <a:solidFill>
              <a:srgbClr val="FF660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34" name="Schemat blokowy: łącznik 33"/>
            <p:cNvSpPr/>
            <p:nvPr/>
          </p:nvSpPr>
          <p:spPr bwMode="auto">
            <a:xfrm>
              <a:off x="930730" y="3993143"/>
              <a:ext cx="108000" cy="108000"/>
            </a:xfrm>
            <a:prstGeom prst="flowChartConnector">
              <a:avLst/>
            </a:prstGeom>
            <a:solidFill>
              <a:srgbClr val="FF660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35" name="Schemat blokowy: łącznik 34"/>
            <p:cNvSpPr/>
            <p:nvPr/>
          </p:nvSpPr>
          <p:spPr bwMode="auto">
            <a:xfrm>
              <a:off x="807467" y="3979073"/>
              <a:ext cx="108000" cy="108000"/>
            </a:xfrm>
            <a:prstGeom prst="flowChartConnector">
              <a:avLst/>
            </a:prstGeom>
            <a:solidFill>
              <a:srgbClr val="FF660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grpSp>
      <p:sp>
        <p:nvSpPr>
          <p:cNvPr id="36" name="Prostokąt 35"/>
          <p:cNvSpPr/>
          <p:nvPr/>
        </p:nvSpPr>
        <p:spPr>
          <a:xfrm>
            <a:off x="5148727" y="497568"/>
            <a:ext cx="2634054" cy="338554"/>
          </a:xfrm>
          <a:prstGeom prst="rect">
            <a:avLst/>
          </a:prstGeom>
        </p:spPr>
        <p:txBody>
          <a:bodyPr wrap="none">
            <a:spAutoFit/>
          </a:bodyPr>
          <a:lstStyle/>
          <a:p>
            <a:r>
              <a:rPr lang="pl-PL" sz="1600" b="1" dirty="0" smtClean="0">
                <a:solidFill>
                  <a:srgbClr val="FF6600"/>
                </a:solidFill>
              </a:rPr>
              <a:t>Działalność gospodarcza</a:t>
            </a:r>
            <a:endParaRPr lang="pl-PL" sz="1600" b="1" dirty="0">
              <a:solidFill>
                <a:srgbClr val="FF6600"/>
              </a:solidFill>
            </a:endParaRPr>
          </a:p>
        </p:txBody>
      </p:sp>
      <p:sp>
        <p:nvSpPr>
          <p:cNvPr id="37" name="Prostokąt 36"/>
          <p:cNvSpPr/>
          <p:nvPr/>
        </p:nvSpPr>
        <p:spPr>
          <a:xfrm>
            <a:off x="5017369" y="821588"/>
            <a:ext cx="4026864" cy="3108543"/>
          </a:xfrm>
          <a:prstGeom prst="rect">
            <a:avLst/>
          </a:prstGeom>
        </p:spPr>
        <p:txBody>
          <a:bodyPr wrap="square">
            <a:spAutoFit/>
          </a:bodyPr>
          <a:lstStyle/>
          <a:p>
            <a:pPr marL="171450" indent="-171450" algn="just">
              <a:buClr>
                <a:srgbClr val="FF6600"/>
              </a:buClr>
              <a:buSzPct val="150000"/>
              <a:buFont typeface="Arial" panose="020B0604020202020204" pitchFamily="34" charset="0"/>
              <a:buChar char="•"/>
              <a:defRPr/>
            </a:pPr>
            <a:r>
              <a:rPr lang="pl-PL" sz="1400" dirty="0"/>
              <a:t>Uzbrojenie terenów inwestycyjnych </a:t>
            </a:r>
            <a:r>
              <a:rPr lang="pl-PL" sz="1400" dirty="0" smtClean="0"/>
              <a:t/>
            </a:r>
            <a:br>
              <a:rPr lang="pl-PL" sz="1400" dirty="0" smtClean="0"/>
            </a:br>
            <a:r>
              <a:rPr lang="pl-PL" sz="1400" dirty="0" smtClean="0"/>
              <a:t>w </a:t>
            </a:r>
            <a:r>
              <a:rPr lang="pl-PL" sz="1400" dirty="0"/>
              <a:t>północnej części powiatu przasnyskiego – etap 1 – 76,1 mln zł</a:t>
            </a:r>
          </a:p>
          <a:p>
            <a:pPr marL="171450" indent="-171450" algn="just">
              <a:buClr>
                <a:srgbClr val="FF6600"/>
              </a:buClr>
              <a:buSzPct val="150000"/>
              <a:buFont typeface="Arial" panose="020B0604020202020204" pitchFamily="34" charset="0"/>
              <a:buChar char="•"/>
              <a:defRPr/>
            </a:pPr>
            <a:r>
              <a:rPr lang="pl-PL" sz="1400" dirty="0"/>
              <a:t>Poprawa infrastruktury technicznej terenów inwestycyjnych w Przasnyskiej Strefie Gospodarczej, Przasnysz – 34 mln zł</a:t>
            </a:r>
          </a:p>
          <a:p>
            <a:pPr marL="171450" indent="-171450" algn="just">
              <a:buClr>
                <a:srgbClr val="FF6600"/>
              </a:buClr>
              <a:buSzPct val="150000"/>
              <a:buFont typeface="Arial" panose="020B0604020202020204" pitchFamily="34" charset="0"/>
              <a:buChar char="•"/>
              <a:defRPr/>
            </a:pPr>
            <a:r>
              <a:rPr lang="pl-PL" sz="1400" dirty="0"/>
              <a:t>Przebudowa targowicy miejskiej (miasto Przasnysz) – 6,7 mln zł </a:t>
            </a:r>
          </a:p>
          <a:p>
            <a:pPr marL="171450" indent="-171450" algn="just">
              <a:buClr>
                <a:srgbClr val="FF6600"/>
              </a:buClr>
              <a:buSzPct val="150000"/>
              <a:buFont typeface="Arial" panose="020B0604020202020204" pitchFamily="34" charset="0"/>
              <a:buChar char="•"/>
              <a:defRPr/>
            </a:pPr>
            <a:r>
              <a:rPr lang="pl-PL" sz="1400" dirty="0"/>
              <a:t>BIAŁE KRUKI – strefa gospodarcza Gminy Olszewo-Borki – 5,5 mln zł</a:t>
            </a:r>
          </a:p>
          <a:p>
            <a:pPr marL="171450" indent="-171450" algn="just">
              <a:buClr>
                <a:srgbClr val="FF6600"/>
              </a:buClr>
              <a:buSzPct val="150000"/>
              <a:buFont typeface="Arial" panose="020B0604020202020204" pitchFamily="34" charset="0"/>
              <a:buChar char="•"/>
              <a:defRPr/>
            </a:pPr>
            <a:r>
              <a:rPr lang="pl-PL" sz="1400" dirty="0"/>
              <a:t>Rozbudowa ulicy Kolejowej (miasto Przasnysz) – 2,8 mln </a:t>
            </a:r>
            <a:r>
              <a:rPr lang="pl-PL" sz="1400" dirty="0" smtClean="0"/>
              <a:t>zł</a:t>
            </a:r>
          </a:p>
          <a:p>
            <a:pPr marL="171450" lvl="0" indent="-171450" algn="just">
              <a:buClr>
                <a:srgbClr val="FF6600"/>
              </a:buClr>
              <a:buSzPct val="150000"/>
              <a:buFont typeface="Arial" panose="020B0604020202020204" pitchFamily="34" charset="0"/>
              <a:buChar char="•"/>
              <a:defRPr/>
            </a:pPr>
            <a:r>
              <a:rPr lang="pl-PL" sz="1400" dirty="0" smtClean="0"/>
              <a:t>Kompleksowe </a:t>
            </a:r>
            <a:r>
              <a:rPr lang="pl-PL" sz="1400" dirty="0"/>
              <a:t>przygotowanie terenu pod inwestycje w Długosiodle – 1,2 mln </a:t>
            </a:r>
            <a:r>
              <a:rPr lang="pl-PL" sz="1400" dirty="0" smtClean="0"/>
              <a:t>zł</a:t>
            </a:r>
            <a:endParaRPr lang="pl-PL" sz="1400" dirty="0"/>
          </a:p>
        </p:txBody>
      </p:sp>
    </p:spTree>
    <p:extLst>
      <p:ext uri="{BB962C8B-B14F-4D97-AF65-F5344CB8AC3E}">
        <p14:creationId xmlns:p14="http://schemas.microsoft.com/office/powerpoint/2010/main" val="164061865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ymbol zastępczy numeru slajdu 17"/>
          <p:cNvSpPr txBox="1">
            <a:spLocks noGrp="1"/>
          </p:cNvSpPr>
          <p:nvPr/>
        </p:nvSpPr>
        <p:spPr bwMode="auto">
          <a:xfrm>
            <a:off x="357188" y="6500813"/>
            <a:ext cx="4286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r>
              <a:rPr lang="pl-PL" altLang="pl-PL" sz="1200" dirty="0" smtClean="0">
                <a:cs typeface="Arial" pitchFamily="34" charset="0"/>
              </a:rPr>
              <a:t>25</a:t>
            </a:r>
          </a:p>
        </p:txBody>
      </p:sp>
      <p:grpSp>
        <p:nvGrpSpPr>
          <p:cNvPr id="12" name="Grupa 11"/>
          <p:cNvGrpSpPr/>
          <p:nvPr/>
        </p:nvGrpSpPr>
        <p:grpSpPr>
          <a:xfrm>
            <a:off x="10397" y="1807606"/>
            <a:ext cx="4955657" cy="4514400"/>
            <a:chOff x="46882" y="1969423"/>
            <a:chExt cx="4955657" cy="4514400"/>
          </a:xfrm>
        </p:grpSpPr>
        <p:pic>
          <p:nvPicPr>
            <p:cNvPr id="31" name="Obraz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82" y="1969423"/>
              <a:ext cx="4955657" cy="4514400"/>
            </a:xfrm>
            <a:prstGeom prst="rect">
              <a:avLst/>
            </a:prstGeom>
          </p:spPr>
        </p:pic>
        <p:sp>
          <p:nvSpPr>
            <p:cNvPr id="19" name="Schemat blokowy: łącznik 18"/>
            <p:cNvSpPr/>
            <p:nvPr/>
          </p:nvSpPr>
          <p:spPr bwMode="auto">
            <a:xfrm>
              <a:off x="3432559" y="4706963"/>
              <a:ext cx="108000" cy="108000"/>
            </a:xfrm>
            <a:prstGeom prst="flowChartConnector">
              <a:avLst/>
            </a:prstGeom>
            <a:solidFill>
              <a:srgbClr val="00B0F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22" name="Schemat blokowy: łącznik 21"/>
            <p:cNvSpPr/>
            <p:nvPr/>
          </p:nvSpPr>
          <p:spPr bwMode="auto">
            <a:xfrm>
              <a:off x="3285456" y="4712470"/>
              <a:ext cx="108000" cy="108000"/>
            </a:xfrm>
            <a:prstGeom prst="flowChartConnector">
              <a:avLst/>
            </a:prstGeom>
            <a:solidFill>
              <a:srgbClr val="00B0F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23" name="Schemat blokowy: łącznik 22"/>
            <p:cNvSpPr/>
            <p:nvPr/>
          </p:nvSpPr>
          <p:spPr bwMode="auto">
            <a:xfrm>
              <a:off x="3378559" y="4814963"/>
              <a:ext cx="108000" cy="108000"/>
            </a:xfrm>
            <a:prstGeom prst="flowChartConnector">
              <a:avLst/>
            </a:prstGeom>
            <a:solidFill>
              <a:srgbClr val="00B0F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24" name="Schemat blokowy: łącznik 23"/>
            <p:cNvSpPr/>
            <p:nvPr/>
          </p:nvSpPr>
          <p:spPr bwMode="auto">
            <a:xfrm>
              <a:off x="2517736" y="3587477"/>
              <a:ext cx="108000" cy="108000"/>
            </a:xfrm>
            <a:prstGeom prst="flowChartConnector">
              <a:avLst/>
            </a:prstGeom>
            <a:solidFill>
              <a:srgbClr val="FF000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25" name="Schemat blokowy: łącznik 24"/>
            <p:cNvSpPr/>
            <p:nvPr/>
          </p:nvSpPr>
          <p:spPr bwMode="auto">
            <a:xfrm>
              <a:off x="1309498" y="4652963"/>
              <a:ext cx="108000" cy="108000"/>
            </a:xfrm>
            <a:prstGeom prst="flowChartConnector">
              <a:avLst/>
            </a:prstGeom>
            <a:solidFill>
              <a:srgbClr val="FF000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26" name="Schemat blokowy: łącznik 25"/>
            <p:cNvSpPr/>
            <p:nvPr/>
          </p:nvSpPr>
          <p:spPr bwMode="auto">
            <a:xfrm>
              <a:off x="1938516" y="2444759"/>
              <a:ext cx="108000" cy="108000"/>
            </a:xfrm>
            <a:prstGeom prst="flowChartConnector">
              <a:avLst/>
            </a:prstGeom>
            <a:solidFill>
              <a:srgbClr val="00B05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27" name="Schemat blokowy: łącznik 26"/>
            <p:cNvSpPr/>
            <p:nvPr/>
          </p:nvSpPr>
          <p:spPr bwMode="auto">
            <a:xfrm>
              <a:off x="2524711" y="3705634"/>
              <a:ext cx="108000" cy="108000"/>
            </a:xfrm>
            <a:prstGeom prst="flowChartConnector">
              <a:avLst/>
            </a:prstGeom>
            <a:solidFill>
              <a:srgbClr val="00B05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28" name="Schemat blokowy: łącznik 27"/>
            <p:cNvSpPr/>
            <p:nvPr/>
          </p:nvSpPr>
          <p:spPr bwMode="auto">
            <a:xfrm>
              <a:off x="785813" y="3938250"/>
              <a:ext cx="108000" cy="108000"/>
            </a:xfrm>
            <a:prstGeom prst="flowChartConnector">
              <a:avLst/>
            </a:prstGeom>
            <a:solidFill>
              <a:srgbClr val="00B05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29" name="Schemat blokowy: łącznik 28"/>
            <p:cNvSpPr/>
            <p:nvPr/>
          </p:nvSpPr>
          <p:spPr bwMode="auto">
            <a:xfrm>
              <a:off x="1331640" y="4544963"/>
              <a:ext cx="108000" cy="108000"/>
            </a:xfrm>
            <a:prstGeom prst="flowChartConnector">
              <a:avLst/>
            </a:prstGeom>
            <a:solidFill>
              <a:srgbClr val="00B05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30" name="Schemat blokowy: łącznik 29"/>
            <p:cNvSpPr/>
            <p:nvPr/>
          </p:nvSpPr>
          <p:spPr bwMode="auto">
            <a:xfrm>
              <a:off x="2275684" y="5733256"/>
              <a:ext cx="108000" cy="108000"/>
            </a:xfrm>
            <a:prstGeom prst="flowChartConnector">
              <a:avLst/>
            </a:prstGeom>
            <a:solidFill>
              <a:srgbClr val="00B05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grpSp>
      <p:sp>
        <p:nvSpPr>
          <p:cNvPr id="32" name="Prostokąt 1"/>
          <p:cNvSpPr>
            <a:spLocks noChangeArrowheads="1"/>
          </p:cNvSpPr>
          <p:nvPr/>
        </p:nvSpPr>
        <p:spPr bwMode="auto">
          <a:xfrm>
            <a:off x="107727" y="116632"/>
            <a:ext cx="89285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defRPr/>
            </a:pPr>
            <a:r>
              <a:rPr lang="pl-PL" altLang="pl-PL" sz="2800" b="1" dirty="0" smtClean="0">
                <a:solidFill>
                  <a:srgbClr val="FF0000"/>
                </a:solidFill>
                <a:latin typeface="+mj-lt"/>
              </a:rPr>
              <a:t>Inwestycje w subregionie ostrołęckim (2014-2020)</a:t>
            </a:r>
            <a:endParaRPr lang="pl-PL" altLang="pl-PL" sz="2800" dirty="0">
              <a:solidFill>
                <a:srgbClr val="FF0000"/>
              </a:solidFill>
              <a:latin typeface="+mj-lt"/>
            </a:endParaRPr>
          </a:p>
        </p:txBody>
      </p:sp>
      <p:sp>
        <p:nvSpPr>
          <p:cNvPr id="33" name="pole tekstowe 32"/>
          <p:cNvSpPr txBox="1"/>
          <p:nvPr/>
        </p:nvSpPr>
        <p:spPr>
          <a:xfrm>
            <a:off x="214751" y="661149"/>
            <a:ext cx="4727920" cy="1015663"/>
          </a:xfrm>
          <a:prstGeom prst="rect">
            <a:avLst/>
          </a:prstGeom>
          <a:noFill/>
        </p:spPr>
        <p:txBody>
          <a:bodyPr wrap="square">
            <a:spAutoFit/>
          </a:bodyPr>
          <a:lstStyle/>
          <a:p>
            <a:pPr algn="ctr">
              <a:defRPr/>
            </a:pPr>
            <a:r>
              <a:rPr lang="pl-PL" altLang="pl-PL" sz="2000" b="1" dirty="0">
                <a:solidFill>
                  <a:srgbClr val="000000"/>
                </a:solidFill>
              </a:rPr>
              <a:t>Regionalny Program Operacyjny </a:t>
            </a:r>
            <a:endParaRPr lang="pl-PL" altLang="pl-PL" sz="2000" b="1" dirty="0" smtClean="0">
              <a:solidFill>
                <a:srgbClr val="000000"/>
              </a:solidFill>
            </a:endParaRPr>
          </a:p>
          <a:p>
            <a:pPr algn="ctr">
              <a:defRPr/>
            </a:pPr>
            <a:r>
              <a:rPr lang="pl-PL" altLang="pl-PL" sz="2000" b="1" dirty="0" smtClean="0">
                <a:solidFill>
                  <a:srgbClr val="000000"/>
                </a:solidFill>
              </a:rPr>
              <a:t>Województwa </a:t>
            </a:r>
            <a:r>
              <a:rPr lang="pl-PL" altLang="pl-PL" sz="2000" b="1" dirty="0">
                <a:solidFill>
                  <a:srgbClr val="000000"/>
                </a:solidFill>
              </a:rPr>
              <a:t>Mazowieckiego </a:t>
            </a:r>
            <a:r>
              <a:rPr lang="pl-PL" altLang="pl-PL" sz="2000" b="1" dirty="0" smtClean="0">
                <a:solidFill>
                  <a:srgbClr val="000000"/>
                </a:solidFill>
              </a:rPr>
              <a:t/>
            </a:r>
            <a:br>
              <a:rPr lang="pl-PL" altLang="pl-PL" sz="2000" b="1" dirty="0" smtClean="0">
                <a:solidFill>
                  <a:srgbClr val="000000"/>
                </a:solidFill>
              </a:rPr>
            </a:br>
            <a:r>
              <a:rPr lang="pl-PL" altLang="pl-PL" sz="2000" b="1" dirty="0" smtClean="0">
                <a:solidFill>
                  <a:srgbClr val="000000"/>
                </a:solidFill>
              </a:rPr>
              <a:t>na lata </a:t>
            </a:r>
            <a:r>
              <a:rPr lang="pl-PL" sz="2000" b="1" dirty="0" smtClean="0"/>
              <a:t>2014-2020</a:t>
            </a:r>
            <a:endParaRPr lang="pl-PL" sz="2000" b="1" dirty="0">
              <a:solidFill>
                <a:srgbClr val="FF0000"/>
              </a:solidFill>
            </a:endParaRPr>
          </a:p>
        </p:txBody>
      </p:sp>
      <p:sp>
        <p:nvSpPr>
          <p:cNvPr id="3" name="Prostokąt 2"/>
          <p:cNvSpPr/>
          <p:nvPr/>
        </p:nvSpPr>
        <p:spPr>
          <a:xfrm>
            <a:off x="4877430" y="662422"/>
            <a:ext cx="599844" cy="338554"/>
          </a:xfrm>
          <a:prstGeom prst="rect">
            <a:avLst/>
          </a:prstGeom>
        </p:spPr>
        <p:txBody>
          <a:bodyPr wrap="none">
            <a:spAutoFit/>
          </a:bodyPr>
          <a:lstStyle/>
          <a:p>
            <a:pPr lvl="0">
              <a:defRPr/>
            </a:pPr>
            <a:r>
              <a:rPr lang="pl-PL" sz="1600" b="1" dirty="0">
                <a:solidFill>
                  <a:srgbClr val="00B0F0"/>
                </a:solidFill>
              </a:rPr>
              <a:t>B+R</a:t>
            </a:r>
          </a:p>
        </p:txBody>
      </p:sp>
      <p:sp>
        <p:nvSpPr>
          <p:cNvPr id="5" name="Prostokąt 4"/>
          <p:cNvSpPr/>
          <p:nvPr/>
        </p:nvSpPr>
        <p:spPr>
          <a:xfrm>
            <a:off x="4696271" y="1007682"/>
            <a:ext cx="4409839" cy="1384995"/>
          </a:xfrm>
          <a:prstGeom prst="rect">
            <a:avLst/>
          </a:prstGeom>
        </p:spPr>
        <p:txBody>
          <a:bodyPr wrap="square">
            <a:spAutoFit/>
          </a:bodyPr>
          <a:lstStyle/>
          <a:p>
            <a:pPr marL="171450" lvl="0" indent="-171450" algn="just">
              <a:buClr>
                <a:srgbClr val="00B0F0"/>
              </a:buClr>
              <a:buSzPct val="150000"/>
              <a:buFont typeface="Arial" panose="020B0604020202020204" pitchFamily="34" charset="0"/>
              <a:buChar char="•"/>
              <a:defRPr/>
            </a:pPr>
            <a:r>
              <a:rPr lang="pl-PL" sz="1400" dirty="0"/>
              <a:t>Opracowanie miejskiego czterokołowca </a:t>
            </a:r>
            <a:r>
              <a:rPr lang="pl-PL" sz="1400" dirty="0" smtClean="0"/>
              <a:t/>
            </a:r>
            <a:br>
              <a:rPr lang="pl-PL" sz="1400" dirty="0" smtClean="0"/>
            </a:br>
            <a:r>
              <a:rPr lang="pl-PL" sz="1400" dirty="0" smtClean="0"/>
              <a:t>z </a:t>
            </a:r>
            <a:r>
              <a:rPr lang="pl-PL" sz="1400" dirty="0"/>
              <a:t>napędem elektrycznym, Ostrów </a:t>
            </a:r>
            <a:r>
              <a:rPr lang="pl-PL" sz="1400" dirty="0" err="1"/>
              <a:t>Maz</a:t>
            </a:r>
            <a:r>
              <a:rPr lang="pl-PL" sz="1400" dirty="0"/>
              <a:t>. – 5,6 mln zł</a:t>
            </a:r>
          </a:p>
          <a:p>
            <a:pPr marL="171450" lvl="0" indent="-171450" algn="just">
              <a:buClr>
                <a:srgbClr val="00B0F0"/>
              </a:buClr>
              <a:buSzPct val="150000"/>
              <a:buFont typeface="Arial" panose="020B0604020202020204" pitchFamily="34" charset="0"/>
              <a:buChar char="•"/>
              <a:defRPr/>
            </a:pPr>
            <a:r>
              <a:rPr lang="pl-PL" sz="1400" dirty="0"/>
              <a:t>Specjalistyczne laboratorium medyczne w spółce OST MED Sp. z o.o., Ostrów </a:t>
            </a:r>
            <a:r>
              <a:rPr lang="pl-PL" sz="1400" dirty="0" err="1"/>
              <a:t>Maz</a:t>
            </a:r>
            <a:r>
              <a:rPr lang="pl-PL" sz="1400" dirty="0"/>
              <a:t>. – 4,9 mln zł</a:t>
            </a:r>
          </a:p>
          <a:p>
            <a:pPr marL="171450" lvl="0" indent="-171450" algn="just">
              <a:buClr>
                <a:srgbClr val="00B0F0"/>
              </a:buClr>
              <a:buSzPct val="150000"/>
              <a:buFont typeface="Arial" panose="020B0604020202020204" pitchFamily="34" charset="0"/>
              <a:buChar char="•"/>
              <a:defRPr/>
            </a:pPr>
            <a:r>
              <a:rPr lang="pl-PL" sz="1400" dirty="0"/>
              <a:t>Opracowanie innowacyjnego systemu </a:t>
            </a:r>
            <a:r>
              <a:rPr lang="pl-PL" sz="1400" dirty="0" err="1"/>
              <a:t>Roadsense</a:t>
            </a:r>
            <a:r>
              <a:rPr lang="pl-PL" sz="1400" dirty="0"/>
              <a:t>+, Ostrów </a:t>
            </a:r>
            <a:r>
              <a:rPr lang="pl-PL" sz="1400" dirty="0" err="1"/>
              <a:t>Maz</a:t>
            </a:r>
            <a:r>
              <a:rPr lang="pl-PL" sz="1400" dirty="0"/>
              <a:t>. – 114 tys. zł</a:t>
            </a:r>
          </a:p>
        </p:txBody>
      </p:sp>
      <p:sp>
        <p:nvSpPr>
          <p:cNvPr id="7" name="Prostokąt 6"/>
          <p:cNvSpPr/>
          <p:nvPr/>
        </p:nvSpPr>
        <p:spPr>
          <a:xfrm>
            <a:off x="4942670" y="2549518"/>
            <a:ext cx="994183" cy="338554"/>
          </a:xfrm>
          <a:prstGeom prst="rect">
            <a:avLst/>
          </a:prstGeom>
        </p:spPr>
        <p:txBody>
          <a:bodyPr wrap="none">
            <a:spAutoFit/>
          </a:bodyPr>
          <a:lstStyle/>
          <a:p>
            <a:pPr lvl="0">
              <a:defRPr/>
            </a:pPr>
            <a:r>
              <a:rPr lang="pl-PL" sz="1600" b="1" dirty="0">
                <a:solidFill>
                  <a:srgbClr val="FF0000"/>
                </a:solidFill>
              </a:rPr>
              <a:t>E-usługi</a:t>
            </a:r>
          </a:p>
        </p:txBody>
      </p:sp>
      <p:sp>
        <p:nvSpPr>
          <p:cNvPr id="8" name="Prostokąt 7"/>
          <p:cNvSpPr/>
          <p:nvPr/>
        </p:nvSpPr>
        <p:spPr>
          <a:xfrm>
            <a:off x="4765606" y="2914212"/>
            <a:ext cx="4248249" cy="954107"/>
          </a:xfrm>
          <a:prstGeom prst="rect">
            <a:avLst/>
          </a:prstGeom>
        </p:spPr>
        <p:txBody>
          <a:bodyPr wrap="square">
            <a:spAutoFit/>
          </a:bodyPr>
          <a:lstStyle/>
          <a:p>
            <a:pPr marL="171450" indent="-171450" algn="just">
              <a:buClr>
                <a:srgbClr val="FF0000"/>
              </a:buClr>
              <a:buSzPct val="150000"/>
              <a:buFont typeface="Arial" panose="020B0604020202020204" pitchFamily="34" charset="0"/>
              <a:buChar char="•"/>
              <a:defRPr/>
            </a:pPr>
            <a:r>
              <a:rPr lang="pl-PL" sz="1400" dirty="0"/>
              <a:t>E-usługi dla Mazowsza, Maków </a:t>
            </a:r>
            <a:r>
              <a:rPr lang="pl-PL" sz="1400" dirty="0" err="1"/>
              <a:t>Maz</a:t>
            </a:r>
            <a:r>
              <a:rPr lang="pl-PL" sz="1400" dirty="0"/>
              <a:t>. – 9,4 mln zł</a:t>
            </a:r>
          </a:p>
          <a:p>
            <a:pPr marL="171450" lvl="0" indent="-171450" algn="just">
              <a:buClr>
                <a:srgbClr val="FF0000"/>
              </a:buClr>
              <a:buSzPct val="150000"/>
              <a:buFont typeface="Arial" panose="020B0604020202020204" pitchFamily="34" charset="0"/>
              <a:buChar char="•"/>
              <a:defRPr/>
            </a:pPr>
            <a:r>
              <a:rPr lang="pl-PL" sz="1400" dirty="0" smtClean="0"/>
              <a:t>E-usługi </a:t>
            </a:r>
            <a:r>
              <a:rPr lang="pl-PL" sz="1400" dirty="0"/>
              <a:t>w Mazowieckim Szpitalu Specjalistycznym im. dr. Józefa Psarskiego </a:t>
            </a:r>
            <a:r>
              <a:rPr lang="pl-PL" sz="1400" dirty="0" smtClean="0"/>
              <a:t/>
            </a:r>
            <a:br>
              <a:rPr lang="pl-PL" sz="1400" dirty="0" smtClean="0"/>
            </a:br>
            <a:r>
              <a:rPr lang="pl-PL" sz="1400" dirty="0" smtClean="0"/>
              <a:t>w </a:t>
            </a:r>
            <a:r>
              <a:rPr lang="pl-PL" sz="1400" dirty="0"/>
              <a:t>Ostrołęce – 7,1 mln </a:t>
            </a:r>
            <a:r>
              <a:rPr lang="pl-PL" sz="1400" dirty="0" smtClean="0"/>
              <a:t>zł</a:t>
            </a:r>
            <a:endParaRPr lang="pl-PL" sz="1400" dirty="0"/>
          </a:p>
        </p:txBody>
      </p:sp>
      <p:sp>
        <p:nvSpPr>
          <p:cNvPr id="10" name="Prostokąt 9"/>
          <p:cNvSpPr/>
          <p:nvPr/>
        </p:nvSpPr>
        <p:spPr>
          <a:xfrm>
            <a:off x="4942671" y="3887550"/>
            <a:ext cx="2387192" cy="338554"/>
          </a:xfrm>
          <a:prstGeom prst="rect">
            <a:avLst/>
          </a:prstGeom>
        </p:spPr>
        <p:txBody>
          <a:bodyPr wrap="none">
            <a:spAutoFit/>
          </a:bodyPr>
          <a:lstStyle/>
          <a:p>
            <a:r>
              <a:rPr lang="pl-PL" sz="1600" b="1" dirty="0">
                <a:solidFill>
                  <a:srgbClr val="00B050"/>
                </a:solidFill>
              </a:rPr>
              <a:t>Dziedzictwo kulturowe</a:t>
            </a:r>
          </a:p>
        </p:txBody>
      </p:sp>
      <p:sp>
        <p:nvSpPr>
          <p:cNvPr id="11" name="Prostokąt 10"/>
          <p:cNvSpPr/>
          <p:nvPr/>
        </p:nvSpPr>
        <p:spPr>
          <a:xfrm>
            <a:off x="4824030" y="4216677"/>
            <a:ext cx="4282080" cy="2677656"/>
          </a:xfrm>
          <a:prstGeom prst="rect">
            <a:avLst/>
          </a:prstGeom>
        </p:spPr>
        <p:txBody>
          <a:bodyPr wrap="square">
            <a:spAutoFit/>
          </a:bodyPr>
          <a:lstStyle/>
          <a:p>
            <a:pPr marL="171450" lvl="0" indent="-171450" algn="just">
              <a:buClr>
                <a:srgbClr val="00B050"/>
              </a:buClr>
              <a:buSzPct val="150000"/>
              <a:buFont typeface="Arial" panose="020B0604020202020204" pitchFamily="34" charset="0"/>
              <a:buChar char="•"/>
              <a:defRPr/>
            </a:pPr>
            <a:r>
              <a:rPr lang="pl-PL" sz="1400" dirty="0"/>
              <a:t>Renowacja Bazyliki Mniejszej oraz XVIII-wiecznej Dzwonnicy w Myszyńcu – 5,2 mln zł</a:t>
            </a:r>
          </a:p>
          <a:p>
            <a:pPr marL="171450" lvl="0" indent="-171450" algn="just">
              <a:buClr>
                <a:srgbClr val="00B050"/>
              </a:buClr>
              <a:buSzPct val="150000"/>
              <a:buFont typeface="Arial" panose="020B0604020202020204" pitchFamily="34" charset="0"/>
              <a:buChar char="•"/>
              <a:defRPr/>
            </a:pPr>
            <a:r>
              <a:rPr lang="pl-PL" sz="1400" dirty="0"/>
              <a:t>Multimedialne Centrum Natura-Ekologiczne Innowacje Na Rzecz Kultury, m. Ostrołęka </a:t>
            </a:r>
            <a:r>
              <a:rPr lang="pl-PL" sz="1400" dirty="0" smtClean="0"/>
              <a:t/>
            </a:r>
            <a:br>
              <a:rPr lang="pl-PL" sz="1400" dirty="0" smtClean="0"/>
            </a:br>
            <a:r>
              <a:rPr lang="pl-PL" sz="1400" dirty="0" smtClean="0"/>
              <a:t>– </a:t>
            </a:r>
            <a:r>
              <a:rPr lang="pl-PL" sz="1400" dirty="0"/>
              <a:t>4 mln zł</a:t>
            </a:r>
          </a:p>
          <a:p>
            <a:pPr marL="171450" lvl="0" indent="-171450" algn="just">
              <a:buClr>
                <a:srgbClr val="00B050"/>
              </a:buClr>
              <a:buSzPct val="150000"/>
              <a:buFont typeface="Arial" panose="020B0604020202020204" pitchFamily="34" charset="0"/>
              <a:buChar char="•"/>
              <a:defRPr/>
            </a:pPr>
            <a:r>
              <a:rPr lang="pl-PL" sz="1400" dirty="0"/>
              <a:t>Rozszerzenie oferty kulturalnej w Przasnyszu </a:t>
            </a:r>
            <a:r>
              <a:rPr lang="pl-PL" sz="1400" dirty="0" smtClean="0"/>
              <a:t/>
            </a:r>
            <a:br>
              <a:rPr lang="pl-PL" sz="1400" dirty="0" smtClean="0"/>
            </a:br>
            <a:r>
              <a:rPr lang="pl-PL" sz="1400" dirty="0" smtClean="0"/>
              <a:t>– </a:t>
            </a:r>
            <a:r>
              <a:rPr lang="pl-PL" sz="1400" dirty="0"/>
              <a:t>3,1 mln zł</a:t>
            </a:r>
          </a:p>
          <a:p>
            <a:pPr marL="171450" lvl="0" indent="-171450" algn="just">
              <a:buClr>
                <a:srgbClr val="00B050"/>
              </a:buClr>
              <a:buSzPct val="150000"/>
              <a:buFont typeface="Arial" panose="020B0604020202020204" pitchFamily="34" charset="0"/>
              <a:buChar char="•"/>
              <a:defRPr/>
            </a:pPr>
            <a:r>
              <a:rPr lang="pl-PL" sz="1400" dirty="0"/>
              <a:t>Restauracja zabytkowego budynku modlitewnego Bet-</a:t>
            </a:r>
            <a:r>
              <a:rPr lang="pl-PL" sz="1400" dirty="0" err="1"/>
              <a:t>Hamidrasz</a:t>
            </a:r>
            <a:r>
              <a:rPr lang="pl-PL" sz="1400" dirty="0"/>
              <a:t> w Makowie Mazowieckim </a:t>
            </a:r>
            <a:r>
              <a:rPr lang="pl-PL" sz="1400" dirty="0" smtClean="0"/>
              <a:t/>
            </a:r>
            <a:br>
              <a:rPr lang="pl-PL" sz="1400" dirty="0" smtClean="0"/>
            </a:br>
            <a:r>
              <a:rPr lang="pl-PL" sz="1400" dirty="0" smtClean="0"/>
              <a:t>– </a:t>
            </a:r>
            <a:r>
              <a:rPr lang="pl-PL" sz="1400" dirty="0"/>
              <a:t>1,8 mln zł</a:t>
            </a:r>
          </a:p>
          <a:p>
            <a:pPr marL="171450" lvl="0" indent="-171450" algn="just">
              <a:buClr>
                <a:srgbClr val="00B050"/>
              </a:buClr>
              <a:buSzPct val="150000"/>
              <a:buFont typeface="Arial" panose="020B0604020202020204" pitchFamily="34" charset="0"/>
              <a:buChar char="•"/>
              <a:defRPr/>
            </a:pPr>
            <a:r>
              <a:rPr lang="pl-PL" sz="1400" dirty="0"/>
              <a:t>Ochrona obiektów zabytkowych w </a:t>
            </a:r>
            <a:r>
              <a:rPr lang="pl-PL" sz="1400" dirty="0" smtClean="0"/>
              <a:t>gminie </a:t>
            </a:r>
            <a:r>
              <a:rPr lang="pl-PL" sz="1400" dirty="0"/>
              <a:t>Wyszków – 696 tys. zł</a:t>
            </a:r>
          </a:p>
        </p:txBody>
      </p:sp>
    </p:spTree>
    <p:extLst>
      <p:ext uri="{BB962C8B-B14F-4D97-AF65-F5344CB8AC3E}">
        <p14:creationId xmlns:p14="http://schemas.microsoft.com/office/powerpoint/2010/main" val="251936908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Obraz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 y="1838629"/>
            <a:ext cx="4955657" cy="4514400"/>
          </a:xfrm>
          <a:prstGeom prst="rect">
            <a:avLst/>
          </a:prstGeom>
        </p:spPr>
      </p:pic>
      <p:sp>
        <p:nvSpPr>
          <p:cNvPr id="13" name="Symbol zastępczy numeru slajdu 17"/>
          <p:cNvSpPr txBox="1">
            <a:spLocks noGrp="1"/>
          </p:cNvSpPr>
          <p:nvPr/>
        </p:nvSpPr>
        <p:spPr bwMode="auto">
          <a:xfrm>
            <a:off x="357188" y="6500813"/>
            <a:ext cx="4286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r>
              <a:rPr lang="pl-PL" altLang="pl-PL" sz="1200" dirty="0" smtClean="0">
                <a:cs typeface="Arial" pitchFamily="34" charset="0"/>
              </a:rPr>
              <a:t>26</a:t>
            </a:r>
          </a:p>
        </p:txBody>
      </p:sp>
      <p:sp>
        <p:nvSpPr>
          <p:cNvPr id="14" name="Schemat blokowy: łącznik 13"/>
          <p:cNvSpPr/>
          <p:nvPr/>
        </p:nvSpPr>
        <p:spPr bwMode="auto">
          <a:xfrm>
            <a:off x="3627279" y="5094263"/>
            <a:ext cx="108000" cy="108000"/>
          </a:xfrm>
          <a:prstGeom prst="flowChartConnector">
            <a:avLst/>
          </a:prstGeom>
          <a:solidFill>
            <a:srgbClr val="FF660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15" name="Schemat blokowy: łącznik 14"/>
          <p:cNvSpPr/>
          <p:nvPr/>
        </p:nvSpPr>
        <p:spPr bwMode="auto">
          <a:xfrm>
            <a:off x="2051720" y="2383925"/>
            <a:ext cx="108000" cy="108000"/>
          </a:xfrm>
          <a:prstGeom prst="flowChartConnector">
            <a:avLst/>
          </a:prstGeom>
          <a:solidFill>
            <a:srgbClr val="FF660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16" name="Schemat blokowy: łącznik 15"/>
          <p:cNvSpPr/>
          <p:nvPr/>
        </p:nvSpPr>
        <p:spPr bwMode="auto">
          <a:xfrm>
            <a:off x="1547664" y="4764931"/>
            <a:ext cx="108000" cy="108000"/>
          </a:xfrm>
          <a:prstGeom prst="flowChartConnector">
            <a:avLst/>
          </a:prstGeom>
          <a:solidFill>
            <a:srgbClr val="FF660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17" name="Schemat blokowy: łącznik 16"/>
          <p:cNvSpPr/>
          <p:nvPr/>
        </p:nvSpPr>
        <p:spPr bwMode="auto">
          <a:xfrm>
            <a:off x="2514308" y="3573016"/>
            <a:ext cx="108000" cy="108000"/>
          </a:xfrm>
          <a:prstGeom prst="flowChartConnector">
            <a:avLst/>
          </a:prstGeom>
          <a:solidFill>
            <a:srgbClr val="FF660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18" name="Schemat blokowy: łącznik 17"/>
          <p:cNvSpPr/>
          <p:nvPr/>
        </p:nvSpPr>
        <p:spPr bwMode="auto">
          <a:xfrm>
            <a:off x="2508350" y="3681016"/>
            <a:ext cx="108000" cy="108000"/>
          </a:xfrm>
          <a:prstGeom prst="flowChartConnector">
            <a:avLst/>
          </a:prstGeom>
          <a:solidFill>
            <a:srgbClr val="FF660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20" name="Schemat blokowy: łącznik 19"/>
          <p:cNvSpPr/>
          <p:nvPr/>
        </p:nvSpPr>
        <p:spPr bwMode="auto">
          <a:xfrm>
            <a:off x="3134776" y="4750718"/>
            <a:ext cx="108000" cy="108000"/>
          </a:xfrm>
          <a:prstGeom prst="flowChartConnector">
            <a:avLst/>
          </a:prstGeom>
          <a:solidFill>
            <a:srgbClr val="00990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21" name="Schemat blokowy: łącznik 20"/>
          <p:cNvSpPr/>
          <p:nvPr/>
        </p:nvSpPr>
        <p:spPr bwMode="auto">
          <a:xfrm>
            <a:off x="2645672" y="5445224"/>
            <a:ext cx="108000" cy="108000"/>
          </a:xfrm>
          <a:prstGeom prst="flowChartConnector">
            <a:avLst/>
          </a:prstGeom>
          <a:solidFill>
            <a:srgbClr val="00990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22" name="Schemat blokowy: łącznik 21"/>
          <p:cNvSpPr/>
          <p:nvPr/>
        </p:nvSpPr>
        <p:spPr bwMode="auto">
          <a:xfrm>
            <a:off x="1916481" y="5661248"/>
            <a:ext cx="108000" cy="108000"/>
          </a:xfrm>
          <a:prstGeom prst="flowChartConnector">
            <a:avLst/>
          </a:prstGeom>
          <a:solidFill>
            <a:srgbClr val="00990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23" name="Schemat blokowy: łącznik 22"/>
          <p:cNvSpPr/>
          <p:nvPr/>
        </p:nvSpPr>
        <p:spPr bwMode="auto">
          <a:xfrm>
            <a:off x="1356447" y="4571138"/>
            <a:ext cx="108000" cy="108000"/>
          </a:xfrm>
          <a:prstGeom prst="flowChartConnector">
            <a:avLst/>
          </a:prstGeom>
          <a:solidFill>
            <a:srgbClr val="6600CC"/>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25" name="Schemat blokowy: łącznik 24"/>
          <p:cNvSpPr/>
          <p:nvPr/>
        </p:nvSpPr>
        <p:spPr bwMode="auto">
          <a:xfrm>
            <a:off x="856836" y="4351931"/>
            <a:ext cx="108000" cy="108000"/>
          </a:xfrm>
          <a:prstGeom prst="flowChartConnector">
            <a:avLst/>
          </a:prstGeom>
          <a:solidFill>
            <a:srgbClr val="FF660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26" name="Prostokąt 1"/>
          <p:cNvSpPr>
            <a:spLocks noChangeArrowheads="1"/>
          </p:cNvSpPr>
          <p:nvPr/>
        </p:nvSpPr>
        <p:spPr bwMode="auto">
          <a:xfrm>
            <a:off x="126086" y="116632"/>
            <a:ext cx="89285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defRPr/>
            </a:pPr>
            <a:r>
              <a:rPr lang="pl-PL" altLang="pl-PL" sz="2800" b="1" dirty="0" smtClean="0">
                <a:solidFill>
                  <a:srgbClr val="FF0000"/>
                </a:solidFill>
                <a:latin typeface="+mj-lt"/>
              </a:rPr>
              <a:t>Inwestycje w subregionie ostrołęckim (2014-2020)</a:t>
            </a:r>
            <a:endParaRPr lang="pl-PL" altLang="pl-PL" sz="2800" dirty="0">
              <a:solidFill>
                <a:srgbClr val="FF0000"/>
              </a:solidFill>
              <a:latin typeface="+mj-lt"/>
            </a:endParaRPr>
          </a:p>
        </p:txBody>
      </p:sp>
      <p:sp>
        <p:nvSpPr>
          <p:cNvPr id="27" name="pole tekstowe 26"/>
          <p:cNvSpPr txBox="1"/>
          <p:nvPr/>
        </p:nvSpPr>
        <p:spPr>
          <a:xfrm>
            <a:off x="281712" y="639852"/>
            <a:ext cx="4727920" cy="1015663"/>
          </a:xfrm>
          <a:prstGeom prst="rect">
            <a:avLst/>
          </a:prstGeom>
          <a:noFill/>
        </p:spPr>
        <p:txBody>
          <a:bodyPr wrap="square">
            <a:spAutoFit/>
          </a:bodyPr>
          <a:lstStyle/>
          <a:p>
            <a:pPr algn="ctr">
              <a:defRPr/>
            </a:pPr>
            <a:r>
              <a:rPr lang="pl-PL" altLang="pl-PL" sz="2000" b="1" dirty="0">
                <a:solidFill>
                  <a:srgbClr val="000000"/>
                </a:solidFill>
              </a:rPr>
              <a:t>Regionalny Program Operacyjny </a:t>
            </a:r>
            <a:endParaRPr lang="pl-PL" altLang="pl-PL" sz="2000" b="1" dirty="0" smtClean="0">
              <a:solidFill>
                <a:srgbClr val="000000"/>
              </a:solidFill>
            </a:endParaRPr>
          </a:p>
          <a:p>
            <a:pPr algn="ctr">
              <a:defRPr/>
            </a:pPr>
            <a:r>
              <a:rPr lang="pl-PL" altLang="pl-PL" sz="2000" b="1" dirty="0" smtClean="0">
                <a:solidFill>
                  <a:srgbClr val="000000"/>
                </a:solidFill>
              </a:rPr>
              <a:t>Województwa </a:t>
            </a:r>
            <a:r>
              <a:rPr lang="pl-PL" altLang="pl-PL" sz="2000" b="1" dirty="0">
                <a:solidFill>
                  <a:srgbClr val="000000"/>
                </a:solidFill>
              </a:rPr>
              <a:t>Mazowieckiego </a:t>
            </a:r>
            <a:r>
              <a:rPr lang="pl-PL" altLang="pl-PL" sz="2000" b="1" dirty="0" smtClean="0">
                <a:solidFill>
                  <a:srgbClr val="000000"/>
                </a:solidFill>
              </a:rPr>
              <a:t/>
            </a:r>
            <a:br>
              <a:rPr lang="pl-PL" altLang="pl-PL" sz="2000" b="1" dirty="0" smtClean="0">
                <a:solidFill>
                  <a:srgbClr val="000000"/>
                </a:solidFill>
              </a:rPr>
            </a:br>
            <a:r>
              <a:rPr lang="pl-PL" altLang="pl-PL" sz="2000" b="1" dirty="0" smtClean="0">
                <a:solidFill>
                  <a:srgbClr val="000000"/>
                </a:solidFill>
              </a:rPr>
              <a:t>na lata </a:t>
            </a:r>
            <a:r>
              <a:rPr lang="pl-PL" sz="2000" b="1" dirty="0" smtClean="0"/>
              <a:t>2014-2020</a:t>
            </a:r>
            <a:endParaRPr lang="pl-PL" sz="2000" b="1" dirty="0">
              <a:solidFill>
                <a:srgbClr val="FF0000"/>
              </a:solidFill>
            </a:endParaRPr>
          </a:p>
        </p:txBody>
      </p:sp>
      <p:sp>
        <p:nvSpPr>
          <p:cNvPr id="3" name="Prostokąt 2"/>
          <p:cNvSpPr/>
          <p:nvPr/>
        </p:nvSpPr>
        <p:spPr>
          <a:xfrm>
            <a:off x="5001759" y="647703"/>
            <a:ext cx="2805576" cy="338554"/>
          </a:xfrm>
          <a:prstGeom prst="rect">
            <a:avLst/>
          </a:prstGeom>
        </p:spPr>
        <p:txBody>
          <a:bodyPr wrap="none">
            <a:spAutoFit/>
          </a:bodyPr>
          <a:lstStyle/>
          <a:p>
            <a:pPr lvl="0">
              <a:defRPr/>
            </a:pPr>
            <a:r>
              <a:rPr lang="pl-PL" sz="1600" b="1" dirty="0">
                <a:solidFill>
                  <a:srgbClr val="FF6600"/>
                </a:solidFill>
              </a:rPr>
              <a:t>Efektywność energetyczna</a:t>
            </a:r>
          </a:p>
        </p:txBody>
      </p:sp>
      <p:sp>
        <p:nvSpPr>
          <p:cNvPr id="19" name="Prostokąt 18"/>
          <p:cNvSpPr/>
          <p:nvPr/>
        </p:nvSpPr>
        <p:spPr>
          <a:xfrm>
            <a:off x="5148064" y="4129932"/>
            <a:ext cx="606256" cy="338554"/>
          </a:xfrm>
          <a:prstGeom prst="rect">
            <a:avLst/>
          </a:prstGeom>
        </p:spPr>
        <p:txBody>
          <a:bodyPr wrap="none">
            <a:spAutoFit/>
          </a:bodyPr>
          <a:lstStyle/>
          <a:p>
            <a:pPr lvl="0">
              <a:defRPr/>
            </a:pPr>
            <a:r>
              <a:rPr lang="pl-PL" sz="1600" b="1" dirty="0">
                <a:solidFill>
                  <a:srgbClr val="009900"/>
                </a:solidFill>
              </a:rPr>
              <a:t>OZE</a:t>
            </a:r>
          </a:p>
        </p:txBody>
      </p:sp>
      <p:sp>
        <p:nvSpPr>
          <p:cNvPr id="28" name="Prostokąt 27"/>
          <p:cNvSpPr/>
          <p:nvPr/>
        </p:nvSpPr>
        <p:spPr>
          <a:xfrm>
            <a:off x="5009632" y="5491971"/>
            <a:ext cx="2406428" cy="338554"/>
          </a:xfrm>
          <a:prstGeom prst="rect">
            <a:avLst/>
          </a:prstGeom>
        </p:spPr>
        <p:txBody>
          <a:bodyPr wrap="none">
            <a:spAutoFit/>
          </a:bodyPr>
          <a:lstStyle/>
          <a:p>
            <a:r>
              <a:rPr lang="pl-PL" sz="1600" b="1" dirty="0">
                <a:solidFill>
                  <a:srgbClr val="6600CC"/>
                </a:solidFill>
              </a:rPr>
              <a:t>Gospodarka odpadami</a:t>
            </a:r>
          </a:p>
        </p:txBody>
      </p:sp>
      <p:sp>
        <p:nvSpPr>
          <p:cNvPr id="29" name="Prostokąt 28"/>
          <p:cNvSpPr/>
          <p:nvPr/>
        </p:nvSpPr>
        <p:spPr>
          <a:xfrm>
            <a:off x="4727737" y="987286"/>
            <a:ext cx="4338616" cy="3108543"/>
          </a:xfrm>
          <a:prstGeom prst="rect">
            <a:avLst/>
          </a:prstGeom>
        </p:spPr>
        <p:txBody>
          <a:bodyPr wrap="square">
            <a:spAutoFit/>
          </a:bodyPr>
          <a:lstStyle/>
          <a:p>
            <a:pPr marL="171450" lvl="0" indent="-171450" algn="just">
              <a:buClr>
                <a:srgbClr val="FF6600"/>
              </a:buClr>
              <a:buSzPct val="150000"/>
              <a:buFont typeface="Arial" panose="020B0604020202020204" pitchFamily="34" charset="0"/>
              <a:buChar char="•"/>
              <a:defRPr/>
            </a:pPr>
            <a:r>
              <a:rPr lang="pl-PL" sz="1400" dirty="0"/>
              <a:t>Termomodernizacja budynków użyteczności publicznej w </a:t>
            </a:r>
            <a:r>
              <a:rPr lang="pl-PL" sz="1400" dirty="0" smtClean="0"/>
              <a:t>gminie </a:t>
            </a:r>
            <a:r>
              <a:rPr lang="pl-PL" sz="1400" dirty="0"/>
              <a:t>Małkinia Górna – 6,7 mln zł</a:t>
            </a:r>
          </a:p>
          <a:p>
            <a:pPr marL="171450" lvl="0" indent="-171450" algn="just">
              <a:buClr>
                <a:srgbClr val="FF6600"/>
              </a:buClr>
              <a:buSzPct val="150000"/>
              <a:buFont typeface="Arial" panose="020B0604020202020204" pitchFamily="34" charset="0"/>
              <a:buChar char="•"/>
              <a:defRPr/>
            </a:pPr>
            <a:r>
              <a:rPr lang="pl-PL" sz="1400" dirty="0"/>
              <a:t>Termomodernizacja budynków użyteczności publicznej na terenie gm. Krasne – 4,7 mln zł</a:t>
            </a:r>
            <a:endParaRPr lang="pl-PL" sz="1400" dirty="0" smtClean="0"/>
          </a:p>
          <a:p>
            <a:pPr marL="171450" lvl="0" indent="-171450" algn="just">
              <a:buClr>
                <a:srgbClr val="FF6600"/>
              </a:buClr>
              <a:buSzPct val="150000"/>
              <a:buFont typeface="Arial" panose="020B0604020202020204" pitchFamily="34" charset="0"/>
              <a:buChar char="•"/>
              <a:defRPr/>
            </a:pPr>
            <a:r>
              <a:rPr lang="pl-PL" sz="1400" dirty="0" smtClean="0"/>
              <a:t>Kompleksowa </a:t>
            </a:r>
            <a:r>
              <a:rPr lang="pl-PL" sz="1400" dirty="0"/>
              <a:t>modernizacja energetyczna budynków użyteczności publicznej w gm. Myszyniec – 4,5 mln zł</a:t>
            </a:r>
          </a:p>
          <a:p>
            <a:pPr marL="171450" lvl="0" indent="-171450" algn="just">
              <a:buClr>
                <a:srgbClr val="FF6600"/>
              </a:buClr>
              <a:buSzPct val="150000"/>
              <a:buFont typeface="Arial" panose="020B0604020202020204" pitchFamily="34" charset="0"/>
              <a:buChar char="•"/>
              <a:defRPr/>
            </a:pPr>
            <a:r>
              <a:rPr lang="pl-PL" sz="1400" dirty="0"/>
              <a:t>Modernizacja energetyczna zespołu budynków </a:t>
            </a:r>
            <a:r>
              <a:rPr lang="pl-PL" sz="1400" dirty="0" smtClean="0"/>
              <a:t/>
            </a:r>
            <a:br>
              <a:rPr lang="pl-PL" sz="1400" dirty="0" smtClean="0"/>
            </a:br>
            <a:r>
              <a:rPr lang="pl-PL" sz="1400" dirty="0" smtClean="0"/>
              <a:t>w gminie </a:t>
            </a:r>
            <a:r>
              <a:rPr lang="pl-PL" sz="1400" dirty="0"/>
              <a:t>Szelków – 3,3 mln zł</a:t>
            </a:r>
          </a:p>
          <a:p>
            <a:pPr marL="171450" lvl="0" indent="-171450" algn="just">
              <a:buClr>
                <a:srgbClr val="FF6600"/>
              </a:buClr>
              <a:buSzPct val="150000"/>
              <a:buFont typeface="Arial" panose="020B0604020202020204" pitchFamily="34" charset="0"/>
              <a:buChar char="•"/>
              <a:defRPr/>
            </a:pPr>
            <a:r>
              <a:rPr lang="pl-PL" sz="1400" dirty="0"/>
              <a:t>Zwiększenie efektywności energetycznej budynku </a:t>
            </a:r>
            <a:r>
              <a:rPr lang="pl-PL" sz="1400" dirty="0" err="1"/>
              <a:t>OPWiK</a:t>
            </a:r>
            <a:r>
              <a:rPr lang="pl-PL" sz="1400" dirty="0"/>
              <a:t> Sp. z o.o. w Ostrołęce – 2 mln zł</a:t>
            </a:r>
          </a:p>
          <a:p>
            <a:pPr marL="171450" lvl="0" indent="-171450" algn="just">
              <a:buClr>
                <a:srgbClr val="FF6600"/>
              </a:buClr>
              <a:buSzPct val="150000"/>
              <a:buFont typeface="Arial" panose="020B0604020202020204" pitchFamily="34" charset="0"/>
              <a:buChar char="•"/>
              <a:defRPr/>
            </a:pPr>
            <a:r>
              <a:rPr lang="pl-PL" sz="1400" dirty="0"/>
              <a:t>Poprawa efektywności energetycznej domu parafialnego pw. Nawiedzenia N.M.P w Ostrołęce – 1,7 mln </a:t>
            </a:r>
            <a:r>
              <a:rPr lang="pl-PL" sz="1400" dirty="0" smtClean="0"/>
              <a:t>zł</a:t>
            </a:r>
            <a:endParaRPr lang="pl-PL" sz="1400" dirty="0"/>
          </a:p>
        </p:txBody>
      </p:sp>
      <p:sp>
        <p:nvSpPr>
          <p:cNvPr id="30" name="Prostokąt 29"/>
          <p:cNvSpPr/>
          <p:nvPr/>
        </p:nvSpPr>
        <p:spPr>
          <a:xfrm>
            <a:off x="4828864" y="4487864"/>
            <a:ext cx="4026418" cy="954107"/>
          </a:xfrm>
          <a:prstGeom prst="rect">
            <a:avLst/>
          </a:prstGeom>
        </p:spPr>
        <p:txBody>
          <a:bodyPr wrap="square">
            <a:spAutoFit/>
          </a:bodyPr>
          <a:lstStyle/>
          <a:p>
            <a:pPr marL="171450" indent="-171450" algn="just">
              <a:buClr>
                <a:srgbClr val="009900"/>
              </a:buClr>
              <a:buSzPct val="150000"/>
              <a:buFont typeface="Arial" panose="020B0604020202020204" pitchFamily="34" charset="0"/>
              <a:buChar char="•"/>
              <a:defRPr/>
            </a:pPr>
            <a:r>
              <a:rPr lang="pl-PL" sz="1400" dirty="0"/>
              <a:t>Odnawialne Źródła Energii w m.in. gminach Brańszczyk, Somianka – 10,7 mln zł</a:t>
            </a:r>
          </a:p>
          <a:p>
            <a:pPr marL="171450" lvl="0" indent="-171450" algn="just">
              <a:buClr>
                <a:srgbClr val="009900"/>
              </a:buClr>
              <a:buSzPct val="150000"/>
              <a:buFont typeface="Arial" panose="020B0604020202020204" pitchFamily="34" charset="0"/>
              <a:buChar char="•"/>
              <a:defRPr/>
            </a:pPr>
            <a:r>
              <a:rPr lang="pl-PL" sz="1400" dirty="0" smtClean="0"/>
              <a:t>Odnawialne </a:t>
            </a:r>
            <a:r>
              <a:rPr lang="pl-PL" sz="1400" dirty="0"/>
              <a:t>Źródła Energii w </a:t>
            </a:r>
            <a:r>
              <a:rPr lang="pl-PL" sz="1400" dirty="0" smtClean="0"/>
              <a:t>gminie </a:t>
            </a:r>
            <a:r>
              <a:rPr lang="pl-PL" sz="1400" dirty="0"/>
              <a:t>Ostrów </a:t>
            </a:r>
            <a:r>
              <a:rPr lang="pl-PL" sz="1400" dirty="0" err="1"/>
              <a:t>Maz</a:t>
            </a:r>
            <a:r>
              <a:rPr lang="pl-PL" sz="1400" dirty="0"/>
              <a:t>. – 6 mln </a:t>
            </a:r>
            <a:r>
              <a:rPr lang="pl-PL" sz="1400" dirty="0" smtClean="0"/>
              <a:t>zł</a:t>
            </a:r>
            <a:endParaRPr lang="pl-PL" sz="1400" dirty="0"/>
          </a:p>
        </p:txBody>
      </p:sp>
      <p:sp>
        <p:nvSpPr>
          <p:cNvPr id="31" name="Prostokąt 30"/>
          <p:cNvSpPr/>
          <p:nvPr/>
        </p:nvSpPr>
        <p:spPr>
          <a:xfrm>
            <a:off x="4865664" y="5858782"/>
            <a:ext cx="4032250" cy="738664"/>
          </a:xfrm>
          <a:prstGeom prst="rect">
            <a:avLst/>
          </a:prstGeom>
        </p:spPr>
        <p:txBody>
          <a:bodyPr wrap="square">
            <a:spAutoFit/>
          </a:bodyPr>
          <a:lstStyle/>
          <a:p>
            <a:pPr marL="171450" lvl="0" indent="-171450" algn="just">
              <a:buClr>
                <a:srgbClr val="6600CC"/>
              </a:buClr>
              <a:buSzPct val="150000"/>
              <a:buFont typeface="Arial" panose="020B0604020202020204" pitchFamily="34" charset="0"/>
              <a:buChar char="•"/>
              <a:defRPr/>
            </a:pPr>
            <a:r>
              <a:rPr lang="pl-PL" sz="1400" dirty="0"/>
              <a:t>Budowa Punktu Selektywnego Zbierania Odpadów Komunalnych w Makowie Mazowieckim – 765 tys. zł</a:t>
            </a:r>
          </a:p>
        </p:txBody>
      </p:sp>
    </p:spTree>
    <p:extLst>
      <p:ext uri="{BB962C8B-B14F-4D97-AF65-F5344CB8AC3E}">
        <p14:creationId xmlns:p14="http://schemas.microsoft.com/office/powerpoint/2010/main" val="37476598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2" name="Grupa 20"/>
          <p:cNvGrpSpPr>
            <a:grpSpLocks/>
          </p:cNvGrpSpPr>
          <p:nvPr/>
        </p:nvGrpSpPr>
        <p:grpSpPr bwMode="auto">
          <a:xfrm>
            <a:off x="0" y="192257"/>
            <a:ext cx="9144000" cy="6665743"/>
            <a:chOff x="0" y="192234"/>
            <a:chExt cx="9144000" cy="6665766"/>
          </a:xfrm>
        </p:grpSpPr>
        <p:sp>
          <p:nvSpPr>
            <p:cNvPr id="13" name="Prostokąt 12"/>
            <p:cNvSpPr/>
            <p:nvPr/>
          </p:nvSpPr>
          <p:spPr>
            <a:xfrm>
              <a:off x="0" y="6500812"/>
              <a:ext cx="9144000" cy="357188"/>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l-PL"/>
            </a:p>
          </p:txBody>
        </p:sp>
        <p:grpSp>
          <p:nvGrpSpPr>
            <p:cNvPr id="32783" name="Grupa 19"/>
            <p:cNvGrpSpPr>
              <a:grpSpLocks/>
            </p:cNvGrpSpPr>
            <p:nvPr/>
          </p:nvGrpSpPr>
          <p:grpSpPr bwMode="auto">
            <a:xfrm>
              <a:off x="357158" y="192234"/>
              <a:ext cx="8429684" cy="422629"/>
              <a:chOff x="357158" y="192234"/>
              <a:chExt cx="8429684" cy="422629"/>
            </a:xfrm>
          </p:grpSpPr>
          <p:pic>
            <p:nvPicPr>
              <p:cNvPr id="32784" name="Obraz 4" descr="logotyp(claim)_pl.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158" y="192234"/>
                <a:ext cx="2214578" cy="42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5" name="Obraz 6" descr="piktogramy_zestaw.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0826" y="196630"/>
                <a:ext cx="2286016" cy="32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6" name="Symbol zastępczy numeru slajdu 17"/>
          <p:cNvSpPr txBox="1">
            <a:spLocks noGrp="1"/>
          </p:cNvSpPr>
          <p:nvPr/>
        </p:nvSpPr>
        <p:spPr bwMode="auto">
          <a:xfrm>
            <a:off x="357188" y="6500813"/>
            <a:ext cx="4286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r>
              <a:rPr lang="pl-PL" altLang="pl-PL" sz="1200" dirty="0" smtClean="0">
                <a:solidFill>
                  <a:srgbClr val="FFFFFF"/>
                </a:solidFill>
                <a:cs typeface="Arial" pitchFamily="34" charset="0"/>
              </a:rPr>
              <a:t>27</a:t>
            </a:r>
          </a:p>
        </p:txBody>
      </p:sp>
      <p:sp>
        <p:nvSpPr>
          <p:cNvPr id="15" name="Rectangle 9"/>
          <p:cNvSpPr>
            <a:spLocks noChangeArrowheads="1"/>
          </p:cNvSpPr>
          <p:nvPr/>
        </p:nvSpPr>
        <p:spPr bwMode="auto">
          <a:xfrm>
            <a:off x="107950" y="786288"/>
            <a:ext cx="8928099" cy="624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itchFamily="34" charset="0"/>
              </a:defRPr>
            </a:lvl1pPr>
            <a:lvl2pPr>
              <a:defRPr sz="4400">
                <a:solidFill>
                  <a:schemeClr val="tx2"/>
                </a:solidFill>
                <a:latin typeface="Arial" pitchFamily="34" charset="0"/>
              </a:defRPr>
            </a:lvl2pPr>
            <a:lvl3pPr>
              <a:defRPr sz="4400">
                <a:solidFill>
                  <a:schemeClr val="tx2"/>
                </a:solidFill>
                <a:latin typeface="Arial" pitchFamily="34" charset="0"/>
              </a:defRPr>
            </a:lvl3pPr>
            <a:lvl4pPr>
              <a:defRPr sz="4400">
                <a:solidFill>
                  <a:schemeClr val="tx2"/>
                </a:solidFill>
                <a:latin typeface="Arial" pitchFamily="34" charset="0"/>
              </a:defRPr>
            </a:lvl4pPr>
            <a:lvl5pPr>
              <a:defRPr sz="4400">
                <a:solidFill>
                  <a:schemeClr val="tx2"/>
                </a:solidFill>
                <a:latin typeface="Arial" pitchFamily="34" charset="0"/>
              </a:defRPr>
            </a:lvl5pPr>
            <a:lvl6pPr marL="457200" algn="ctr" fontAlgn="base">
              <a:spcBef>
                <a:spcPct val="0"/>
              </a:spcBef>
              <a:spcAft>
                <a:spcPct val="0"/>
              </a:spcAft>
              <a:defRPr sz="4400">
                <a:solidFill>
                  <a:schemeClr val="tx2"/>
                </a:solidFill>
                <a:latin typeface="Arial" pitchFamily="34" charset="0"/>
              </a:defRPr>
            </a:lvl6pPr>
            <a:lvl7pPr marL="914400" algn="ctr" fontAlgn="base">
              <a:spcBef>
                <a:spcPct val="0"/>
              </a:spcBef>
              <a:spcAft>
                <a:spcPct val="0"/>
              </a:spcAft>
              <a:defRPr sz="4400">
                <a:solidFill>
                  <a:schemeClr val="tx2"/>
                </a:solidFill>
                <a:latin typeface="Arial" pitchFamily="34" charset="0"/>
              </a:defRPr>
            </a:lvl7pPr>
            <a:lvl8pPr marL="1371600" algn="ctr" fontAlgn="base">
              <a:spcBef>
                <a:spcPct val="0"/>
              </a:spcBef>
              <a:spcAft>
                <a:spcPct val="0"/>
              </a:spcAft>
              <a:defRPr sz="4400">
                <a:solidFill>
                  <a:schemeClr val="tx2"/>
                </a:solidFill>
                <a:latin typeface="Arial" pitchFamily="34" charset="0"/>
              </a:defRPr>
            </a:lvl8pPr>
            <a:lvl9pPr marL="1828800" algn="ctr" fontAlgn="base">
              <a:spcBef>
                <a:spcPct val="0"/>
              </a:spcBef>
              <a:spcAft>
                <a:spcPct val="0"/>
              </a:spcAft>
              <a:defRPr sz="4400">
                <a:solidFill>
                  <a:schemeClr val="tx2"/>
                </a:solidFill>
                <a:latin typeface="Arial" pitchFamily="34" charset="0"/>
              </a:defRPr>
            </a:lvl9pPr>
          </a:lstStyle>
          <a:p>
            <a:pPr algn="ctr" fontAlgn="base">
              <a:spcBef>
                <a:spcPct val="0"/>
              </a:spcBef>
              <a:spcAft>
                <a:spcPct val="0"/>
              </a:spcAft>
            </a:pPr>
            <a:r>
              <a:rPr lang="pl-PL" altLang="pl-PL" sz="2800" b="1" dirty="0">
                <a:solidFill>
                  <a:srgbClr val="FF0000"/>
                </a:solidFill>
                <a:latin typeface="+mj-lt"/>
              </a:rPr>
              <a:t>Inwestycje w rozwój </a:t>
            </a:r>
            <a:r>
              <a:rPr lang="pl-PL" altLang="pl-PL" sz="2800" b="1" dirty="0" smtClean="0">
                <a:solidFill>
                  <a:srgbClr val="FF0000"/>
                </a:solidFill>
                <a:latin typeface="+mj-lt"/>
              </a:rPr>
              <a:t>obszarów wiejskich 2007-2013 </a:t>
            </a:r>
            <a:endParaRPr lang="pl-PL" altLang="pl-PL" sz="2800" b="1" dirty="0">
              <a:solidFill>
                <a:srgbClr val="FF0000"/>
              </a:solidFill>
              <a:latin typeface="+mj-lt"/>
            </a:endParaRPr>
          </a:p>
        </p:txBody>
      </p:sp>
      <p:sp>
        <p:nvSpPr>
          <p:cNvPr id="17" name="Prostokąt 16"/>
          <p:cNvSpPr/>
          <p:nvPr/>
        </p:nvSpPr>
        <p:spPr>
          <a:xfrm>
            <a:off x="107950" y="1363295"/>
            <a:ext cx="8928100" cy="3077766"/>
          </a:xfrm>
          <a:prstGeom prst="rect">
            <a:avLst/>
          </a:prstGeom>
        </p:spPr>
        <p:txBody>
          <a:bodyPr wrap="square">
            <a:spAutoFit/>
          </a:bodyPr>
          <a:lstStyle/>
          <a:p>
            <a:pPr algn="ctr">
              <a:spcAft>
                <a:spcPts val="1200"/>
              </a:spcAft>
            </a:pPr>
            <a:r>
              <a:rPr lang="pl-PL" sz="2000" b="1" dirty="0" smtClean="0">
                <a:solidFill>
                  <a:srgbClr val="C00000"/>
                </a:solidFill>
              </a:rPr>
              <a:t>Program Rozwoju Obszarów Wiejskich na lata 2007-2013</a:t>
            </a:r>
          </a:p>
          <a:p>
            <a:pPr algn="ctr">
              <a:spcAft>
                <a:spcPts val="1200"/>
              </a:spcAft>
            </a:pPr>
            <a:r>
              <a:rPr lang="pl-PL" b="1" dirty="0" smtClean="0">
                <a:solidFill>
                  <a:srgbClr val="000000"/>
                </a:solidFill>
              </a:rPr>
              <a:t>zrealizowano ze środków z </a:t>
            </a:r>
            <a:r>
              <a:rPr lang="pl-PL" b="1" dirty="0">
                <a:solidFill>
                  <a:srgbClr val="000000"/>
                </a:solidFill>
              </a:rPr>
              <a:t>Europejskiego Funduszu Rolnego </a:t>
            </a:r>
            <a:r>
              <a:rPr lang="pl-PL" b="1" dirty="0" smtClean="0">
                <a:solidFill>
                  <a:srgbClr val="000000"/>
                </a:solidFill>
              </a:rPr>
              <a:t/>
            </a:r>
            <a:br>
              <a:rPr lang="pl-PL" b="1" dirty="0" smtClean="0">
                <a:solidFill>
                  <a:srgbClr val="000000"/>
                </a:solidFill>
              </a:rPr>
            </a:br>
            <a:r>
              <a:rPr lang="pl-PL" b="1" dirty="0" smtClean="0">
                <a:solidFill>
                  <a:srgbClr val="000000"/>
                </a:solidFill>
              </a:rPr>
              <a:t>na </a:t>
            </a:r>
            <a:r>
              <a:rPr lang="pl-PL" b="1" dirty="0">
                <a:solidFill>
                  <a:srgbClr val="000000"/>
                </a:solidFill>
              </a:rPr>
              <a:t>rzecz Rozwoju Obszarów Wiejskich (EFRROW), </a:t>
            </a:r>
            <a:r>
              <a:rPr lang="pl-PL" b="1" dirty="0" smtClean="0">
                <a:solidFill>
                  <a:srgbClr val="000000"/>
                </a:solidFill>
              </a:rPr>
              <a:t/>
            </a:r>
            <a:br>
              <a:rPr lang="pl-PL" b="1" dirty="0" smtClean="0">
                <a:solidFill>
                  <a:srgbClr val="000000"/>
                </a:solidFill>
              </a:rPr>
            </a:br>
            <a:r>
              <a:rPr lang="pl-PL" b="1" dirty="0" smtClean="0">
                <a:solidFill>
                  <a:srgbClr val="000000"/>
                </a:solidFill>
              </a:rPr>
              <a:t>4638 </a:t>
            </a:r>
            <a:r>
              <a:rPr lang="pl-PL" b="1" dirty="0">
                <a:solidFill>
                  <a:srgbClr val="000000"/>
                </a:solidFill>
              </a:rPr>
              <a:t>projektów </a:t>
            </a:r>
            <a:r>
              <a:rPr lang="pl-PL" b="1" dirty="0" smtClean="0">
                <a:solidFill>
                  <a:srgbClr val="000000"/>
                </a:solidFill>
              </a:rPr>
              <a:t> o </a:t>
            </a:r>
            <a:r>
              <a:rPr lang="pl-PL" b="1" dirty="0">
                <a:solidFill>
                  <a:srgbClr val="000000"/>
                </a:solidFill>
              </a:rPr>
              <a:t>wartości ok. 2,1 mld </a:t>
            </a:r>
            <a:r>
              <a:rPr lang="pl-PL" b="1" dirty="0" smtClean="0">
                <a:solidFill>
                  <a:srgbClr val="000000"/>
                </a:solidFill>
              </a:rPr>
              <a:t>zł </a:t>
            </a:r>
          </a:p>
          <a:p>
            <a:pPr>
              <a:spcAft>
                <a:spcPts val="600"/>
              </a:spcAft>
            </a:pPr>
            <a:r>
              <a:rPr lang="pl-PL" sz="1600" dirty="0">
                <a:solidFill>
                  <a:srgbClr val="000000"/>
                </a:solidFill>
              </a:rPr>
              <a:t>Samorząd Województwa Mazowieckiego </a:t>
            </a:r>
            <a:r>
              <a:rPr lang="pl-PL" sz="1600" dirty="0" smtClean="0">
                <a:solidFill>
                  <a:srgbClr val="000000"/>
                </a:solidFill>
              </a:rPr>
              <a:t>wykonywał </a:t>
            </a:r>
            <a:r>
              <a:rPr lang="pl-PL" sz="1600" dirty="0">
                <a:solidFill>
                  <a:srgbClr val="000000"/>
                </a:solidFill>
              </a:rPr>
              <a:t>zadania </a:t>
            </a:r>
            <a:r>
              <a:rPr lang="pl-PL" sz="1600" dirty="0" smtClean="0">
                <a:solidFill>
                  <a:srgbClr val="000000"/>
                </a:solidFill>
              </a:rPr>
              <a:t>Instytucji Wdrażającej w zakresie:</a:t>
            </a:r>
            <a:endParaRPr lang="pl-PL" sz="1600" dirty="0">
              <a:solidFill>
                <a:srgbClr val="000000"/>
              </a:solidFill>
            </a:endParaRPr>
          </a:p>
          <a:p>
            <a:pPr marL="179388" indent="-179388">
              <a:spcAft>
                <a:spcPts val="600"/>
              </a:spcAft>
              <a:buFont typeface="Arial" panose="020B0604020202020204" pitchFamily="34" charset="0"/>
              <a:buChar char="•"/>
            </a:pPr>
            <a:r>
              <a:rPr lang="pl-PL" sz="1600" dirty="0" smtClean="0">
                <a:solidFill>
                  <a:srgbClr val="000000"/>
                </a:solidFill>
                <a:ea typeface="Times New Roman"/>
                <a:cs typeface="Arial"/>
              </a:rPr>
              <a:t>Poprawy </a:t>
            </a:r>
            <a:r>
              <a:rPr lang="pl-PL" sz="1600" dirty="0">
                <a:solidFill>
                  <a:srgbClr val="000000"/>
                </a:solidFill>
                <a:ea typeface="Times New Roman"/>
                <a:cs typeface="Arial"/>
              </a:rPr>
              <a:t>i </a:t>
            </a:r>
            <a:r>
              <a:rPr lang="pl-PL" sz="1600" dirty="0" smtClean="0">
                <a:solidFill>
                  <a:srgbClr val="000000"/>
                </a:solidFill>
                <a:ea typeface="Times New Roman"/>
                <a:cs typeface="Arial"/>
              </a:rPr>
              <a:t>rozwijania </a:t>
            </a:r>
            <a:r>
              <a:rPr lang="pl-PL" sz="1600" dirty="0">
                <a:solidFill>
                  <a:srgbClr val="000000"/>
                </a:solidFill>
                <a:ea typeface="Times New Roman"/>
                <a:cs typeface="Arial"/>
              </a:rPr>
              <a:t>infrastruktury związanej z rozwojem i dostosowaniem rolnictwa i </a:t>
            </a:r>
            <a:r>
              <a:rPr lang="pl-PL" sz="1600" dirty="0" smtClean="0">
                <a:solidFill>
                  <a:srgbClr val="000000"/>
                </a:solidFill>
                <a:ea typeface="Times New Roman"/>
                <a:cs typeface="Arial"/>
              </a:rPr>
              <a:t>leśnictwa</a:t>
            </a:r>
            <a:endParaRPr lang="pl-PL" sz="1600" dirty="0" smtClean="0">
              <a:solidFill>
                <a:srgbClr val="000000"/>
              </a:solidFill>
            </a:endParaRPr>
          </a:p>
          <a:p>
            <a:pPr marL="179388" indent="-179388">
              <a:spcAft>
                <a:spcPts val="600"/>
              </a:spcAft>
              <a:buFont typeface="Arial" panose="020B0604020202020204" pitchFamily="34" charset="0"/>
              <a:buChar char="•"/>
            </a:pPr>
            <a:r>
              <a:rPr lang="pl-PL" sz="1600" dirty="0" smtClean="0">
                <a:solidFill>
                  <a:srgbClr val="000000"/>
                </a:solidFill>
                <a:ea typeface="Times New Roman"/>
                <a:cs typeface="Arial"/>
              </a:rPr>
              <a:t>Podstawowych usług </a:t>
            </a:r>
            <a:r>
              <a:rPr lang="pl-PL" sz="1600" dirty="0">
                <a:solidFill>
                  <a:srgbClr val="000000"/>
                </a:solidFill>
                <a:ea typeface="Times New Roman"/>
                <a:cs typeface="Arial"/>
              </a:rPr>
              <a:t>dla gospodarki i ludności </a:t>
            </a:r>
            <a:r>
              <a:rPr lang="pl-PL" sz="1600" dirty="0" smtClean="0">
                <a:solidFill>
                  <a:srgbClr val="000000"/>
                </a:solidFill>
                <a:ea typeface="Times New Roman"/>
                <a:cs typeface="Arial"/>
              </a:rPr>
              <a:t>wiejskiej</a:t>
            </a:r>
          </a:p>
          <a:p>
            <a:pPr marL="179388" indent="-179388">
              <a:spcAft>
                <a:spcPts val="600"/>
              </a:spcAft>
              <a:buFont typeface="Arial" panose="020B0604020202020204" pitchFamily="34" charset="0"/>
              <a:buChar char="•"/>
            </a:pPr>
            <a:r>
              <a:rPr lang="pl-PL" sz="1600" dirty="0" smtClean="0">
                <a:solidFill>
                  <a:srgbClr val="000000"/>
                </a:solidFill>
                <a:ea typeface="Times New Roman"/>
                <a:cs typeface="Arial"/>
              </a:rPr>
              <a:t>Odnowy </a:t>
            </a:r>
            <a:r>
              <a:rPr lang="pl-PL" sz="1600" dirty="0">
                <a:solidFill>
                  <a:srgbClr val="000000"/>
                </a:solidFill>
                <a:ea typeface="Times New Roman"/>
                <a:cs typeface="Arial"/>
              </a:rPr>
              <a:t>i </a:t>
            </a:r>
            <a:r>
              <a:rPr lang="pl-PL" sz="1600" dirty="0" smtClean="0">
                <a:solidFill>
                  <a:srgbClr val="000000"/>
                </a:solidFill>
                <a:ea typeface="Times New Roman"/>
                <a:cs typeface="Arial"/>
              </a:rPr>
              <a:t>rozwoju wsi</a:t>
            </a:r>
          </a:p>
          <a:p>
            <a:pPr marL="179388" indent="-179388">
              <a:spcAft>
                <a:spcPts val="600"/>
              </a:spcAft>
              <a:buFont typeface="Arial" panose="020B0604020202020204" pitchFamily="34" charset="0"/>
              <a:buChar char="•"/>
            </a:pPr>
            <a:r>
              <a:rPr lang="pl-PL" sz="1600" dirty="0" smtClean="0">
                <a:solidFill>
                  <a:srgbClr val="000000"/>
                </a:solidFill>
                <a:ea typeface="Calibri"/>
                <a:cs typeface="Arial"/>
              </a:rPr>
              <a:t>Leader</a:t>
            </a:r>
            <a:r>
              <a:rPr lang="pl-PL" sz="1600" b="1" dirty="0" smtClean="0">
                <a:solidFill>
                  <a:srgbClr val="000000"/>
                </a:solidFill>
                <a:ea typeface="Calibri"/>
                <a:cs typeface="Arial"/>
              </a:rPr>
              <a:t>	</a:t>
            </a:r>
            <a:endParaRPr lang="pl-PL" sz="1600" dirty="0" smtClean="0">
              <a:solidFill>
                <a:srgbClr val="000000"/>
              </a:solidFill>
              <a:ea typeface="Calibri"/>
              <a:cs typeface="Times New Roman"/>
            </a:endParaRPr>
          </a:p>
        </p:txBody>
      </p:sp>
      <p:sp>
        <p:nvSpPr>
          <p:cNvPr id="12" name="pole tekstowe 11"/>
          <p:cNvSpPr txBox="1"/>
          <p:nvPr/>
        </p:nvSpPr>
        <p:spPr>
          <a:xfrm>
            <a:off x="107950" y="4456759"/>
            <a:ext cx="8928100" cy="1815882"/>
          </a:xfrm>
          <a:prstGeom prst="rect">
            <a:avLst/>
          </a:prstGeom>
          <a:noFill/>
        </p:spPr>
        <p:txBody>
          <a:bodyPr wrap="square" rtlCol="0">
            <a:spAutoFit/>
          </a:bodyPr>
          <a:lstStyle/>
          <a:p>
            <a:pPr algn="just"/>
            <a:r>
              <a:rPr lang="pl-PL" sz="1600" dirty="0" smtClean="0"/>
              <a:t>W subregionie ostrołęckim zrealizowano 746 projektów (wartość dofinansowania 206,8 mln zł), </a:t>
            </a:r>
            <a:br>
              <a:rPr lang="pl-PL" sz="1600" dirty="0" smtClean="0"/>
            </a:br>
            <a:r>
              <a:rPr lang="pl-PL" sz="1600" dirty="0" smtClean="0"/>
              <a:t>w tym:</a:t>
            </a:r>
          </a:p>
          <a:p>
            <a:pPr marL="179388" indent="-179388" algn="just">
              <a:buFont typeface="Arial" panose="020B0604020202020204" pitchFamily="34" charset="0"/>
              <a:buChar char="•"/>
            </a:pPr>
            <a:r>
              <a:rPr lang="pl-PL" sz="1600" b="1" dirty="0" smtClean="0"/>
              <a:t>w powiecie ostrołęckim </a:t>
            </a:r>
            <a:r>
              <a:rPr lang="pl-PL" sz="1600" dirty="0" smtClean="0"/>
              <a:t>- 163 projekty (wartość dofinansowania 52,8 mln zł)</a:t>
            </a:r>
          </a:p>
          <a:p>
            <a:pPr marL="179388" indent="-179388" algn="just">
              <a:buFont typeface="Arial" panose="020B0604020202020204" pitchFamily="34" charset="0"/>
              <a:buChar char="•"/>
            </a:pPr>
            <a:r>
              <a:rPr lang="pl-PL" sz="1600" b="1" dirty="0" smtClean="0"/>
              <a:t>w powiecie ostrowskim </a:t>
            </a:r>
            <a:r>
              <a:rPr lang="pl-PL" sz="1600" dirty="0" smtClean="0"/>
              <a:t>- 173 projekty </a:t>
            </a:r>
            <a:r>
              <a:rPr lang="pl-PL" sz="1600" dirty="0"/>
              <a:t>(</a:t>
            </a:r>
            <a:r>
              <a:rPr lang="pl-PL" sz="1600" dirty="0" smtClean="0"/>
              <a:t>wartość dofinansowania 50,9 mln zł)</a:t>
            </a:r>
          </a:p>
          <a:p>
            <a:pPr marL="179388" indent="-179388" algn="just">
              <a:buFont typeface="Arial" panose="020B0604020202020204" pitchFamily="34" charset="0"/>
              <a:buChar char="•"/>
            </a:pPr>
            <a:r>
              <a:rPr lang="pl-PL" sz="1600" b="1" dirty="0" smtClean="0"/>
              <a:t>w powiecie wyszkowskim </a:t>
            </a:r>
            <a:r>
              <a:rPr lang="pl-PL" sz="1600" dirty="0" smtClean="0"/>
              <a:t>- 149 </a:t>
            </a:r>
            <a:r>
              <a:rPr lang="pl-PL" sz="1600" dirty="0"/>
              <a:t>projektów (</a:t>
            </a:r>
            <a:r>
              <a:rPr lang="pl-PL" sz="1600" dirty="0" smtClean="0"/>
              <a:t>wartość dofinansowania 32,8 mln zł)</a:t>
            </a:r>
          </a:p>
          <a:p>
            <a:pPr marL="179388" indent="-179388" algn="just">
              <a:buFont typeface="Arial" panose="020B0604020202020204" pitchFamily="34" charset="0"/>
              <a:buChar char="•"/>
            </a:pPr>
            <a:r>
              <a:rPr lang="pl-PL" sz="1600" b="1" dirty="0"/>
              <a:t>w powiecie przasnyskim </a:t>
            </a:r>
            <a:r>
              <a:rPr lang="pl-PL" sz="1600" dirty="0"/>
              <a:t>- 147 projektów (wartość dofinansowania 34,1 mln zł)</a:t>
            </a:r>
          </a:p>
          <a:p>
            <a:pPr marL="179388" indent="-179388" algn="just">
              <a:buFont typeface="Arial" panose="020B0604020202020204" pitchFamily="34" charset="0"/>
              <a:buChar char="•"/>
            </a:pPr>
            <a:r>
              <a:rPr lang="pl-PL" sz="1600" b="1" dirty="0"/>
              <a:t>w powiecie makowskim </a:t>
            </a:r>
            <a:r>
              <a:rPr lang="pl-PL" sz="1600" dirty="0"/>
              <a:t>- 114 projektów (wartość dofinansowania 36,2 mln zł</a:t>
            </a:r>
            <a:r>
              <a:rPr lang="pl-PL" sz="1600" dirty="0" smtClean="0"/>
              <a:t>)</a:t>
            </a:r>
            <a:endParaRPr lang="pl-PL" sz="1600" dirty="0"/>
          </a:p>
        </p:txBody>
      </p:sp>
    </p:spTree>
    <p:extLst>
      <p:ext uri="{BB962C8B-B14F-4D97-AF65-F5344CB8AC3E}">
        <p14:creationId xmlns:p14="http://schemas.microsoft.com/office/powerpoint/2010/main" val="286682662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2" name="Grupa 20"/>
          <p:cNvGrpSpPr>
            <a:grpSpLocks/>
          </p:cNvGrpSpPr>
          <p:nvPr/>
        </p:nvGrpSpPr>
        <p:grpSpPr bwMode="auto">
          <a:xfrm>
            <a:off x="0" y="196652"/>
            <a:ext cx="9144000" cy="6661347"/>
            <a:chOff x="0" y="196630"/>
            <a:chExt cx="9144000" cy="6661370"/>
          </a:xfrm>
        </p:grpSpPr>
        <p:sp>
          <p:nvSpPr>
            <p:cNvPr id="13" name="Prostokąt 12"/>
            <p:cNvSpPr/>
            <p:nvPr/>
          </p:nvSpPr>
          <p:spPr>
            <a:xfrm>
              <a:off x="0" y="6500812"/>
              <a:ext cx="9144000" cy="357188"/>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l-PL"/>
            </a:p>
          </p:txBody>
        </p:sp>
        <p:grpSp>
          <p:nvGrpSpPr>
            <p:cNvPr id="32783" name="Grupa 19"/>
            <p:cNvGrpSpPr>
              <a:grpSpLocks/>
            </p:cNvGrpSpPr>
            <p:nvPr/>
          </p:nvGrpSpPr>
          <p:grpSpPr bwMode="auto">
            <a:xfrm>
              <a:off x="357158" y="196630"/>
              <a:ext cx="8429684" cy="433441"/>
              <a:chOff x="357158" y="196630"/>
              <a:chExt cx="8429684" cy="433441"/>
            </a:xfrm>
          </p:grpSpPr>
          <p:pic>
            <p:nvPicPr>
              <p:cNvPr id="32784" name="Obraz 4" descr="logotyp(claim)_pl.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158" y="207442"/>
                <a:ext cx="2214578" cy="42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5" name="Obraz 6" descr="piktogramy_zestaw.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0826" y="196630"/>
                <a:ext cx="2286016" cy="32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6" name="Symbol zastępczy numeru slajdu 17"/>
          <p:cNvSpPr txBox="1">
            <a:spLocks noGrp="1"/>
          </p:cNvSpPr>
          <p:nvPr/>
        </p:nvSpPr>
        <p:spPr bwMode="auto">
          <a:xfrm>
            <a:off x="357188" y="6500813"/>
            <a:ext cx="4286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r>
              <a:rPr lang="pl-PL" altLang="pl-PL" sz="1200" dirty="0" smtClean="0">
                <a:solidFill>
                  <a:srgbClr val="FFFFFF"/>
                </a:solidFill>
                <a:cs typeface="Arial" pitchFamily="34" charset="0"/>
              </a:rPr>
              <a:t>28</a:t>
            </a:r>
          </a:p>
        </p:txBody>
      </p:sp>
      <p:sp>
        <p:nvSpPr>
          <p:cNvPr id="15" name="Rectangle 9"/>
          <p:cNvSpPr>
            <a:spLocks noChangeArrowheads="1"/>
          </p:cNvSpPr>
          <p:nvPr/>
        </p:nvSpPr>
        <p:spPr bwMode="auto">
          <a:xfrm>
            <a:off x="1" y="779543"/>
            <a:ext cx="9036050" cy="624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itchFamily="34" charset="0"/>
              </a:defRPr>
            </a:lvl1pPr>
            <a:lvl2pPr>
              <a:defRPr sz="4400">
                <a:solidFill>
                  <a:schemeClr val="tx2"/>
                </a:solidFill>
                <a:latin typeface="Arial" pitchFamily="34" charset="0"/>
              </a:defRPr>
            </a:lvl2pPr>
            <a:lvl3pPr>
              <a:defRPr sz="4400">
                <a:solidFill>
                  <a:schemeClr val="tx2"/>
                </a:solidFill>
                <a:latin typeface="Arial" pitchFamily="34" charset="0"/>
              </a:defRPr>
            </a:lvl3pPr>
            <a:lvl4pPr>
              <a:defRPr sz="4400">
                <a:solidFill>
                  <a:schemeClr val="tx2"/>
                </a:solidFill>
                <a:latin typeface="Arial" pitchFamily="34" charset="0"/>
              </a:defRPr>
            </a:lvl4pPr>
            <a:lvl5pPr>
              <a:defRPr sz="4400">
                <a:solidFill>
                  <a:schemeClr val="tx2"/>
                </a:solidFill>
                <a:latin typeface="Arial" pitchFamily="34" charset="0"/>
              </a:defRPr>
            </a:lvl5pPr>
            <a:lvl6pPr marL="457200" algn="ctr" fontAlgn="base">
              <a:spcBef>
                <a:spcPct val="0"/>
              </a:spcBef>
              <a:spcAft>
                <a:spcPct val="0"/>
              </a:spcAft>
              <a:defRPr sz="4400">
                <a:solidFill>
                  <a:schemeClr val="tx2"/>
                </a:solidFill>
                <a:latin typeface="Arial" pitchFamily="34" charset="0"/>
              </a:defRPr>
            </a:lvl6pPr>
            <a:lvl7pPr marL="914400" algn="ctr" fontAlgn="base">
              <a:spcBef>
                <a:spcPct val="0"/>
              </a:spcBef>
              <a:spcAft>
                <a:spcPct val="0"/>
              </a:spcAft>
              <a:defRPr sz="4400">
                <a:solidFill>
                  <a:schemeClr val="tx2"/>
                </a:solidFill>
                <a:latin typeface="Arial" pitchFamily="34" charset="0"/>
              </a:defRPr>
            </a:lvl7pPr>
            <a:lvl8pPr marL="1371600" algn="ctr" fontAlgn="base">
              <a:spcBef>
                <a:spcPct val="0"/>
              </a:spcBef>
              <a:spcAft>
                <a:spcPct val="0"/>
              </a:spcAft>
              <a:defRPr sz="4400">
                <a:solidFill>
                  <a:schemeClr val="tx2"/>
                </a:solidFill>
                <a:latin typeface="Arial" pitchFamily="34" charset="0"/>
              </a:defRPr>
            </a:lvl8pPr>
            <a:lvl9pPr marL="1828800" algn="ctr" fontAlgn="base">
              <a:spcBef>
                <a:spcPct val="0"/>
              </a:spcBef>
              <a:spcAft>
                <a:spcPct val="0"/>
              </a:spcAft>
              <a:defRPr sz="4400">
                <a:solidFill>
                  <a:schemeClr val="tx2"/>
                </a:solidFill>
                <a:latin typeface="Arial" pitchFamily="34" charset="0"/>
              </a:defRPr>
            </a:lvl9pPr>
          </a:lstStyle>
          <a:p>
            <a:pPr algn="ctr" fontAlgn="base">
              <a:spcBef>
                <a:spcPct val="0"/>
              </a:spcBef>
              <a:spcAft>
                <a:spcPct val="0"/>
              </a:spcAft>
            </a:pPr>
            <a:r>
              <a:rPr lang="pl-PL" altLang="pl-PL" sz="2800" b="1" dirty="0">
                <a:solidFill>
                  <a:srgbClr val="FF0000"/>
                </a:solidFill>
                <a:latin typeface="+mj-lt"/>
              </a:rPr>
              <a:t>Inwestycje w rozwój </a:t>
            </a:r>
            <a:r>
              <a:rPr lang="pl-PL" altLang="pl-PL" sz="2800" b="1" dirty="0" smtClean="0">
                <a:solidFill>
                  <a:srgbClr val="FF0000"/>
                </a:solidFill>
                <a:latin typeface="+mj-lt"/>
              </a:rPr>
              <a:t>obszarów wiejskich 2014-2020 </a:t>
            </a:r>
            <a:endParaRPr lang="pl-PL" altLang="pl-PL" sz="2800" b="1" dirty="0">
              <a:solidFill>
                <a:srgbClr val="FF0000"/>
              </a:solidFill>
              <a:latin typeface="+mj-lt"/>
            </a:endParaRPr>
          </a:p>
        </p:txBody>
      </p:sp>
      <p:sp>
        <p:nvSpPr>
          <p:cNvPr id="17" name="Prostokąt 16"/>
          <p:cNvSpPr/>
          <p:nvPr/>
        </p:nvSpPr>
        <p:spPr>
          <a:xfrm>
            <a:off x="143836" y="1404048"/>
            <a:ext cx="8928099" cy="5146024"/>
          </a:xfrm>
          <a:prstGeom prst="rect">
            <a:avLst/>
          </a:prstGeom>
        </p:spPr>
        <p:txBody>
          <a:bodyPr wrap="square">
            <a:spAutoFit/>
          </a:bodyPr>
          <a:lstStyle/>
          <a:p>
            <a:pPr algn="ctr">
              <a:spcAft>
                <a:spcPts val="1200"/>
              </a:spcAft>
            </a:pPr>
            <a:r>
              <a:rPr lang="pl-PL" sz="2000" b="1" dirty="0" smtClean="0">
                <a:solidFill>
                  <a:srgbClr val="C00000"/>
                </a:solidFill>
              </a:rPr>
              <a:t>Program Rozwoju Obszarów Wiejskich na lata 2014-2020</a:t>
            </a:r>
          </a:p>
          <a:p>
            <a:pPr algn="ctr"/>
            <a:r>
              <a:rPr lang="pl-PL" sz="2000" b="1" dirty="0" smtClean="0"/>
              <a:t>realizowany ze środków </a:t>
            </a:r>
            <a:r>
              <a:rPr lang="pl-PL" sz="2000" b="1" dirty="0"/>
              <a:t>z Europejskiego Funduszu </a:t>
            </a:r>
            <a:r>
              <a:rPr lang="pl-PL" sz="2000" b="1" dirty="0" smtClean="0"/>
              <a:t>Rolnego</a:t>
            </a:r>
          </a:p>
          <a:p>
            <a:pPr algn="ctr"/>
            <a:r>
              <a:rPr lang="pl-PL" sz="2000" b="1" dirty="0" smtClean="0"/>
              <a:t>na </a:t>
            </a:r>
            <a:r>
              <a:rPr lang="pl-PL" sz="2000" b="1" dirty="0"/>
              <a:t>rzecz Rozwoju Obszarów Wiejskich (</a:t>
            </a:r>
            <a:r>
              <a:rPr lang="pl-PL" sz="2000" b="1" dirty="0" smtClean="0"/>
              <a:t>EFRROW)</a:t>
            </a:r>
          </a:p>
          <a:p>
            <a:r>
              <a:rPr lang="pl-PL" sz="1700" dirty="0" smtClean="0">
                <a:cs typeface="Arial" panose="020B0604020202020204" pitchFamily="34" charset="0"/>
              </a:rPr>
              <a:t>Samorząd Województwa </a:t>
            </a:r>
            <a:r>
              <a:rPr lang="pl-PL" sz="1700" dirty="0">
                <a:cs typeface="Arial" panose="020B0604020202020204" pitchFamily="34" charset="0"/>
              </a:rPr>
              <a:t>Mazowieckiego wykonuje zadania Instytucji </a:t>
            </a:r>
            <a:r>
              <a:rPr lang="pl-PL" sz="1700" dirty="0" smtClean="0">
                <a:cs typeface="Arial" panose="020B0604020202020204" pitchFamily="34" charset="0"/>
              </a:rPr>
              <a:t>Wdrażającej </a:t>
            </a:r>
            <a:r>
              <a:rPr lang="pl-PL" sz="1700" dirty="0">
                <a:cs typeface="Arial" panose="020B0604020202020204" pitchFamily="34" charset="0"/>
              </a:rPr>
              <a:t>dotyczące wdrażania następujących </a:t>
            </a:r>
            <a:r>
              <a:rPr lang="pl-PL" sz="1700" dirty="0" smtClean="0">
                <a:cs typeface="Arial" panose="020B0604020202020204" pitchFamily="34" charset="0"/>
              </a:rPr>
              <a:t>działań:</a:t>
            </a:r>
            <a:endParaRPr lang="pl-PL" sz="1700" dirty="0" smtClean="0">
              <a:solidFill>
                <a:srgbClr val="000000"/>
              </a:solidFill>
              <a:cs typeface="Arial" panose="020B0604020202020204" pitchFamily="34" charset="0"/>
            </a:endParaRPr>
          </a:p>
          <a:p>
            <a:pPr marL="179388" lvl="0" indent="-179388">
              <a:buFont typeface="Arial" panose="020B0604020202020204" pitchFamily="34" charset="0"/>
              <a:buChar char="•"/>
            </a:pPr>
            <a:r>
              <a:rPr lang="pl-PL" sz="1700" dirty="0" smtClean="0">
                <a:solidFill>
                  <a:srgbClr val="000000"/>
                </a:solidFill>
                <a:ea typeface="Times New Roman"/>
                <a:cs typeface="Arial" panose="020B0604020202020204" pitchFamily="34" charset="0"/>
              </a:rPr>
              <a:t>Inwestycji </a:t>
            </a:r>
            <a:r>
              <a:rPr lang="pl-PL" sz="1700" dirty="0">
                <a:solidFill>
                  <a:srgbClr val="000000"/>
                </a:solidFill>
                <a:ea typeface="Times New Roman"/>
                <a:cs typeface="Arial" panose="020B0604020202020204" pitchFamily="34" charset="0"/>
              </a:rPr>
              <a:t>w środki trwałe  </a:t>
            </a:r>
          </a:p>
          <a:p>
            <a:pPr lvl="2">
              <a:lnSpc>
                <a:spcPct val="115000"/>
              </a:lnSpc>
            </a:pPr>
            <a:r>
              <a:rPr lang="pl-PL" sz="1700" dirty="0" smtClean="0">
                <a:solidFill>
                  <a:srgbClr val="000000"/>
                </a:solidFill>
                <a:ea typeface="Calibri"/>
                <a:cs typeface="Arial" panose="020B0604020202020204" pitchFamily="34" charset="0"/>
              </a:rPr>
              <a:t>- Scalania </a:t>
            </a:r>
            <a:r>
              <a:rPr lang="pl-PL" sz="1700" dirty="0">
                <a:solidFill>
                  <a:srgbClr val="000000"/>
                </a:solidFill>
                <a:ea typeface="Calibri"/>
                <a:cs typeface="Arial" panose="020B0604020202020204" pitchFamily="34" charset="0"/>
              </a:rPr>
              <a:t>gruntów</a:t>
            </a:r>
          </a:p>
          <a:p>
            <a:pPr marL="179388" lvl="0" indent="-179388">
              <a:buFont typeface="Arial" panose="020B0604020202020204" pitchFamily="34" charset="0"/>
              <a:buChar char="•"/>
            </a:pPr>
            <a:r>
              <a:rPr lang="pl-PL" sz="1700" dirty="0" smtClean="0">
                <a:ea typeface="Times New Roman"/>
                <a:cs typeface="Arial" panose="020B0604020202020204" pitchFamily="34" charset="0"/>
              </a:rPr>
              <a:t>Podstawowych usług </a:t>
            </a:r>
            <a:r>
              <a:rPr lang="pl-PL" sz="1700" dirty="0">
                <a:ea typeface="Times New Roman"/>
                <a:cs typeface="Arial" panose="020B0604020202020204" pitchFamily="34" charset="0"/>
              </a:rPr>
              <a:t>i </a:t>
            </a:r>
            <a:r>
              <a:rPr lang="pl-PL" sz="1700" dirty="0" smtClean="0">
                <a:ea typeface="Times New Roman"/>
                <a:cs typeface="Arial" panose="020B0604020202020204" pitchFamily="34" charset="0"/>
              </a:rPr>
              <a:t>odnowy wsi </a:t>
            </a:r>
            <a:r>
              <a:rPr lang="pl-PL" sz="1700" dirty="0">
                <a:ea typeface="Times New Roman"/>
                <a:cs typeface="Arial" panose="020B0604020202020204" pitchFamily="34" charset="0"/>
              </a:rPr>
              <a:t>na obszarach </a:t>
            </a:r>
            <a:r>
              <a:rPr lang="pl-PL" sz="1700" dirty="0" smtClean="0">
                <a:ea typeface="Times New Roman"/>
                <a:cs typeface="Arial" panose="020B0604020202020204" pitchFamily="34" charset="0"/>
              </a:rPr>
              <a:t>wiejskich </a:t>
            </a:r>
          </a:p>
          <a:p>
            <a:pPr lvl="2">
              <a:lnSpc>
                <a:spcPct val="115000"/>
              </a:lnSpc>
            </a:pPr>
            <a:r>
              <a:rPr lang="pl-PL" sz="1700" dirty="0" smtClean="0">
                <a:ea typeface="Times New Roman"/>
                <a:cs typeface="Arial" panose="020B0604020202020204" pitchFamily="34" charset="0"/>
              </a:rPr>
              <a:t>- Budowa </a:t>
            </a:r>
            <a:r>
              <a:rPr lang="pl-PL" sz="1700" dirty="0">
                <a:ea typeface="Times New Roman"/>
                <a:cs typeface="Arial" panose="020B0604020202020204" pitchFamily="34" charset="0"/>
              </a:rPr>
              <a:t>lub modernizacja dróg lokalnych</a:t>
            </a:r>
          </a:p>
          <a:p>
            <a:pPr lvl="2">
              <a:lnSpc>
                <a:spcPct val="115000"/>
              </a:lnSpc>
            </a:pPr>
            <a:r>
              <a:rPr lang="pl-PL" sz="1700" dirty="0" smtClean="0">
                <a:ea typeface="Times New Roman"/>
                <a:cs typeface="Arial" panose="020B0604020202020204" pitchFamily="34" charset="0"/>
              </a:rPr>
              <a:t>- Gospodarka </a:t>
            </a:r>
            <a:r>
              <a:rPr lang="pl-PL" sz="1700" dirty="0">
                <a:ea typeface="Times New Roman"/>
                <a:cs typeface="Arial" panose="020B0604020202020204" pitchFamily="34" charset="0"/>
              </a:rPr>
              <a:t>wodno-ściekowa</a:t>
            </a:r>
          </a:p>
          <a:p>
            <a:pPr lvl="2">
              <a:lnSpc>
                <a:spcPct val="115000"/>
              </a:lnSpc>
            </a:pPr>
            <a:r>
              <a:rPr lang="pl-PL" sz="1700" dirty="0" smtClean="0">
                <a:ea typeface="Times New Roman"/>
                <a:cs typeface="Arial" panose="020B0604020202020204" pitchFamily="34" charset="0"/>
              </a:rPr>
              <a:t>- Inwestycje </a:t>
            </a:r>
            <a:r>
              <a:rPr lang="pl-PL" sz="1700" dirty="0">
                <a:ea typeface="Times New Roman"/>
                <a:cs typeface="Arial" panose="020B0604020202020204" pitchFamily="34" charset="0"/>
              </a:rPr>
              <a:t>w obiekty pełniące funkcje </a:t>
            </a:r>
            <a:r>
              <a:rPr lang="pl-PL" sz="1700" dirty="0" smtClean="0">
                <a:ea typeface="Times New Roman"/>
                <a:cs typeface="Arial" panose="020B0604020202020204" pitchFamily="34" charset="0"/>
              </a:rPr>
              <a:t>kulturalne</a:t>
            </a:r>
          </a:p>
          <a:p>
            <a:pPr lvl="2">
              <a:lnSpc>
                <a:spcPct val="115000"/>
              </a:lnSpc>
            </a:pPr>
            <a:r>
              <a:rPr lang="pl-PL" sz="1700" dirty="0" smtClean="0">
                <a:ea typeface="Times New Roman"/>
                <a:cs typeface="Arial" panose="020B0604020202020204" pitchFamily="34" charset="0"/>
              </a:rPr>
              <a:t>- Kształtowanie </a:t>
            </a:r>
            <a:r>
              <a:rPr lang="pl-PL" sz="1700" dirty="0">
                <a:ea typeface="Times New Roman"/>
                <a:cs typeface="Arial" panose="020B0604020202020204" pitchFamily="34" charset="0"/>
              </a:rPr>
              <a:t>przestrzeni publicznej</a:t>
            </a:r>
          </a:p>
          <a:p>
            <a:pPr lvl="2">
              <a:lnSpc>
                <a:spcPct val="115000"/>
              </a:lnSpc>
            </a:pPr>
            <a:r>
              <a:rPr lang="pl-PL" sz="1700" dirty="0" smtClean="0">
                <a:ea typeface="Times New Roman"/>
                <a:cs typeface="Arial" panose="020B0604020202020204" pitchFamily="34" charset="0"/>
              </a:rPr>
              <a:t>- Inwestycje </a:t>
            </a:r>
            <a:r>
              <a:rPr lang="pl-PL" sz="1700" dirty="0">
                <a:ea typeface="Times New Roman"/>
                <a:cs typeface="Arial" panose="020B0604020202020204" pitchFamily="34" charset="0"/>
              </a:rPr>
              <a:t>w targowiska lub obiekty budowlane przeznaczone na cele promocji </a:t>
            </a:r>
            <a:r>
              <a:rPr lang="pl-PL" sz="1700" dirty="0" smtClean="0">
                <a:ea typeface="Times New Roman"/>
                <a:cs typeface="Arial" panose="020B0604020202020204" pitchFamily="34" charset="0"/>
              </a:rPr>
              <a:t/>
            </a:r>
            <a:br>
              <a:rPr lang="pl-PL" sz="1700" dirty="0" smtClean="0">
                <a:ea typeface="Times New Roman"/>
                <a:cs typeface="Arial" panose="020B0604020202020204" pitchFamily="34" charset="0"/>
              </a:rPr>
            </a:br>
            <a:r>
              <a:rPr lang="pl-PL" sz="1700" dirty="0" smtClean="0">
                <a:ea typeface="Times New Roman"/>
                <a:cs typeface="Arial" panose="020B0604020202020204" pitchFamily="34" charset="0"/>
              </a:rPr>
              <a:t>  lokalnych </a:t>
            </a:r>
            <a:r>
              <a:rPr lang="pl-PL" sz="1700" dirty="0">
                <a:ea typeface="Times New Roman"/>
                <a:cs typeface="Arial" panose="020B0604020202020204" pitchFamily="34" charset="0"/>
              </a:rPr>
              <a:t>produktów</a:t>
            </a:r>
          </a:p>
          <a:p>
            <a:pPr lvl="2">
              <a:lnSpc>
                <a:spcPct val="115000"/>
              </a:lnSpc>
            </a:pPr>
            <a:r>
              <a:rPr lang="pl-PL" sz="1700" dirty="0" smtClean="0">
                <a:ea typeface="Times New Roman"/>
                <a:cs typeface="Arial" panose="020B0604020202020204" pitchFamily="34" charset="0"/>
              </a:rPr>
              <a:t>- Ochrona </a:t>
            </a:r>
            <a:r>
              <a:rPr lang="pl-PL" sz="1700" dirty="0">
                <a:ea typeface="Times New Roman"/>
                <a:cs typeface="Arial" panose="020B0604020202020204" pitchFamily="34" charset="0"/>
              </a:rPr>
              <a:t>zabytków i budownictwa tradycyjnego</a:t>
            </a:r>
          </a:p>
          <a:p>
            <a:pPr marL="179388" indent="-179388">
              <a:buFont typeface="Arial" panose="020B0604020202020204" pitchFamily="34" charset="0"/>
              <a:buChar char="•"/>
            </a:pPr>
            <a:r>
              <a:rPr lang="pl-PL" sz="1700" dirty="0">
                <a:ea typeface="Calibri"/>
                <a:cs typeface="Arial" panose="020B0604020202020204" pitchFamily="34" charset="0"/>
              </a:rPr>
              <a:t>Wsparcie dla rozwoju lokalnego w ramach inicjatywy LEADER (RLKS – rozwój lokalny kierowany przez społeczność</a:t>
            </a:r>
            <a:r>
              <a:rPr lang="pl-PL" sz="1700" dirty="0" smtClean="0">
                <a:ea typeface="Calibri"/>
                <a:cs typeface="Arial" panose="020B0604020202020204" pitchFamily="34" charset="0"/>
              </a:rPr>
              <a:t>)</a:t>
            </a:r>
          </a:p>
        </p:txBody>
      </p:sp>
    </p:spTree>
    <p:extLst>
      <p:ext uri="{BB962C8B-B14F-4D97-AF65-F5344CB8AC3E}">
        <p14:creationId xmlns:p14="http://schemas.microsoft.com/office/powerpoint/2010/main" val="378892751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ymbol zastępczy numeru slajdu 17"/>
          <p:cNvSpPr txBox="1">
            <a:spLocks noGrp="1"/>
          </p:cNvSpPr>
          <p:nvPr/>
        </p:nvSpPr>
        <p:spPr bwMode="auto">
          <a:xfrm>
            <a:off x="357188" y="6500813"/>
            <a:ext cx="4286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r>
              <a:rPr lang="pl-PL" altLang="pl-PL" sz="1200" dirty="0" smtClean="0">
                <a:cs typeface="Arial" pitchFamily="34" charset="0"/>
              </a:rPr>
              <a:t>29</a:t>
            </a:r>
          </a:p>
        </p:txBody>
      </p:sp>
      <p:grpSp>
        <p:nvGrpSpPr>
          <p:cNvPr id="7" name="Grupa 6"/>
          <p:cNvGrpSpPr/>
          <p:nvPr/>
        </p:nvGrpSpPr>
        <p:grpSpPr>
          <a:xfrm>
            <a:off x="56238" y="1504315"/>
            <a:ext cx="4955657" cy="4514400"/>
            <a:chOff x="53975" y="1838629"/>
            <a:chExt cx="4955657" cy="4514400"/>
          </a:xfrm>
        </p:grpSpPr>
        <p:pic>
          <p:nvPicPr>
            <p:cNvPr id="29" name="Obraz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 y="1838629"/>
              <a:ext cx="4955657" cy="4514400"/>
            </a:xfrm>
            <a:prstGeom prst="rect">
              <a:avLst/>
            </a:prstGeom>
          </p:spPr>
        </p:pic>
        <p:sp>
          <p:nvSpPr>
            <p:cNvPr id="15" name="Schemat blokowy: łącznik 14"/>
            <p:cNvSpPr/>
            <p:nvPr/>
          </p:nvSpPr>
          <p:spPr bwMode="auto">
            <a:xfrm>
              <a:off x="2438654" y="3603003"/>
              <a:ext cx="108000" cy="108000"/>
            </a:xfrm>
            <a:prstGeom prst="flowChartConnector">
              <a:avLst/>
            </a:prstGeom>
            <a:solidFill>
              <a:srgbClr val="FF660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16" name="Schemat blokowy: łącznik 15"/>
            <p:cNvSpPr/>
            <p:nvPr/>
          </p:nvSpPr>
          <p:spPr bwMode="auto">
            <a:xfrm>
              <a:off x="2571736" y="3723886"/>
              <a:ext cx="108000" cy="108000"/>
            </a:xfrm>
            <a:prstGeom prst="flowChartConnector">
              <a:avLst/>
            </a:prstGeom>
            <a:solidFill>
              <a:srgbClr val="FF660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17" name="Schemat blokowy: łącznik 16"/>
            <p:cNvSpPr/>
            <p:nvPr/>
          </p:nvSpPr>
          <p:spPr bwMode="auto">
            <a:xfrm>
              <a:off x="960179" y="2844006"/>
              <a:ext cx="108000" cy="108000"/>
            </a:xfrm>
            <a:prstGeom prst="flowChartConnector">
              <a:avLst/>
            </a:prstGeom>
            <a:solidFill>
              <a:srgbClr val="FF660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20" name="Schemat blokowy: łącznik 19"/>
            <p:cNvSpPr/>
            <p:nvPr/>
          </p:nvSpPr>
          <p:spPr bwMode="auto">
            <a:xfrm>
              <a:off x="1907704" y="2420888"/>
              <a:ext cx="108000" cy="108000"/>
            </a:xfrm>
            <a:prstGeom prst="flowChartConnector">
              <a:avLst/>
            </a:prstGeom>
            <a:solidFill>
              <a:srgbClr val="FF660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21" name="Schemat blokowy: łącznik 20"/>
            <p:cNvSpPr/>
            <p:nvPr/>
          </p:nvSpPr>
          <p:spPr bwMode="auto">
            <a:xfrm>
              <a:off x="2321540" y="5758803"/>
              <a:ext cx="108000" cy="108000"/>
            </a:xfrm>
            <a:prstGeom prst="flowChartConnector">
              <a:avLst/>
            </a:prstGeom>
            <a:solidFill>
              <a:srgbClr val="FF660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22" name="Schemat blokowy: łącznik 21"/>
            <p:cNvSpPr/>
            <p:nvPr/>
          </p:nvSpPr>
          <p:spPr bwMode="auto">
            <a:xfrm>
              <a:off x="2375540" y="5421377"/>
              <a:ext cx="108000" cy="108000"/>
            </a:xfrm>
            <a:prstGeom prst="flowChartConnector">
              <a:avLst/>
            </a:prstGeom>
            <a:solidFill>
              <a:srgbClr val="FF660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23" name="Schemat blokowy: łącznik 22"/>
            <p:cNvSpPr/>
            <p:nvPr/>
          </p:nvSpPr>
          <p:spPr bwMode="auto">
            <a:xfrm>
              <a:off x="2128384" y="3249185"/>
              <a:ext cx="108000" cy="108000"/>
            </a:xfrm>
            <a:prstGeom prst="flowChartConnector">
              <a:avLst/>
            </a:prstGeom>
            <a:solidFill>
              <a:srgbClr val="FF660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24" name="Schemat blokowy: łącznik 23"/>
            <p:cNvSpPr/>
            <p:nvPr/>
          </p:nvSpPr>
          <p:spPr bwMode="auto">
            <a:xfrm>
              <a:off x="1116702" y="2850119"/>
              <a:ext cx="108000" cy="108000"/>
            </a:xfrm>
            <a:prstGeom prst="flowChartConnector">
              <a:avLst/>
            </a:prstGeom>
            <a:solidFill>
              <a:srgbClr val="FF660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25" name="Schemat blokowy: łącznik 24"/>
            <p:cNvSpPr/>
            <p:nvPr/>
          </p:nvSpPr>
          <p:spPr bwMode="auto">
            <a:xfrm>
              <a:off x="677813" y="2898006"/>
              <a:ext cx="108000" cy="108000"/>
            </a:xfrm>
            <a:prstGeom prst="flowChartConnector">
              <a:avLst/>
            </a:prstGeom>
            <a:solidFill>
              <a:schemeClr val="accent6">
                <a:lumMod val="60000"/>
                <a:lumOff val="40000"/>
              </a:schemeClr>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26" name="Schemat blokowy: łącznik 25"/>
            <p:cNvSpPr/>
            <p:nvPr/>
          </p:nvSpPr>
          <p:spPr bwMode="auto">
            <a:xfrm>
              <a:off x="816530" y="3954725"/>
              <a:ext cx="108000" cy="108000"/>
            </a:xfrm>
            <a:prstGeom prst="flowChartConnector">
              <a:avLst/>
            </a:prstGeom>
            <a:solidFill>
              <a:srgbClr val="FF660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27" name="Schemat blokowy: łącznik 26"/>
            <p:cNvSpPr/>
            <p:nvPr/>
          </p:nvSpPr>
          <p:spPr bwMode="auto">
            <a:xfrm>
              <a:off x="2583789" y="3553987"/>
              <a:ext cx="108000" cy="108000"/>
            </a:xfrm>
            <a:prstGeom prst="flowChartConnector">
              <a:avLst/>
            </a:prstGeom>
            <a:solidFill>
              <a:srgbClr val="FF660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28" name="Schemat blokowy: łącznik 27"/>
            <p:cNvSpPr/>
            <p:nvPr/>
          </p:nvSpPr>
          <p:spPr bwMode="auto">
            <a:xfrm>
              <a:off x="3329804" y="4701489"/>
              <a:ext cx="108000" cy="108000"/>
            </a:xfrm>
            <a:prstGeom prst="flowChartConnector">
              <a:avLst/>
            </a:prstGeom>
            <a:solidFill>
              <a:srgbClr val="FF660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grpSp>
      <p:sp>
        <p:nvSpPr>
          <p:cNvPr id="30" name="Prostokąt 1"/>
          <p:cNvSpPr>
            <a:spLocks noChangeArrowheads="1"/>
          </p:cNvSpPr>
          <p:nvPr/>
        </p:nvSpPr>
        <p:spPr bwMode="auto">
          <a:xfrm>
            <a:off x="0" y="116632"/>
            <a:ext cx="914399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defRPr/>
            </a:pPr>
            <a:r>
              <a:rPr lang="pl-PL" altLang="pl-PL" sz="2800" b="1" dirty="0">
                <a:solidFill>
                  <a:srgbClr val="FF0000"/>
                </a:solidFill>
                <a:latin typeface="+mj-lt"/>
              </a:rPr>
              <a:t>Regionalne Inwestycje Terytorialne </a:t>
            </a:r>
            <a:r>
              <a:rPr lang="pl-PL" altLang="pl-PL" sz="2800" b="1" dirty="0" smtClean="0">
                <a:solidFill>
                  <a:srgbClr val="FF0000"/>
                </a:solidFill>
                <a:latin typeface="+mj-lt"/>
              </a:rPr>
              <a:t/>
            </a:r>
            <a:br>
              <a:rPr lang="pl-PL" altLang="pl-PL" sz="2800" b="1" dirty="0" smtClean="0">
                <a:solidFill>
                  <a:srgbClr val="FF0000"/>
                </a:solidFill>
                <a:latin typeface="+mj-lt"/>
              </a:rPr>
            </a:br>
            <a:r>
              <a:rPr lang="pl-PL" altLang="pl-PL" sz="2800" b="1" dirty="0" smtClean="0">
                <a:solidFill>
                  <a:srgbClr val="FF0000"/>
                </a:solidFill>
                <a:latin typeface="+mj-lt"/>
              </a:rPr>
              <a:t>w </a:t>
            </a:r>
            <a:r>
              <a:rPr lang="pl-PL" altLang="pl-PL" sz="2800" b="1" dirty="0">
                <a:solidFill>
                  <a:srgbClr val="FF0000"/>
                </a:solidFill>
                <a:latin typeface="+mj-lt"/>
              </a:rPr>
              <a:t>subregionie ostrołęckim</a:t>
            </a:r>
            <a:endParaRPr lang="pl-PL" altLang="pl-PL" sz="2800" dirty="0">
              <a:solidFill>
                <a:srgbClr val="FF0000"/>
              </a:solidFill>
              <a:latin typeface="+mj-lt"/>
            </a:endParaRPr>
          </a:p>
        </p:txBody>
      </p:sp>
      <p:sp>
        <p:nvSpPr>
          <p:cNvPr id="3" name="Prostokąt 2"/>
          <p:cNvSpPr/>
          <p:nvPr/>
        </p:nvSpPr>
        <p:spPr>
          <a:xfrm>
            <a:off x="5028911" y="620129"/>
            <a:ext cx="1130309" cy="338554"/>
          </a:xfrm>
          <a:prstGeom prst="rect">
            <a:avLst/>
          </a:prstGeom>
        </p:spPr>
        <p:txBody>
          <a:bodyPr wrap="none">
            <a:spAutoFit/>
          </a:bodyPr>
          <a:lstStyle/>
          <a:p>
            <a:r>
              <a:rPr lang="pl-PL" sz="1600" b="1" dirty="0">
                <a:solidFill>
                  <a:srgbClr val="FF6600"/>
                </a:solidFill>
              </a:rPr>
              <a:t>Transport</a:t>
            </a:r>
          </a:p>
        </p:txBody>
      </p:sp>
      <p:sp>
        <p:nvSpPr>
          <p:cNvPr id="4" name="Prostokąt 3"/>
          <p:cNvSpPr/>
          <p:nvPr/>
        </p:nvSpPr>
        <p:spPr>
          <a:xfrm>
            <a:off x="5161400" y="5370209"/>
            <a:ext cx="3960813" cy="584775"/>
          </a:xfrm>
          <a:prstGeom prst="rect">
            <a:avLst/>
          </a:prstGeom>
        </p:spPr>
        <p:txBody>
          <a:bodyPr wrap="square">
            <a:spAutoFit/>
          </a:bodyPr>
          <a:lstStyle/>
          <a:p>
            <a:pPr lvl="0">
              <a:defRPr/>
            </a:pPr>
            <a:r>
              <a:rPr lang="pl-PL" altLang="pl-PL" sz="1600" b="1" dirty="0">
                <a:solidFill>
                  <a:schemeClr val="accent6">
                    <a:lumMod val="60000"/>
                    <a:lumOff val="40000"/>
                  </a:schemeClr>
                </a:solidFill>
                <a:ea typeface="SimSun" charset="-122"/>
              </a:rPr>
              <a:t>Przygotowanie </a:t>
            </a:r>
            <a:r>
              <a:rPr lang="pl-PL" altLang="pl-PL" sz="1600" b="1" dirty="0" smtClean="0">
                <a:solidFill>
                  <a:schemeClr val="accent6">
                    <a:lumMod val="60000"/>
                    <a:lumOff val="40000"/>
                  </a:schemeClr>
                </a:solidFill>
                <a:ea typeface="SimSun" charset="-122"/>
              </a:rPr>
              <a:t>terenów</a:t>
            </a:r>
          </a:p>
          <a:p>
            <a:pPr lvl="0">
              <a:defRPr/>
            </a:pPr>
            <a:r>
              <a:rPr lang="pl-PL" altLang="pl-PL" sz="1600" b="1" dirty="0" smtClean="0">
                <a:solidFill>
                  <a:schemeClr val="accent6">
                    <a:lumMod val="60000"/>
                    <a:lumOff val="40000"/>
                  </a:schemeClr>
                </a:solidFill>
                <a:ea typeface="SimSun" charset="-122"/>
              </a:rPr>
              <a:t>pod </a:t>
            </a:r>
            <a:r>
              <a:rPr lang="pl-PL" altLang="pl-PL" sz="1600" b="1" dirty="0">
                <a:solidFill>
                  <a:schemeClr val="accent6">
                    <a:lumMod val="60000"/>
                    <a:lumOff val="40000"/>
                  </a:schemeClr>
                </a:solidFill>
                <a:ea typeface="SimSun" charset="-122"/>
              </a:rPr>
              <a:t>działalność gospodarczą</a:t>
            </a:r>
            <a:endParaRPr lang="pl-PL" altLang="pl-PL" sz="1600" b="1" dirty="0">
              <a:solidFill>
                <a:schemeClr val="accent6">
                  <a:lumMod val="60000"/>
                  <a:lumOff val="40000"/>
                </a:schemeClr>
              </a:solidFill>
            </a:endParaRPr>
          </a:p>
        </p:txBody>
      </p:sp>
      <p:sp>
        <p:nvSpPr>
          <p:cNvPr id="5" name="Prostokąt 4"/>
          <p:cNvSpPr/>
          <p:nvPr/>
        </p:nvSpPr>
        <p:spPr>
          <a:xfrm>
            <a:off x="4988037" y="5930005"/>
            <a:ext cx="3960812" cy="738664"/>
          </a:xfrm>
          <a:prstGeom prst="rect">
            <a:avLst/>
          </a:prstGeom>
        </p:spPr>
        <p:txBody>
          <a:bodyPr wrap="square">
            <a:spAutoFit/>
          </a:bodyPr>
          <a:lstStyle/>
          <a:p>
            <a:pPr marL="171450" indent="-171450" algn="just">
              <a:buClr>
                <a:schemeClr val="accent6">
                  <a:lumMod val="60000"/>
                  <a:lumOff val="40000"/>
                </a:schemeClr>
              </a:buClr>
              <a:buFont typeface="Arial" panose="020B0604020202020204" pitchFamily="34" charset="0"/>
              <a:buChar char="•"/>
            </a:pPr>
            <a:r>
              <a:rPr lang="pl-PL" sz="1400" dirty="0"/>
              <a:t>Kompleksowe uzbrojenie terenów inwestycyjnych w północnej części powiatu przasnyskiego – Etap III – 11,4 mln zł </a:t>
            </a:r>
          </a:p>
        </p:txBody>
      </p:sp>
      <p:sp>
        <p:nvSpPr>
          <p:cNvPr id="6" name="Prostokąt 5"/>
          <p:cNvSpPr/>
          <p:nvPr/>
        </p:nvSpPr>
        <p:spPr>
          <a:xfrm>
            <a:off x="4848555" y="958683"/>
            <a:ext cx="4355975" cy="4401205"/>
          </a:xfrm>
          <a:prstGeom prst="rect">
            <a:avLst/>
          </a:prstGeom>
        </p:spPr>
        <p:txBody>
          <a:bodyPr wrap="square">
            <a:spAutoFit/>
          </a:bodyPr>
          <a:lstStyle/>
          <a:p>
            <a:pPr marL="171450" lvl="0" indent="-171450" algn="just">
              <a:buClr>
                <a:srgbClr val="FF6600"/>
              </a:buClr>
              <a:buSzPct val="150000"/>
              <a:buFont typeface="Arial" panose="020B0604020202020204" pitchFamily="34" charset="0"/>
              <a:buChar char="•"/>
              <a:defRPr/>
            </a:pPr>
            <a:r>
              <a:rPr lang="pl-PL" sz="1400" dirty="0"/>
              <a:t>Przebudowa odcinków drogi wojewódzkiej nr 627 na terenie miasta Ostrołęki – 41,7 mln zł</a:t>
            </a:r>
          </a:p>
          <a:p>
            <a:pPr marL="171450" lvl="0" indent="-171450" algn="just">
              <a:buClr>
                <a:srgbClr val="FF6600"/>
              </a:buClr>
              <a:buSzPct val="150000"/>
              <a:buFont typeface="Arial" panose="020B0604020202020204" pitchFamily="34" charset="0"/>
              <a:buChar char="•"/>
              <a:defRPr/>
            </a:pPr>
            <a:r>
              <a:rPr lang="pl-PL" sz="1400" dirty="0"/>
              <a:t>Przebudowa odcinka drogi wojewódzkiej nr 544 </a:t>
            </a:r>
            <a:r>
              <a:rPr lang="pl-PL" sz="1400" dirty="0" smtClean="0"/>
              <a:t/>
            </a:r>
            <a:br>
              <a:rPr lang="pl-PL" sz="1400" dirty="0" smtClean="0"/>
            </a:br>
            <a:r>
              <a:rPr lang="pl-PL" sz="1400" dirty="0" smtClean="0"/>
              <a:t>na </a:t>
            </a:r>
            <a:r>
              <a:rPr lang="pl-PL" sz="1400" dirty="0"/>
              <a:t>terenie miasta Ostrołęki – 1,3 mln zł</a:t>
            </a:r>
          </a:p>
          <a:p>
            <a:pPr marL="171450" lvl="0" indent="-171450" algn="just">
              <a:buClr>
                <a:srgbClr val="FF6600"/>
              </a:buClr>
              <a:buSzPct val="150000"/>
              <a:buFont typeface="Arial" panose="020B0604020202020204" pitchFamily="34" charset="0"/>
              <a:buChar char="•"/>
              <a:defRPr/>
            </a:pPr>
            <a:r>
              <a:rPr lang="pl-PL" sz="1400" dirty="0"/>
              <a:t>Rozbudowa drogi wojewódzkiej nr 614 Chorzele </a:t>
            </a:r>
            <a:r>
              <a:rPr lang="pl-PL" sz="1400" dirty="0" smtClean="0"/>
              <a:t/>
            </a:r>
            <a:br>
              <a:rPr lang="pl-PL" sz="1400" dirty="0" smtClean="0"/>
            </a:br>
            <a:r>
              <a:rPr lang="pl-PL" sz="1400" dirty="0" smtClean="0"/>
              <a:t>– </a:t>
            </a:r>
            <a:r>
              <a:rPr lang="pl-PL" sz="1400" dirty="0"/>
              <a:t>Krukowo – </a:t>
            </a:r>
            <a:r>
              <a:rPr lang="pl-PL" sz="1400" dirty="0" smtClean="0"/>
              <a:t>Myszyniec – </a:t>
            </a:r>
            <a:r>
              <a:rPr lang="pl-PL" sz="1400" dirty="0"/>
              <a:t>30,9 mln zł</a:t>
            </a:r>
          </a:p>
          <a:p>
            <a:pPr marL="171450" lvl="0" indent="-171450" algn="just">
              <a:buClr>
                <a:srgbClr val="FF6600"/>
              </a:buClr>
              <a:buSzPct val="150000"/>
              <a:buFont typeface="Arial" panose="020B0604020202020204" pitchFamily="34" charset="0"/>
              <a:buChar char="•"/>
              <a:defRPr/>
            </a:pPr>
            <a:r>
              <a:rPr lang="pl-PL" sz="1400" dirty="0"/>
              <a:t>Przebudowa drogi wojewódzkiej nr 544 gr. woj. </a:t>
            </a:r>
            <a:r>
              <a:rPr lang="pl-PL" sz="1400" dirty="0" smtClean="0"/>
              <a:t/>
            </a:r>
            <a:br>
              <a:rPr lang="pl-PL" sz="1400" dirty="0" smtClean="0"/>
            </a:br>
            <a:r>
              <a:rPr lang="pl-PL" sz="1400" dirty="0" smtClean="0"/>
              <a:t>– </a:t>
            </a:r>
            <a:r>
              <a:rPr lang="pl-PL" sz="1400" dirty="0"/>
              <a:t>Mława – Przasnysz </a:t>
            </a:r>
            <a:r>
              <a:rPr lang="pl-PL" sz="1400" dirty="0">
                <a:solidFill>
                  <a:prstClr val="black"/>
                </a:solidFill>
              </a:rPr>
              <a:t>– Ostrołęka – 25,9 mln zł</a:t>
            </a:r>
          </a:p>
          <a:p>
            <a:pPr marL="171450" lvl="0" indent="-171450" algn="just">
              <a:buClr>
                <a:srgbClr val="FF6600"/>
              </a:buClr>
              <a:buSzPct val="150000"/>
              <a:buFont typeface="Arial" panose="020B0604020202020204" pitchFamily="34" charset="0"/>
              <a:buChar char="•"/>
              <a:defRPr/>
            </a:pPr>
            <a:r>
              <a:rPr lang="pl-PL" sz="1400" dirty="0"/>
              <a:t>Podniesienie stanu technicznego drogi powiatowej nr 4403W na terenie powiatów: ostrołęckiego </a:t>
            </a:r>
            <a:r>
              <a:rPr lang="pl-PL" sz="1400" dirty="0" smtClean="0"/>
              <a:t/>
            </a:r>
            <a:br>
              <a:rPr lang="pl-PL" sz="1400" dirty="0" smtClean="0"/>
            </a:br>
            <a:r>
              <a:rPr lang="pl-PL" sz="1400" dirty="0" smtClean="0"/>
              <a:t>i </a:t>
            </a:r>
            <a:r>
              <a:rPr lang="pl-PL" sz="1400" dirty="0"/>
              <a:t>wyszkowskiego w ramach poprawy jakości połączenia </a:t>
            </a:r>
            <a:r>
              <a:rPr lang="pl-PL" sz="1400" dirty="0" err="1"/>
              <a:t>subregionalnej</a:t>
            </a:r>
            <a:r>
              <a:rPr lang="pl-PL" sz="1400" dirty="0"/>
              <a:t> struktury komunikacyjnej z siecią TEN-T – 29,7 mln zł</a:t>
            </a:r>
          </a:p>
          <a:p>
            <a:pPr marL="171450" lvl="0" indent="-171450" algn="just">
              <a:buClr>
                <a:srgbClr val="FF6600"/>
              </a:buClr>
              <a:buSzPct val="150000"/>
              <a:buFont typeface="Arial" panose="020B0604020202020204" pitchFamily="34" charset="0"/>
              <a:buChar char="•"/>
              <a:defRPr/>
            </a:pPr>
            <a:r>
              <a:rPr lang="pl-PL" sz="1400" dirty="0"/>
              <a:t>Budowa Obwodnicy Śródmiejskiej Wyszkowa </a:t>
            </a:r>
            <a:r>
              <a:rPr lang="pl-PL" sz="1400" dirty="0" smtClean="0"/>
              <a:t/>
            </a:r>
            <a:br>
              <a:rPr lang="pl-PL" sz="1400" dirty="0" smtClean="0"/>
            </a:br>
            <a:r>
              <a:rPr lang="pl-PL" sz="1400" dirty="0" smtClean="0"/>
              <a:t>– </a:t>
            </a:r>
            <a:r>
              <a:rPr lang="pl-PL" sz="1400" dirty="0"/>
              <a:t>Etap III i IV – 30,8 mln zł</a:t>
            </a:r>
          </a:p>
          <a:p>
            <a:pPr marL="171450" lvl="0" indent="-171450" algn="just">
              <a:buClr>
                <a:srgbClr val="FF6600"/>
              </a:buClr>
              <a:buSzPct val="150000"/>
              <a:buFont typeface="Arial" panose="020B0604020202020204" pitchFamily="34" charset="0"/>
              <a:buChar char="•"/>
              <a:defRPr/>
            </a:pPr>
            <a:r>
              <a:rPr lang="pl-PL" sz="1400" dirty="0"/>
              <a:t>Budowa układu drogowo-infrastrukturalnego terenów inwestycyjnych PSG Chorzele. Połączenie z kolejową siecią TEN-T – 39,1 mln zł</a:t>
            </a:r>
          </a:p>
          <a:p>
            <a:pPr marL="171450" lvl="0" indent="-171450" algn="just">
              <a:buClr>
                <a:srgbClr val="FF6600"/>
              </a:buClr>
              <a:buSzPct val="150000"/>
              <a:buFont typeface="Arial" panose="020B0604020202020204" pitchFamily="34" charset="0"/>
              <a:buChar char="•"/>
              <a:defRPr/>
            </a:pPr>
            <a:r>
              <a:rPr lang="pl-PL" sz="1400" dirty="0"/>
              <a:t>Budowa ścieżek rowerowych na terenie m. Ostrów </a:t>
            </a:r>
            <a:r>
              <a:rPr lang="pl-PL" sz="1400" dirty="0" smtClean="0"/>
              <a:t>Mazowiecka </a:t>
            </a:r>
            <a:r>
              <a:rPr lang="pl-PL" sz="1400" dirty="0"/>
              <a:t>– 20 mln zł</a:t>
            </a:r>
          </a:p>
        </p:txBody>
      </p:sp>
    </p:spTree>
    <p:extLst>
      <p:ext uri="{BB962C8B-B14F-4D97-AF65-F5344CB8AC3E}">
        <p14:creationId xmlns:p14="http://schemas.microsoft.com/office/powerpoint/2010/main" val="278306192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upa 20"/>
          <p:cNvGrpSpPr>
            <a:grpSpLocks/>
          </p:cNvGrpSpPr>
          <p:nvPr/>
        </p:nvGrpSpPr>
        <p:grpSpPr bwMode="auto">
          <a:xfrm>
            <a:off x="0" y="357188"/>
            <a:ext cx="9144000" cy="6500812"/>
            <a:chOff x="0" y="357166"/>
            <a:chExt cx="9144000" cy="6500834"/>
          </a:xfrm>
        </p:grpSpPr>
        <p:sp>
          <p:nvSpPr>
            <p:cNvPr id="4" name="Prostokąt 3"/>
            <p:cNvSpPr/>
            <p:nvPr/>
          </p:nvSpPr>
          <p:spPr>
            <a:xfrm>
              <a:off x="0" y="6500812"/>
              <a:ext cx="9144000" cy="357188"/>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solidFill>
                  <a:srgbClr val="FFFFFF"/>
                </a:solidFill>
              </a:endParaRPr>
            </a:p>
          </p:txBody>
        </p:sp>
        <p:grpSp>
          <p:nvGrpSpPr>
            <p:cNvPr id="5124" name="Grupa 19"/>
            <p:cNvGrpSpPr>
              <a:grpSpLocks/>
            </p:cNvGrpSpPr>
            <p:nvPr/>
          </p:nvGrpSpPr>
          <p:grpSpPr bwMode="auto">
            <a:xfrm>
              <a:off x="357158" y="357166"/>
              <a:ext cx="8429684" cy="422629"/>
              <a:chOff x="357158" y="357166"/>
              <a:chExt cx="8429684" cy="422629"/>
            </a:xfrm>
          </p:grpSpPr>
          <p:pic>
            <p:nvPicPr>
              <p:cNvPr id="5125" name="Obraz 4" descr="logotyp(claim)_pl.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158" y="357166"/>
                <a:ext cx="2214578" cy="42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Obraz 6" descr="piktogramy_zestaw.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0826" y="357166"/>
                <a:ext cx="2286016" cy="32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5127" name="Symbol zastępczy numeru slajdu 17"/>
          <p:cNvSpPr txBox="1">
            <a:spLocks noGrp="1"/>
          </p:cNvSpPr>
          <p:nvPr/>
        </p:nvSpPr>
        <p:spPr bwMode="auto">
          <a:xfrm>
            <a:off x="357188" y="6500813"/>
            <a:ext cx="4286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ED2ABB53-9D02-4F74-AFAA-EE4974A332B2}" type="slidenum">
              <a:rPr lang="pl-PL" altLang="pl-PL" sz="1200" smtClean="0">
                <a:solidFill>
                  <a:srgbClr val="FFFFFF"/>
                </a:solidFill>
                <a:cs typeface="Arial" pitchFamily="34" charset="0"/>
              </a:rPr>
              <a:pPr fontAlgn="base">
                <a:spcBef>
                  <a:spcPct val="0"/>
                </a:spcBef>
                <a:spcAft>
                  <a:spcPct val="0"/>
                </a:spcAft>
              </a:pPr>
              <a:t>3</a:t>
            </a:fld>
            <a:endParaRPr lang="pl-PL" altLang="pl-PL" sz="1200" dirty="0" smtClean="0">
              <a:solidFill>
                <a:srgbClr val="FFFFFF"/>
              </a:solidFill>
              <a:cs typeface="Arial" pitchFamily="34" charset="0"/>
            </a:endParaRPr>
          </a:p>
        </p:txBody>
      </p:sp>
      <p:sp>
        <p:nvSpPr>
          <p:cNvPr id="5128" name="Symbol zastępczy numeru slajdu 17"/>
          <p:cNvSpPr txBox="1">
            <a:spLocks/>
          </p:cNvSpPr>
          <p:nvPr/>
        </p:nvSpPr>
        <p:spPr bwMode="auto">
          <a:xfrm>
            <a:off x="4643438" y="6500813"/>
            <a:ext cx="414337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fontAlgn="base">
              <a:spcBef>
                <a:spcPct val="0"/>
              </a:spcBef>
              <a:spcAft>
                <a:spcPct val="0"/>
              </a:spcAft>
            </a:pPr>
            <a:endParaRPr lang="pl-PL" altLang="pl-PL" sz="1200" dirty="0" smtClean="0">
              <a:solidFill>
                <a:srgbClr val="FFFFFF"/>
              </a:solidFill>
              <a:cs typeface="Arial" pitchFamily="34" charset="0"/>
            </a:endParaRPr>
          </a:p>
        </p:txBody>
      </p:sp>
      <p:sp>
        <p:nvSpPr>
          <p:cNvPr id="5129" name="Rectangle 9"/>
          <p:cNvSpPr>
            <a:spLocks noChangeArrowheads="1"/>
          </p:cNvSpPr>
          <p:nvPr/>
        </p:nvSpPr>
        <p:spPr bwMode="auto">
          <a:xfrm>
            <a:off x="0" y="779816"/>
            <a:ext cx="9144000" cy="68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itchFamily="34" charset="0"/>
              </a:defRPr>
            </a:lvl1pPr>
            <a:lvl2pPr>
              <a:defRPr sz="4400">
                <a:solidFill>
                  <a:schemeClr val="tx2"/>
                </a:solidFill>
                <a:latin typeface="Arial" pitchFamily="34" charset="0"/>
              </a:defRPr>
            </a:lvl2pPr>
            <a:lvl3pPr>
              <a:defRPr sz="4400">
                <a:solidFill>
                  <a:schemeClr val="tx2"/>
                </a:solidFill>
                <a:latin typeface="Arial" pitchFamily="34" charset="0"/>
              </a:defRPr>
            </a:lvl3pPr>
            <a:lvl4pPr>
              <a:defRPr sz="4400">
                <a:solidFill>
                  <a:schemeClr val="tx2"/>
                </a:solidFill>
                <a:latin typeface="Arial" pitchFamily="34" charset="0"/>
              </a:defRPr>
            </a:lvl4pPr>
            <a:lvl5pPr>
              <a:defRPr sz="4400">
                <a:solidFill>
                  <a:schemeClr val="tx2"/>
                </a:solidFill>
                <a:latin typeface="Arial" pitchFamily="34" charset="0"/>
              </a:defRPr>
            </a:lvl5pPr>
            <a:lvl6pPr marL="457200" algn="ctr" fontAlgn="base">
              <a:spcBef>
                <a:spcPct val="0"/>
              </a:spcBef>
              <a:spcAft>
                <a:spcPct val="0"/>
              </a:spcAft>
              <a:defRPr sz="4400">
                <a:solidFill>
                  <a:schemeClr val="tx2"/>
                </a:solidFill>
                <a:latin typeface="Arial" pitchFamily="34" charset="0"/>
              </a:defRPr>
            </a:lvl6pPr>
            <a:lvl7pPr marL="914400" algn="ctr" fontAlgn="base">
              <a:spcBef>
                <a:spcPct val="0"/>
              </a:spcBef>
              <a:spcAft>
                <a:spcPct val="0"/>
              </a:spcAft>
              <a:defRPr sz="4400">
                <a:solidFill>
                  <a:schemeClr val="tx2"/>
                </a:solidFill>
                <a:latin typeface="Arial" pitchFamily="34" charset="0"/>
              </a:defRPr>
            </a:lvl7pPr>
            <a:lvl8pPr marL="1371600" algn="ctr" fontAlgn="base">
              <a:spcBef>
                <a:spcPct val="0"/>
              </a:spcBef>
              <a:spcAft>
                <a:spcPct val="0"/>
              </a:spcAft>
              <a:defRPr sz="4400">
                <a:solidFill>
                  <a:schemeClr val="tx2"/>
                </a:solidFill>
                <a:latin typeface="Arial" pitchFamily="34" charset="0"/>
              </a:defRPr>
            </a:lvl8pPr>
            <a:lvl9pPr marL="1828800" algn="ctr" fontAlgn="base">
              <a:spcBef>
                <a:spcPct val="0"/>
              </a:spcBef>
              <a:spcAft>
                <a:spcPct val="0"/>
              </a:spcAft>
              <a:defRPr sz="4400">
                <a:solidFill>
                  <a:schemeClr val="tx2"/>
                </a:solidFill>
                <a:latin typeface="Arial" pitchFamily="34" charset="0"/>
              </a:defRPr>
            </a:lvl9pPr>
          </a:lstStyle>
          <a:p>
            <a:pPr algn="ctr" fontAlgn="base">
              <a:spcBef>
                <a:spcPct val="0"/>
              </a:spcBef>
              <a:spcAft>
                <a:spcPct val="0"/>
              </a:spcAft>
            </a:pPr>
            <a:r>
              <a:rPr lang="pl-PL" altLang="pl-PL" sz="2800" b="1" dirty="0" smtClean="0">
                <a:solidFill>
                  <a:srgbClr val="FF0000"/>
                </a:solidFill>
                <a:latin typeface="+mn-lt"/>
              </a:rPr>
              <a:t>Prowadzenie polityki rozwoju </a:t>
            </a:r>
            <a:endParaRPr lang="pl-PL" altLang="pl-PL" sz="4000" dirty="0" smtClean="0">
              <a:solidFill>
                <a:srgbClr val="FF0000"/>
              </a:solidFill>
              <a:latin typeface="+mn-lt"/>
            </a:endParaRPr>
          </a:p>
        </p:txBody>
      </p:sp>
      <p:sp>
        <p:nvSpPr>
          <p:cNvPr id="5130" name="Rectangle 10"/>
          <p:cNvSpPr>
            <a:spLocks noChangeArrowheads="1"/>
          </p:cNvSpPr>
          <p:nvPr/>
        </p:nvSpPr>
        <p:spPr bwMode="auto">
          <a:xfrm>
            <a:off x="457200" y="2420938"/>
            <a:ext cx="8229600" cy="370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pitchFamily="34" charset="0"/>
              </a:defRPr>
            </a:lvl1pPr>
            <a:lvl2pPr marL="742950" indent="-285750" algn="l">
              <a:spcBef>
                <a:spcPct val="20000"/>
              </a:spcBef>
              <a:buChar char="–"/>
              <a:defRPr sz="2800">
                <a:solidFill>
                  <a:schemeClr val="tx1"/>
                </a:solidFill>
                <a:latin typeface="Arial" pitchFamily="34" charset="0"/>
              </a:defRPr>
            </a:lvl2pPr>
            <a:lvl3pPr marL="1143000" indent="-228600" algn="l">
              <a:spcBef>
                <a:spcPct val="20000"/>
              </a:spcBef>
              <a:buChar char="•"/>
              <a:defRPr sz="2400">
                <a:solidFill>
                  <a:schemeClr val="tx1"/>
                </a:solidFill>
                <a:latin typeface="Arial" pitchFamily="34" charset="0"/>
              </a:defRPr>
            </a:lvl3pPr>
            <a:lvl4pPr marL="1600200" indent="-228600" algn="l">
              <a:spcBef>
                <a:spcPct val="20000"/>
              </a:spcBef>
              <a:buChar char="–"/>
              <a:defRPr sz="2000">
                <a:solidFill>
                  <a:schemeClr val="tx1"/>
                </a:solidFill>
                <a:latin typeface="Arial" pitchFamily="34" charset="0"/>
              </a:defRPr>
            </a:lvl4pPr>
            <a:lvl5pPr marL="2057400" indent="-228600" algn="l">
              <a:spcBef>
                <a:spcPct val="20000"/>
              </a:spcBef>
              <a:buChar char="»"/>
              <a:defRPr sz="2000">
                <a:solidFill>
                  <a:schemeClr val="tx1"/>
                </a:solidFill>
                <a:latin typeface="Arial" pitchFamily="34" charset="0"/>
              </a:defRPr>
            </a:lvl5pPr>
            <a:lvl6pPr marL="2514600" indent="-228600" fontAlgn="base">
              <a:spcBef>
                <a:spcPct val="20000"/>
              </a:spcBef>
              <a:spcAft>
                <a:spcPct val="0"/>
              </a:spcAft>
              <a:buChar char="»"/>
              <a:defRPr sz="2000">
                <a:solidFill>
                  <a:schemeClr val="tx1"/>
                </a:solidFill>
                <a:latin typeface="Arial" pitchFamily="34" charset="0"/>
              </a:defRPr>
            </a:lvl6pPr>
            <a:lvl7pPr marL="2971800" indent="-228600" fontAlgn="base">
              <a:spcBef>
                <a:spcPct val="20000"/>
              </a:spcBef>
              <a:spcAft>
                <a:spcPct val="0"/>
              </a:spcAft>
              <a:buChar char="»"/>
              <a:defRPr sz="2000">
                <a:solidFill>
                  <a:schemeClr val="tx1"/>
                </a:solidFill>
                <a:latin typeface="Arial" pitchFamily="34" charset="0"/>
              </a:defRPr>
            </a:lvl7pPr>
            <a:lvl8pPr marL="3429000" indent="-228600" fontAlgn="base">
              <a:spcBef>
                <a:spcPct val="20000"/>
              </a:spcBef>
              <a:spcAft>
                <a:spcPct val="0"/>
              </a:spcAft>
              <a:buChar char="»"/>
              <a:defRPr sz="2000">
                <a:solidFill>
                  <a:schemeClr val="tx1"/>
                </a:solidFill>
                <a:latin typeface="Arial" pitchFamily="34" charset="0"/>
              </a:defRPr>
            </a:lvl8pPr>
            <a:lvl9pPr marL="3886200" indent="-228600" fontAlgn="base">
              <a:spcBef>
                <a:spcPct val="20000"/>
              </a:spcBef>
              <a:spcAft>
                <a:spcPct val="0"/>
              </a:spcAft>
              <a:buChar char="»"/>
              <a:defRPr sz="2000">
                <a:solidFill>
                  <a:schemeClr val="tx1"/>
                </a:solidFill>
                <a:latin typeface="Arial" pitchFamily="34" charset="0"/>
              </a:defRPr>
            </a:lvl9pPr>
          </a:lstStyle>
          <a:p>
            <a:pPr fontAlgn="base">
              <a:spcBef>
                <a:spcPct val="40000"/>
              </a:spcBef>
              <a:spcAft>
                <a:spcPct val="40000"/>
              </a:spcAft>
            </a:pPr>
            <a:endParaRPr lang="pl-PL" altLang="pl-PL" sz="2000" dirty="0" smtClean="0">
              <a:solidFill>
                <a:srgbClr val="000000"/>
              </a:solidFill>
              <a:latin typeface="Cambria" pitchFamily="18" charset="0"/>
            </a:endParaRPr>
          </a:p>
        </p:txBody>
      </p:sp>
      <p:sp>
        <p:nvSpPr>
          <p:cNvPr id="5132" name="Rectangle 12"/>
          <p:cNvSpPr>
            <a:spLocks noChangeArrowheads="1"/>
          </p:cNvSpPr>
          <p:nvPr/>
        </p:nvSpPr>
        <p:spPr bwMode="auto">
          <a:xfrm>
            <a:off x="346288" y="1365060"/>
            <a:ext cx="8618199" cy="4761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pitchFamily="34" charset="0"/>
              </a:defRPr>
            </a:lvl1pPr>
            <a:lvl2pPr marL="742950" indent="-285750" algn="l">
              <a:spcBef>
                <a:spcPct val="20000"/>
              </a:spcBef>
              <a:buChar char="–"/>
              <a:defRPr sz="2800">
                <a:solidFill>
                  <a:schemeClr val="tx1"/>
                </a:solidFill>
                <a:latin typeface="Arial" pitchFamily="34" charset="0"/>
              </a:defRPr>
            </a:lvl2pPr>
            <a:lvl3pPr marL="1143000" indent="-228600" algn="l">
              <a:spcBef>
                <a:spcPct val="20000"/>
              </a:spcBef>
              <a:buChar char="•"/>
              <a:defRPr sz="2400">
                <a:solidFill>
                  <a:schemeClr val="tx1"/>
                </a:solidFill>
                <a:latin typeface="Arial" pitchFamily="34" charset="0"/>
              </a:defRPr>
            </a:lvl3pPr>
            <a:lvl4pPr marL="1600200" indent="-228600" algn="l">
              <a:spcBef>
                <a:spcPct val="20000"/>
              </a:spcBef>
              <a:buChar char="–"/>
              <a:defRPr sz="2000">
                <a:solidFill>
                  <a:schemeClr val="tx1"/>
                </a:solidFill>
                <a:latin typeface="Arial" pitchFamily="34" charset="0"/>
              </a:defRPr>
            </a:lvl4pPr>
            <a:lvl5pPr marL="2057400" indent="-228600" algn="l">
              <a:spcBef>
                <a:spcPct val="20000"/>
              </a:spcBef>
              <a:buChar char="»"/>
              <a:defRPr sz="2000">
                <a:solidFill>
                  <a:schemeClr val="tx1"/>
                </a:solidFill>
                <a:latin typeface="Arial" pitchFamily="34" charset="0"/>
              </a:defRPr>
            </a:lvl5pPr>
            <a:lvl6pPr marL="2514600" indent="-228600" fontAlgn="base">
              <a:spcBef>
                <a:spcPct val="20000"/>
              </a:spcBef>
              <a:spcAft>
                <a:spcPct val="0"/>
              </a:spcAft>
              <a:buChar char="»"/>
              <a:defRPr sz="2000">
                <a:solidFill>
                  <a:schemeClr val="tx1"/>
                </a:solidFill>
                <a:latin typeface="Arial" pitchFamily="34" charset="0"/>
              </a:defRPr>
            </a:lvl6pPr>
            <a:lvl7pPr marL="2971800" indent="-228600" fontAlgn="base">
              <a:spcBef>
                <a:spcPct val="20000"/>
              </a:spcBef>
              <a:spcAft>
                <a:spcPct val="0"/>
              </a:spcAft>
              <a:buChar char="»"/>
              <a:defRPr sz="2000">
                <a:solidFill>
                  <a:schemeClr val="tx1"/>
                </a:solidFill>
                <a:latin typeface="Arial" pitchFamily="34" charset="0"/>
              </a:defRPr>
            </a:lvl7pPr>
            <a:lvl8pPr marL="3429000" indent="-228600" fontAlgn="base">
              <a:spcBef>
                <a:spcPct val="20000"/>
              </a:spcBef>
              <a:spcAft>
                <a:spcPct val="0"/>
              </a:spcAft>
              <a:buChar char="»"/>
              <a:defRPr sz="2000">
                <a:solidFill>
                  <a:schemeClr val="tx1"/>
                </a:solidFill>
                <a:latin typeface="Arial" pitchFamily="34" charset="0"/>
              </a:defRPr>
            </a:lvl8pPr>
            <a:lvl9pPr marL="3886200" indent="-228600" fontAlgn="base">
              <a:spcBef>
                <a:spcPct val="20000"/>
              </a:spcBef>
              <a:spcAft>
                <a:spcPct val="0"/>
              </a:spcAft>
              <a:buChar char="»"/>
              <a:defRPr sz="2000">
                <a:solidFill>
                  <a:schemeClr val="tx1"/>
                </a:solidFill>
                <a:latin typeface="Arial" pitchFamily="34" charset="0"/>
              </a:defRPr>
            </a:lvl9pPr>
          </a:lstStyle>
          <a:p>
            <a:pPr marL="228600" indent="0">
              <a:lnSpc>
                <a:spcPct val="115000"/>
              </a:lnSpc>
              <a:spcBef>
                <a:spcPts val="0"/>
              </a:spcBef>
              <a:buFontTx/>
              <a:buNone/>
            </a:pPr>
            <a:r>
              <a:rPr lang="pl-PL" sz="2000" b="1" dirty="0" smtClean="0">
                <a:solidFill>
                  <a:srgbClr val="000000"/>
                </a:solidFill>
                <a:latin typeface="+mn-lt"/>
                <a:ea typeface="Calibri"/>
                <a:cs typeface="Arial"/>
              </a:rPr>
              <a:t>Podstawy prawne </a:t>
            </a:r>
          </a:p>
          <a:p>
            <a:pPr marL="400050" indent="-171450" algn="just">
              <a:lnSpc>
                <a:spcPct val="115000"/>
              </a:lnSpc>
              <a:spcBef>
                <a:spcPts val="0"/>
              </a:spcBef>
              <a:buFont typeface="Calibri" panose="020F0502020204030204" pitchFamily="34" charset="0"/>
              <a:buChar char="‒"/>
            </a:pPr>
            <a:r>
              <a:rPr lang="pl-PL" sz="1600" b="1" dirty="0" smtClean="0">
                <a:solidFill>
                  <a:srgbClr val="000000"/>
                </a:solidFill>
                <a:latin typeface="+mn-lt"/>
                <a:ea typeface="Calibri"/>
                <a:cs typeface="Arial"/>
              </a:rPr>
              <a:t>Ustawa z dnia 5 czerwca 1998 r. </a:t>
            </a:r>
            <a:r>
              <a:rPr lang="pl-PL" sz="1600" b="1" i="1" dirty="0" smtClean="0">
                <a:solidFill>
                  <a:srgbClr val="000000"/>
                </a:solidFill>
                <a:latin typeface="+mn-lt"/>
                <a:ea typeface="Calibri"/>
                <a:cs typeface="Arial"/>
              </a:rPr>
              <a:t>o samorządzie województwa </a:t>
            </a:r>
            <a:endParaRPr lang="pl-PL" sz="1600" b="1" i="1" dirty="0" smtClean="0">
              <a:solidFill>
                <a:srgbClr val="000000"/>
              </a:solidFill>
              <a:latin typeface="+mn-lt"/>
              <a:ea typeface="Calibri"/>
              <a:cs typeface="Times New Roman"/>
            </a:endParaRPr>
          </a:p>
          <a:p>
            <a:pPr marL="400050" indent="-171450" algn="just">
              <a:lnSpc>
                <a:spcPct val="115000"/>
              </a:lnSpc>
              <a:spcBef>
                <a:spcPts val="0"/>
              </a:spcBef>
              <a:buFont typeface="Calibri" panose="020F0502020204030204" pitchFamily="34" charset="0"/>
              <a:buChar char="‒"/>
            </a:pPr>
            <a:r>
              <a:rPr lang="pl-PL" sz="1600" b="1" dirty="0" smtClean="0">
                <a:solidFill>
                  <a:srgbClr val="000000"/>
                </a:solidFill>
                <a:latin typeface="+mn-lt"/>
                <a:ea typeface="Calibri"/>
                <a:cs typeface="Arial"/>
              </a:rPr>
              <a:t>Ustawa z dnia 27 marca 2003 r. </a:t>
            </a:r>
            <a:r>
              <a:rPr lang="pl-PL" sz="1600" b="1" i="1" dirty="0" smtClean="0">
                <a:solidFill>
                  <a:srgbClr val="000000"/>
                </a:solidFill>
                <a:latin typeface="+mn-lt"/>
                <a:ea typeface="Calibri"/>
                <a:cs typeface="Arial"/>
              </a:rPr>
              <a:t>o planowaniu i zagospodarowaniu przestrzennym </a:t>
            </a:r>
            <a:endParaRPr lang="pl-PL" sz="1600" b="1" i="1" dirty="0" smtClean="0">
              <a:solidFill>
                <a:srgbClr val="000000"/>
              </a:solidFill>
              <a:latin typeface="+mn-lt"/>
              <a:ea typeface="Calibri"/>
              <a:cs typeface="Times New Roman"/>
            </a:endParaRPr>
          </a:p>
          <a:p>
            <a:pPr marL="400050" indent="-171450" algn="just">
              <a:lnSpc>
                <a:spcPct val="115000"/>
              </a:lnSpc>
              <a:spcBef>
                <a:spcPts val="0"/>
              </a:spcBef>
              <a:spcAft>
                <a:spcPts val="600"/>
              </a:spcAft>
              <a:buFont typeface="Calibri" panose="020F0502020204030204" pitchFamily="34" charset="0"/>
              <a:buChar char="‒"/>
            </a:pPr>
            <a:r>
              <a:rPr lang="pl-PL" sz="1600" b="1" dirty="0" smtClean="0">
                <a:latin typeface="+mn-lt"/>
                <a:ea typeface="Calibri"/>
                <a:cs typeface="Arial"/>
              </a:rPr>
              <a:t>Ustawa z dnia 6 grudnia 2006 r. </a:t>
            </a:r>
            <a:r>
              <a:rPr lang="pl-PL" sz="1600" b="1" i="1" dirty="0" smtClean="0">
                <a:latin typeface="+mn-lt"/>
                <a:ea typeface="Calibri"/>
                <a:cs typeface="Arial"/>
              </a:rPr>
              <a:t>o zasadach prowadzenia polityki rozwoju </a:t>
            </a:r>
            <a:endParaRPr lang="pl-PL" sz="1600" b="1" i="1" dirty="0" smtClean="0">
              <a:latin typeface="+mn-lt"/>
              <a:ea typeface="Calibri"/>
              <a:cs typeface="Times New Roman"/>
            </a:endParaRPr>
          </a:p>
          <a:p>
            <a:pPr marL="228600" indent="0" algn="just">
              <a:lnSpc>
                <a:spcPct val="115000"/>
              </a:lnSpc>
              <a:spcBef>
                <a:spcPts val="0"/>
              </a:spcBef>
              <a:buFontTx/>
              <a:buNone/>
            </a:pPr>
            <a:r>
              <a:rPr lang="pl-PL" sz="2000" b="1" dirty="0" smtClean="0">
                <a:latin typeface="+mn-lt"/>
                <a:ea typeface="Calibri"/>
                <a:cs typeface="Arial"/>
              </a:rPr>
              <a:t>Podstawowe dokumenty strategiczne</a:t>
            </a:r>
          </a:p>
          <a:p>
            <a:pPr marL="400050" indent="-171450" algn="just">
              <a:lnSpc>
                <a:spcPct val="115000"/>
              </a:lnSpc>
              <a:spcBef>
                <a:spcPts val="0"/>
              </a:spcBef>
              <a:buFont typeface="Calibri" panose="020F0502020204030204" pitchFamily="34" charset="0"/>
              <a:buChar char="‒"/>
            </a:pPr>
            <a:r>
              <a:rPr lang="pl-PL" sz="1600" dirty="0" smtClean="0">
                <a:latin typeface="+mn-lt"/>
                <a:ea typeface="Calibri"/>
                <a:cs typeface="Arial"/>
              </a:rPr>
              <a:t>Strategia Rozwoju Województwa </a:t>
            </a:r>
            <a:r>
              <a:rPr lang="pl-PL" sz="1600" dirty="0">
                <a:latin typeface="+mn-lt"/>
                <a:ea typeface="Calibri"/>
                <a:cs typeface="Arial"/>
              </a:rPr>
              <a:t>M</a:t>
            </a:r>
            <a:r>
              <a:rPr lang="pl-PL" sz="1600" dirty="0" smtClean="0">
                <a:latin typeface="+mn-lt"/>
                <a:ea typeface="Calibri"/>
                <a:cs typeface="Arial"/>
              </a:rPr>
              <a:t>azowieckiego, 2001</a:t>
            </a:r>
          </a:p>
          <a:p>
            <a:pPr marL="400050" indent="-171450" algn="just">
              <a:lnSpc>
                <a:spcPct val="115000"/>
              </a:lnSpc>
              <a:spcBef>
                <a:spcPts val="0"/>
              </a:spcBef>
              <a:buFont typeface="Calibri" panose="020F0502020204030204" pitchFamily="34" charset="0"/>
              <a:buChar char="‒"/>
            </a:pPr>
            <a:r>
              <a:rPr lang="pl-PL" sz="1600" dirty="0" smtClean="0">
                <a:latin typeface="+mn-lt"/>
                <a:ea typeface="Calibri"/>
                <a:cs typeface="Arial"/>
              </a:rPr>
              <a:t>Strategia Rozwoju </a:t>
            </a:r>
            <a:r>
              <a:rPr lang="pl-PL" sz="1600" dirty="0">
                <a:latin typeface="+mn-lt"/>
                <a:ea typeface="Calibri"/>
                <a:cs typeface="Arial"/>
              </a:rPr>
              <a:t>W</a:t>
            </a:r>
            <a:r>
              <a:rPr lang="pl-PL" sz="1600" dirty="0" smtClean="0">
                <a:latin typeface="+mn-lt"/>
                <a:ea typeface="Calibri"/>
                <a:cs typeface="Arial"/>
              </a:rPr>
              <a:t>ojewództwa </a:t>
            </a:r>
            <a:r>
              <a:rPr lang="pl-PL" sz="1600" dirty="0">
                <a:latin typeface="+mn-lt"/>
                <a:ea typeface="Calibri"/>
                <a:cs typeface="Arial"/>
              </a:rPr>
              <a:t>M</a:t>
            </a:r>
            <a:r>
              <a:rPr lang="pl-PL" sz="1600" dirty="0" smtClean="0">
                <a:latin typeface="+mn-lt"/>
                <a:ea typeface="Calibri"/>
                <a:cs typeface="Arial"/>
              </a:rPr>
              <a:t>azowieckiego do roku 2020 (aktualizacja), 2006</a:t>
            </a:r>
          </a:p>
          <a:p>
            <a:pPr marL="400050" indent="-171450" algn="just">
              <a:lnSpc>
                <a:spcPct val="115000"/>
              </a:lnSpc>
              <a:spcBef>
                <a:spcPts val="0"/>
              </a:spcBef>
              <a:spcAft>
                <a:spcPts val="600"/>
              </a:spcAft>
              <a:buFont typeface="Calibri" panose="020F0502020204030204" pitchFamily="34" charset="0"/>
              <a:buChar char="‒"/>
            </a:pPr>
            <a:r>
              <a:rPr lang="pl-PL" sz="1600" b="1" dirty="0" smtClean="0">
                <a:latin typeface="+mn-lt"/>
                <a:ea typeface="Calibri"/>
                <a:cs typeface="Arial"/>
              </a:rPr>
              <a:t>Strategia Rozwoju Województwa </a:t>
            </a:r>
            <a:r>
              <a:rPr lang="pl-PL" sz="1600" b="1" dirty="0">
                <a:latin typeface="+mn-lt"/>
                <a:ea typeface="Calibri"/>
                <a:cs typeface="Arial"/>
              </a:rPr>
              <a:t>M</a:t>
            </a:r>
            <a:r>
              <a:rPr lang="pl-PL" sz="1600" b="1" dirty="0" smtClean="0">
                <a:latin typeface="+mn-lt"/>
                <a:ea typeface="Calibri"/>
                <a:cs typeface="Arial"/>
              </a:rPr>
              <a:t>azowieckiego do 2030 roku Innowacyjne Mazowsze, 2013</a:t>
            </a:r>
          </a:p>
          <a:p>
            <a:pPr marL="0" indent="0">
              <a:lnSpc>
                <a:spcPct val="115000"/>
              </a:lnSpc>
              <a:spcBef>
                <a:spcPts val="0"/>
              </a:spcBef>
              <a:buFontTx/>
              <a:buNone/>
            </a:pPr>
            <a:r>
              <a:rPr lang="pl-PL" sz="2000" b="1" dirty="0" smtClean="0">
                <a:latin typeface="+mn-lt"/>
                <a:ea typeface="Calibri"/>
                <a:cs typeface="Arial"/>
              </a:rPr>
              <a:t>    Podstawowe dokumenty planistyczne</a:t>
            </a:r>
          </a:p>
          <a:p>
            <a:pPr marL="400050" indent="-171450" algn="just">
              <a:lnSpc>
                <a:spcPct val="115000"/>
              </a:lnSpc>
              <a:spcBef>
                <a:spcPts val="0"/>
              </a:spcBef>
              <a:buFont typeface="Calibri" panose="020F0502020204030204" pitchFamily="34" charset="0"/>
              <a:buChar char="‒"/>
            </a:pPr>
            <a:r>
              <a:rPr lang="pl-PL" sz="1600" dirty="0" smtClean="0">
                <a:latin typeface="+mn-lt"/>
                <a:ea typeface="Calibri"/>
                <a:cs typeface="Arial"/>
              </a:rPr>
              <a:t>Plan Zagospodarowania </a:t>
            </a:r>
            <a:r>
              <a:rPr lang="pl-PL" sz="1600" dirty="0">
                <a:latin typeface="+mn-lt"/>
                <a:ea typeface="Calibri"/>
                <a:cs typeface="Arial"/>
              </a:rPr>
              <a:t>P</a:t>
            </a:r>
            <a:r>
              <a:rPr lang="pl-PL" sz="1600" dirty="0" smtClean="0">
                <a:latin typeface="+mn-lt"/>
                <a:ea typeface="Calibri"/>
                <a:cs typeface="Arial"/>
              </a:rPr>
              <a:t>rzestrzennego </a:t>
            </a:r>
            <a:r>
              <a:rPr lang="pl-PL" sz="1600" dirty="0">
                <a:latin typeface="+mn-lt"/>
                <a:ea typeface="Calibri"/>
                <a:cs typeface="Arial"/>
              </a:rPr>
              <a:t>W</a:t>
            </a:r>
            <a:r>
              <a:rPr lang="pl-PL" sz="1600" dirty="0" smtClean="0">
                <a:latin typeface="+mn-lt"/>
                <a:ea typeface="Calibri"/>
                <a:cs typeface="Arial"/>
              </a:rPr>
              <a:t>ojewództwa </a:t>
            </a:r>
            <a:r>
              <a:rPr lang="pl-PL" sz="1600" dirty="0">
                <a:latin typeface="+mn-lt"/>
                <a:ea typeface="Calibri"/>
                <a:cs typeface="Arial"/>
              </a:rPr>
              <a:t>M</a:t>
            </a:r>
            <a:r>
              <a:rPr lang="pl-PL" sz="1600" dirty="0" smtClean="0">
                <a:latin typeface="+mn-lt"/>
                <a:ea typeface="Calibri"/>
                <a:cs typeface="Arial"/>
              </a:rPr>
              <a:t>azowieckiego, 2004</a:t>
            </a:r>
          </a:p>
          <a:p>
            <a:pPr marL="400050" indent="-171450" algn="just">
              <a:lnSpc>
                <a:spcPct val="115000"/>
              </a:lnSpc>
              <a:spcBef>
                <a:spcPts val="0"/>
              </a:spcBef>
              <a:spcAft>
                <a:spcPts val="600"/>
              </a:spcAft>
              <a:buFont typeface="Calibri" panose="020F0502020204030204" pitchFamily="34" charset="0"/>
              <a:buChar char="‒"/>
            </a:pPr>
            <a:r>
              <a:rPr lang="pl-PL" sz="1600" b="1" dirty="0" smtClean="0">
                <a:latin typeface="+mn-lt"/>
                <a:ea typeface="Calibri"/>
                <a:cs typeface="Arial"/>
              </a:rPr>
              <a:t>Plan Zagospodarowania Przestrzennego Województwa Mazowieckiego, 2014</a:t>
            </a:r>
            <a:r>
              <a:rPr lang="pl-PL" sz="1400" b="1" dirty="0" smtClean="0">
                <a:latin typeface="+mn-lt"/>
                <a:ea typeface="Calibri"/>
                <a:cs typeface="Arial"/>
              </a:rPr>
              <a:t> </a:t>
            </a:r>
          </a:p>
          <a:p>
            <a:pPr marL="0" indent="0">
              <a:lnSpc>
                <a:spcPct val="115000"/>
              </a:lnSpc>
              <a:spcBef>
                <a:spcPts val="0"/>
              </a:spcBef>
              <a:buFontTx/>
              <a:buNone/>
            </a:pPr>
            <a:r>
              <a:rPr lang="pl-PL" sz="2000" b="1" dirty="0" smtClean="0">
                <a:latin typeface="+mn-lt"/>
                <a:ea typeface="Calibri"/>
                <a:cs typeface="Arial"/>
              </a:rPr>
              <a:t>    Podstawowe dokumenty programowe</a:t>
            </a:r>
            <a:endParaRPr lang="pl-PL" sz="2000" dirty="0" smtClean="0">
              <a:latin typeface="+mn-lt"/>
              <a:ea typeface="Calibri"/>
              <a:cs typeface="Times New Roman"/>
            </a:endParaRPr>
          </a:p>
          <a:p>
            <a:pPr marL="400050" indent="-171450" algn="just">
              <a:lnSpc>
                <a:spcPct val="115000"/>
              </a:lnSpc>
              <a:spcBef>
                <a:spcPts val="0"/>
              </a:spcBef>
              <a:buFont typeface="Calibri" panose="020F0502020204030204" pitchFamily="34" charset="0"/>
              <a:buChar char="‒"/>
            </a:pPr>
            <a:r>
              <a:rPr lang="pl-PL" sz="1600" dirty="0" smtClean="0">
                <a:latin typeface="+mn-lt"/>
                <a:ea typeface="Calibri"/>
                <a:cs typeface="Arial"/>
              </a:rPr>
              <a:t>Wojewódzki </a:t>
            </a:r>
            <a:r>
              <a:rPr lang="pl-PL" sz="1600" dirty="0">
                <a:latin typeface="+mn-lt"/>
                <a:ea typeface="Calibri"/>
                <a:cs typeface="Arial"/>
              </a:rPr>
              <a:t>P</a:t>
            </a:r>
            <a:r>
              <a:rPr lang="pl-PL" sz="1600" dirty="0" smtClean="0">
                <a:latin typeface="+mn-lt"/>
                <a:ea typeface="Calibri"/>
                <a:cs typeface="Arial"/>
              </a:rPr>
              <a:t>rogram </a:t>
            </a:r>
            <a:r>
              <a:rPr lang="pl-PL" sz="1600" dirty="0">
                <a:latin typeface="+mn-lt"/>
                <a:ea typeface="Calibri"/>
                <a:cs typeface="Arial"/>
              </a:rPr>
              <a:t>R</a:t>
            </a:r>
            <a:r>
              <a:rPr lang="pl-PL" sz="1600" dirty="0" smtClean="0">
                <a:latin typeface="+mn-lt"/>
                <a:ea typeface="Calibri"/>
                <a:cs typeface="Arial"/>
              </a:rPr>
              <a:t>ozwoju </a:t>
            </a:r>
            <a:r>
              <a:rPr lang="pl-PL" sz="1600" dirty="0">
                <a:latin typeface="+mn-lt"/>
                <a:ea typeface="Calibri"/>
                <a:cs typeface="Arial"/>
              </a:rPr>
              <a:t>R</a:t>
            </a:r>
            <a:r>
              <a:rPr lang="pl-PL" sz="1600" dirty="0" smtClean="0">
                <a:latin typeface="+mn-lt"/>
                <a:ea typeface="Calibri"/>
                <a:cs typeface="Arial"/>
              </a:rPr>
              <a:t>egionalnego Mazowsza na lata 2001-2006</a:t>
            </a:r>
          </a:p>
          <a:p>
            <a:pPr marL="400050" indent="-171450" algn="just">
              <a:lnSpc>
                <a:spcPct val="115000"/>
              </a:lnSpc>
              <a:spcBef>
                <a:spcPts val="0"/>
              </a:spcBef>
              <a:buFont typeface="Calibri" panose="020F0502020204030204" pitchFamily="34" charset="0"/>
              <a:buChar char="‒"/>
            </a:pPr>
            <a:r>
              <a:rPr lang="pl-PL" sz="1600" dirty="0" smtClean="0">
                <a:latin typeface="+mn-lt"/>
                <a:ea typeface="Calibri"/>
                <a:cs typeface="Arial"/>
              </a:rPr>
              <a:t>Regionalny Program </a:t>
            </a:r>
            <a:r>
              <a:rPr lang="pl-PL" sz="1600" dirty="0">
                <a:latin typeface="+mn-lt"/>
                <a:ea typeface="Calibri"/>
                <a:cs typeface="Arial"/>
              </a:rPr>
              <a:t>O</a:t>
            </a:r>
            <a:r>
              <a:rPr lang="pl-PL" sz="1600" dirty="0" smtClean="0">
                <a:latin typeface="+mn-lt"/>
                <a:ea typeface="Calibri"/>
                <a:cs typeface="Arial"/>
              </a:rPr>
              <a:t>peracyjny </a:t>
            </a:r>
            <a:r>
              <a:rPr lang="pl-PL" sz="1600" dirty="0">
                <a:latin typeface="+mn-lt"/>
                <a:ea typeface="Calibri"/>
                <a:cs typeface="Arial"/>
              </a:rPr>
              <a:t>W</a:t>
            </a:r>
            <a:r>
              <a:rPr lang="pl-PL" sz="1600" dirty="0" smtClean="0">
                <a:latin typeface="+mn-lt"/>
                <a:ea typeface="Calibri"/>
                <a:cs typeface="Arial"/>
              </a:rPr>
              <a:t>ojewództwa </a:t>
            </a:r>
            <a:r>
              <a:rPr lang="pl-PL" sz="1600" dirty="0">
                <a:latin typeface="+mn-lt"/>
                <a:ea typeface="Calibri"/>
                <a:cs typeface="Arial"/>
              </a:rPr>
              <a:t>M</a:t>
            </a:r>
            <a:r>
              <a:rPr lang="pl-PL" sz="1600" dirty="0" smtClean="0">
                <a:latin typeface="+mn-lt"/>
                <a:ea typeface="Calibri"/>
                <a:cs typeface="Arial"/>
              </a:rPr>
              <a:t>azowieckiego 2007-2013 </a:t>
            </a:r>
          </a:p>
          <a:p>
            <a:pPr marL="400050" indent="-171450" algn="just">
              <a:lnSpc>
                <a:spcPct val="115000"/>
              </a:lnSpc>
              <a:spcBef>
                <a:spcPts val="0"/>
              </a:spcBef>
              <a:buFont typeface="Calibri" panose="020F0502020204030204" pitchFamily="34" charset="0"/>
              <a:buChar char="‒"/>
            </a:pPr>
            <a:r>
              <a:rPr lang="pl-PL" sz="1600" b="1" dirty="0" smtClean="0">
                <a:latin typeface="+mn-lt"/>
                <a:ea typeface="Calibri"/>
                <a:cs typeface="Arial"/>
              </a:rPr>
              <a:t>Regionalny Program </a:t>
            </a:r>
            <a:r>
              <a:rPr lang="pl-PL" sz="1600" b="1" dirty="0">
                <a:latin typeface="+mn-lt"/>
                <a:ea typeface="Calibri"/>
                <a:cs typeface="Arial"/>
              </a:rPr>
              <a:t>O</a:t>
            </a:r>
            <a:r>
              <a:rPr lang="pl-PL" sz="1600" b="1" dirty="0" smtClean="0">
                <a:latin typeface="+mn-lt"/>
                <a:ea typeface="Calibri"/>
                <a:cs typeface="Arial"/>
              </a:rPr>
              <a:t>peracyjny </a:t>
            </a:r>
            <a:r>
              <a:rPr lang="pl-PL" sz="1600" b="1" dirty="0">
                <a:latin typeface="+mn-lt"/>
                <a:ea typeface="Calibri"/>
                <a:cs typeface="Arial"/>
              </a:rPr>
              <a:t>W</a:t>
            </a:r>
            <a:r>
              <a:rPr lang="pl-PL" sz="1600" b="1" dirty="0" smtClean="0">
                <a:latin typeface="+mn-lt"/>
                <a:ea typeface="Calibri"/>
                <a:cs typeface="Arial"/>
              </a:rPr>
              <a:t>ojewództwa Mazowieckiego na lata 2014-2020</a:t>
            </a:r>
          </a:p>
          <a:p>
            <a:pPr marL="0" indent="0">
              <a:lnSpc>
                <a:spcPct val="115000"/>
              </a:lnSpc>
              <a:spcAft>
                <a:spcPts val="1000"/>
              </a:spcAft>
              <a:buFontTx/>
              <a:buNone/>
            </a:pPr>
            <a:r>
              <a:rPr lang="pl-PL" sz="1600" dirty="0" smtClean="0">
                <a:solidFill>
                  <a:srgbClr val="000000"/>
                </a:solidFill>
                <a:latin typeface="+mn-lt"/>
                <a:ea typeface="Calibri"/>
                <a:cs typeface="Times New Roman"/>
              </a:rPr>
              <a:t> </a:t>
            </a:r>
          </a:p>
        </p:txBody>
      </p:sp>
    </p:spTree>
    <p:extLst>
      <p:ext uri="{BB962C8B-B14F-4D97-AF65-F5344CB8AC3E}">
        <p14:creationId xmlns:p14="http://schemas.microsoft.com/office/powerpoint/2010/main" val="399090131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ymbol zastępczy numeru slajdu 17"/>
          <p:cNvSpPr txBox="1">
            <a:spLocks noGrp="1"/>
          </p:cNvSpPr>
          <p:nvPr/>
        </p:nvSpPr>
        <p:spPr bwMode="auto">
          <a:xfrm>
            <a:off x="357188" y="6500813"/>
            <a:ext cx="4286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r>
              <a:rPr lang="pl-PL" altLang="pl-PL" sz="1200" dirty="0" smtClean="0">
                <a:cs typeface="Arial" pitchFamily="34" charset="0"/>
              </a:rPr>
              <a:t>30</a:t>
            </a:r>
          </a:p>
        </p:txBody>
      </p:sp>
      <p:grpSp>
        <p:nvGrpSpPr>
          <p:cNvPr id="23" name="Grupa 22"/>
          <p:cNvGrpSpPr/>
          <p:nvPr/>
        </p:nvGrpSpPr>
        <p:grpSpPr>
          <a:xfrm>
            <a:off x="70468" y="1531580"/>
            <a:ext cx="4955657" cy="4514400"/>
            <a:chOff x="53975" y="1838629"/>
            <a:chExt cx="4955657" cy="4514400"/>
          </a:xfrm>
        </p:grpSpPr>
        <p:pic>
          <p:nvPicPr>
            <p:cNvPr id="19" name="Obraz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 y="1838629"/>
              <a:ext cx="4955657" cy="4514400"/>
            </a:xfrm>
            <a:prstGeom prst="rect">
              <a:avLst/>
            </a:prstGeom>
          </p:spPr>
        </p:pic>
        <p:sp>
          <p:nvSpPr>
            <p:cNvPr id="12" name="Schemat blokowy: łącznik 11"/>
            <p:cNvSpPr/>
            <p:nvPr/>
          </p:nvSpPr>
          <p:spPr bwMode="auto">
            <a:xfrm>
              <a:off x="2531803" y="3645024"/>
              <a:ext cx="108000" cy="108000"/>
            </a:xfrm>
            <a:prstGeom prst="flowChartConnector">
              <a:avLst/>
            </a:prstGeom>
            <a:solidFill>
              <a:srgbClr val="0066FF"/>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13" name="Schemat blokowy: łącznik 12"/>
            <p:cNvSpPr/>
            <p:nvPr/>
          </p:nvSpPr>
          <p:spPr bwMode="auto">
            <a:xfrm>
              <a:off x="2321540" y="5733256"/>
              <a:ext cx="108000" cy="108000"/>
            </a:xfrm>
            <a:prstGeom prst="flowChartConnector">
              <a:avLst/>
            </a:prstGeom>
            <a:solidFill>
              <a:srgbClr val="0066FF"/>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14" name="Schemat blokowy: łącznik 13"/>
            <p:cNvSpPr/>
            <p:nvPr/>
          </p:nvSpPr>
          <p:spPr bwMode="auto">
            <a:xfrm>
              <a:off x="805475" y="3961662"/>
              <a:ext cx="108000" cy="108000"/>
            </a:xfrm>
            <a:prstGeom prst="flowChartConnector">
              <a:avLst/>
            </a:prstGeom>
            <a:solidFill>
              <a:srgbClr val="0066FF"/>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15" name="Schemat blokowy: łącznik 14"/>
            <p:cNvSpPr/>
            <p:nvPr/>
          </p:nvSpPr>
          <p:spPr bwMode="auto">
            <a:xfrm>
              <a:off x="1331640" y="4647608"/>
              <a:ext cx="108000" cy="108000"/>
            </a:xfrm>
            <a:prstGeom prst="flowChartConnector">
              <a:avLst/>
            </a:prstGeom>
            <a:solidFill>
              <a:srgbClr val="0066FF"/>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16" name="Schemat blokowy: łącznik 15"/>
            <p:cNvSpPr/>
            <p:nvPr/>
          </p:nvSpPr>
          <p:spPr bwMode="auto">
            <a:xfrm>
              <a:off x="1331640" y="4527032"/>
              <a:ext cx="108000" cy="108000"/>
            </a:xfrm>
            <a:prstGeom prst="flowChartConnector">
              <a:avLst/>
            </a:prstGeom>
            <a:solidFill>
              <a:srgbClr val="FF000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17" name="Schemat blokowy: łącznik 16"/>
            <p:cNvSpPr/>
            <p:nvPr/>
          </p:nvSpPr>
          <p:spPr bwMode="auto">
            <a:xfrm>
              <a:off x="3304454" y="4748347"/>
              <a:ext cx="108000" cy="108000"/>
            </a:xfrm>
            <a:prstGeom prst="flowChartConnector">
              <a:avLst/>
            </a:prstGeom>
            <a:solidFill>
              <a:srgbClr val="FF0000"/>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grpSp>
      <p:sp>
        <p:nvSpPr>
          <p:cNvPr id="20" name="Prostokąt 1"/>
          <p:cNvSpPr>
            <a:spLocks noChangeArrowheads="1"/>
          </p:cNvSpPr>
          <p:nvPr/>
        </p:nvSpPr>
        <p:spPr bwMode="auto">
          <a:xfrm>
            <a:off x="107949" y="116632"/>
            <a:ext cx="892854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defRPr/>
            </a:pPr>
            <a:r>
              <a:rPr lang="pl-PL" altLang="pl-PL" sz="2800" b="1" dirty="0">
                <a:solidFill>
                  <a:srgbClr val="FF0000"/>
                </a:solidFill>
                <a:latin typeface="+mj-lt"/>
              </a:rPr>
              <a:t>Regionalne Inwestycje Terytorialne </a:t>
            </a:r>
            <a:r>
              <a:rPr lang="pl-PL" altLang="pl-PL" sz="2800" b="1" dirty="0" smtClean="0">
                <a:solidFill>
                  <a:srgbClr val="FF0000"/>
                </a:solidFill>
                <a:latin typeface="+mj-lt"/>
              </a:rPr>
              <a:t/>
            </a:r>
            <a:br>
              <a:rPr lang="pl-PL" altLang="pl-PL" sz="2800" b="1" dirty="0" smtClean="0">
                <a:solidFill>
                  <a:srgbClr val="FF0000"/>
                </a:solidFill>
                <a:latin typeface="+mj-lt"/>
              </a:rPr>
            </a:br>
            <a:r>
              <a:rPr lang="pl-PL" altLang="pl-PL" sz="2800" b="1" dirty="0" smtClean="0">
                <a:solidFill>
                  <a:srgbClr val="FF0000"/>
                </a:solidFill>
                <a:latin typeface="+mj-lt"/>
              </a:rPr>
              <a:t>w </a:t>
            </a:r>
            <a:r>
              <a:rPr lang="pl-PL" altLang="pl-PL" sz="2800" b="1" dirty="0">
                <a:solidFill>
                  <a:srgbClr val="FF0000"/>
                </a:solidFill>
                <a:latin typeface="+mj-lt"/>
              </a:rPr>
              <a:t>subregionie ostrołęckim</a:t>
            </a:r>
            <a:endParaRPr lang="pl-PL" altLang="pl-PL" sz="2800" dirty="0">
              <a:solidFill>
                <a:srgbClr val="FF0000"/>
              </a:solidFill>
              <a:latin typeface="+mj-lt"/>
            </a:endParaRPr>
          </a:p>
        </p:txBody>
      </p:sp>
      <p:sp>
        <p:nvSpPr>
          <p:cNvPr id="2" name="Prostokąt 1"/>
          <p:cNvSpPr/>
          <p:nvPr/>
        </p:nvSpPr>
        <p:spPr>
          <a:xfrm>
            <a:off x="5021044" y="624429"/>
            <a:ext cx="3973416" cy="584775"/>
          </a:xfrm>
          <a:prstGeom prst="rect">
            <a:avLst/>
          </a:prstGeom>
        </p:spPr>
        <p:txBody>
          <a:bodyPr wrap="square">
            <a:spAutoFit/>
          </a:bodyPr>
          <a:lstStyle/>
          <a:p>
            <a:pPr lvl="0">
              <a:defRPr/>
            </a:pPr>
            <a:r>
              <a:rPr lang="pl-PL" sz="1600" b="1" dirty="0">
                <a:solidFill>
                  <a:srgbClr val="0066FF"/>
                </a:solidFill>
              </a:rPr>
              <a:t>Infrastruktura </a:t>
            </a:r>
            <a:r>
              <a:rPr lang="pl-PL" sz="1600" b="1" dirty="0" smtClean="0">
                <a:solidFill>
                  <a:srgbClr val="0066FF"/>
                </a:solidFill>
              </a:rPr>
              <a:t>społeczna</a:t>
            </a:r>
          </a:p>
          <a:p>
            <a:pPr lvl="0">
              <a:defRPr/>
            </a:pPr>
            <a:r>
              <a:rPr lang="pl-PL" sz="1600" b="1" dirty="0" smtClean="0">
                <a:solidFill>
                  <a:srgbClr val="0066FF"/>
                </a:solidFill>
              </a:rPr>
              <a:t>– </a:t>
            </a:r>
            <a:r>
              <a:rPr lang="pl-PL" sz="1600" b="1" dirty="0">
                <a:solidFill>
                  <a:srgbClr val="0066FF"/>
                </a:solidFill>
              </a:rPr>
              <a:t>ochrona zdrowia</a:t>
            </a:r>
          </a:p>
        </p:txBody>
      </p:sp>
      <p:sp>
        <p:nvSpPr>
          <p:cNvPr id="3" name="Prostokąt 2"/>
          <p:cNvSpPr/>
          <p:nvPr/>
        </p:nvSpPr>
        <p:spPr>
          <a:xfrm>
            <a:off x="5026125" y="4043236"/>
            <a:ext cx="1463862" cy="338554"/>
          </a:xfrm>
          <a:prstGeom prst="rect">
            <a:avLst/>
          </a:prstGeom>
        </p:spPr>
        <p:txBody>
          <a:bodyPr wrap="none">
            <a:spAutoFit/>
          </a:bodyPr>
          <a:lstStyle/>
          <a:p>
            <a:pPr lvl="0">
              <a:defRPr/>
            </a:pPr>
            <a:r>
              <a:rPr lang="pl-PL" sz="1600" b="1" dirty="0">
                <a:solidFill>
                  <a:srgbClr val="FF0000"/>
                </a:solidFill>
              </a:rPr>
              <a:t>Rewitalizacja</a:t>
            </a:r>
          </a:p>
        </p:txBody>
      </p:sp>
      <p:sp>
        <p:nvSpPr>
          <p:cNvPr id="21" name="Prostokąt 20"/>
          <p:cNvSpPr/>
          <p:nvPr/>
        </p:nvSpPr>
        <p:spPr>
          <a:xfrm>
            <a:off x="4993099" y="4549298"/>
            <a:ext cx="4029305" cy="1600438"/>
          </a:xfrm>
          <a:prstGeom prst="rect">
            <a:avLst/>
          </a:prstGeom>
        </p:spPr>
        <p:txBody>
          <a:bodyPr wrap="square">
            <a:spAutoFit/>
          </a:bodyPr>
          <a:lstStyle/>
          <a:p>
            <a:pPr marL="171450" lvl="0" indent="-171450" algn="just">
              <a:buClr>
                <a:srgbClr val="FF0000"/>
              </a:buClr>
              <a:buFont typeface="Arial" panose="020B0604020202020204" pitchFamily="34" charset="0"/>
              <a:buChar char="•"/>
              <a:defRPr/>
            </a:pPr>
            <a:r>
              <a:rPr lang="pl-PL" altLang="pl-PL" sz="1400" dirty="0"/>
              <a:t>Rewitalizacja Centrum Starego Miasta </a:t>
            </a:r>
            <a:r>
              <a:rPr lang="pl-PL" altLang="pl-PL" sz="1400" dirty="0" smtClean="0"/>
              <a:t/>
            </a:r>
            <a:br>
              <a:rPr lang="pl-PL" altLang="pl-PL" sz="1400" dirty="0" smtClean="0"/>
            </a:br>
            <a:r>
              <a:rPr lang="pl-PL" altLang="pl-PL" sz="1400" dirty="0" smtClean="0"/>
              <a:t>w </a:t>
            </a:r>
            <a:r>
              <a:rPr lang="pl-PL" altLang="pl-PL" sz="1400" dirty="0"/>
              <a:t>Makowie Mazowieckim wraz z Budynkiem Zabytkowej Bożnicy Żydowskiej i Kamienicą przy ul. Grabowej – 10,6 mln zł</a:t>
            </a:r>
          </a:p>
          <a:p>
            <a:pPr marL="171450" lvl="0" indent="-171450" algn="just">
              <a:buClr>
                <a:srgbClr val="FF0000"/>
              </a:buClr>
              <a:buFont typeface="Arial" panose="020B0604020202020204" pitchFamily="34" charset="0"/>
              <a:buChar char="•"/>
              <a:defRPr/>
            </a:pPr>
            <a:r>
              <a:rPr lang="pl-PL" altLang="pl-PL" sz="1400" dirty="0"/>
              <a:t>Ochrona zabytkowego budynku „JATEK” </a:t>
            </a:r>
            <a:r>
              <a:rPr lang="pl-PL" altLang="pl-PL" sz="1400" dirty="0" smtClean="0"/>
              <a:t/>
            </a:r>
            <a:br>
              <a:rPr lang="pl-PL" altLang="pl-PL" sz="1400" dirty="0" smtClean="0"/>
            </a:br>
            <a:r>
              <a:rPr lang="pl-PL" altLang="pl-PL" sz="1400" dirty="0" smtClean="0"/>
              <a:t>w </a:t>
            </a:r>
            <a:r>
              <a:rPr lang="pl-PL" altLang="pl-PL" sz="1400" dirty="0"/>
              <a:t>Ostrowi </a:t>
            </a:r>
            <a:r>
              <a:rPr lang="pl-PL" altLang="pl-PL" sz="1400" dirty="0" err="1"/>
              <a:t>Maz</a:t>
            </a:r>
            <a:r>
              <a:rPr lang="pl-PL" altLang="pl-PL" sz="1400" dirty="0"/>
              <a:t>. i nadanie mu nowych funkcji kulturalnych – 5 mln zł</a:t>
            </a:r>
          </a:p>
        </p:txBody>
      </p:sp>
      <p:sp>
        <p:nvSpPr>
          <p:cNvPr id="22" name="Prostokąt 21"/>
          <p:cNvSpPr/>
          <p:nvPr/>
        </p:nvSpPr>
        <p:spPr>
          <a:xfrm>
            <a:off x="5021044" y="1221898"/>
            <a:ext cx="4032695" cy="2677656"/>
          </a:xfrm>
          <a:prstGeom prst="rect">
            <a:avLst/>
          </a:prstGeom>
        </p:spPr>
        <p:txBody>
          <a:bodyPr wrap="square">
            <a:spAutoFit/>
          </a:bodyPr>
          <a:lstStyle/>
          <a:p>
            <a:pPr marL="171450" lvl="0" indent="-171450" algn="just">
              <a:buClr>
                <a:srgbClr val="0066FF"/>
              </a:buClr>
              <a:buFont typeface="Arial" panose="020B0604020202020204" pitchFamily="34" charset="0"/>
              <a:buChar char="•"/>
              <a:defRPr/>
            </a:pPr>
            <a:r>
              <a:rPr lang="pl-PL" sz="1400" dirty="0"/>
              <a:t>Zwiększenie dostępności do wysokiej jakości usług zdrowotnych w Mazowieckim Szpitalu Specjalistycznym im. dr Józefa Psarskiego </a:t>
            </a:r>
            <a:r>
              <a:rPr lang="pl-PL" sz="1400" dirty="0" smtClean="0"/>
              <a:t/>
            </a:r>
            <a:br>
              <a:rPr lang="pl-PL" sz="1400" dirty="0" smtClean="0"/>
            </a:br>
            <a:r>
              <a:rPr lang="pl-PL" sz="1400" dirty="0" smtClean="0"/>
              <a:t>w </a:t>
            </a:r>
            <a:r>
              <a:rPr lang="pl-PL" sz="1400" dirty="0"/>
              <a:t>Ostrołęce oraz w Samodzielnym Publicznym Zespole Zakładów Opieki Zdrowotnej </a:t>
            </a:r>
            <a:r>
              <a:rPr lang="pl-PL" sz="1400" dirty="0" smtClean="0"/>
              <a:t/>
            </a:r>
            <a:br>
              <a:rPr lang="pl-PL" sz="1400" dirty="0" smtClean="0"/>
            </a:br>
            <a:r>
              <a:rPr lang="pl-PL" sz="1400" dirty="0" smtClean="0"/>
              <a:t>w </a:t>
            </a:r>
            <a:r>
              <a:rPr lang="pl-PL" sz="1400" dirty="0"/>
              <a:t>Wyszkowie – łączna kwota inwestycji – 64 mln zł</a:t>
            </a:r>
          </a:p>
          <a:p>
            <a:pPr marL="171450" lvl="0" indent="-171450" algn="just">
              <a:buClr>
                <a:srgbClr val="0066FF"/>
              </a:buClr>
              <a:buFont typeface="Arial" panose="020B0604020202020204" pitchFamily="34" charset="0"/>
              <a:buChar char="•"/>
              <a:defRPr/>
            </a:pPr>
            <a:r>
              <a:rPr lang="pl-PL" sz="1400" dirty="0"/>
              <a:t>Termomodernizacja obiektu Szpitala </a:t>
            </a:r>
            <a:r>
              <a:rPr lang="pl-PL" sz="1400" dirty="0" smtClean="0"/>
              <a:t/>
            </a:r>
            <a:br>
              <a:rPr lang="pl-PL" sz="1400" dirty="0" smtClean="0"/>
            </a:br>
            <a:r>
              <a:rPr lang="pl-PL" sz="1400" dirty="0" smtClean="0"/>
              <a:t>w </a:t>
            </a:r>
            <a:r>
              <a:rPr lang="pl-PL" sz="1400" dirty="0"/>
              <a:t>Przasnyszu oraz Zespołu Budynków Samodzielnego Publicznego Zakładu Opieki Zdrowotnej w Makowie Mazowieckim –  łączna kwota inwestycji – 15,6 mln zł</a:t>
            </a:r>
          </a:p>
        </p:txBody>
      </p:sp>
    </p:spTree>
    <p:extLst>
      <p:ext uri="{BB962C8B-B14F-4D97-AF65-F5344CB8AC3E}">
        <p14:creationId xmlns:p14="http://schemas.microsoft.com/office/powerpoint/2010/main" val="22502338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upa 20"/>
          <p:cNvGrpSpPr>
            <a:grpSpLocks/>
          </p:cNvGrpSpPr>
          <p:nvPr/>
        </p:nvGrpSpPr>
        <p:grpSpPr bwMode="auto">
          <a:xfrm>
            <a:off x="0" y="157358"/>
            <a:ext cx="9144000" cy="6700642"/>
            <a:chOff x="0" y="157335"/>
            <a:chExt cx="9144000" cy="6700665"/>
          </a:xfrm>
        </p:grpSpPr>
        <p:sp>
          <p:nvSpPr>
            <p:cNvPr id="4" name="Prostokąt 3"/>
            <p:cNvSpPr/>
            <p:nvPr/>
          </p:nvSpPr>
          <p:spPr>
            <a:xfrm>
              <a:off x="0" y="6500812"/>
              <a:ext cx="9144000" cy="357188"/>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solidFill>
                  <a:srgbClr val="FFFFFF"/>
                </a:solidFill>
              </a:endParaRPr>
            </a:p>
          </p:txBody>
        </p:sp>
        <p:grpSp>
          <p:nvGrpSpPr>
            <p:cNvPr id="5124" name="Grupa 19"/>
            <p:cNvGrpSpPr>
              <a:grpSpLocks/>
            </p:cNvGrpSpPr>
            <p:nvPr/>
          </p:nvGrpSpPr>
          <p:grpSpPr bwMode="auto">
            <a:xfrm>
              <a:off x="357158" y="157335"/>
              <a:ext cx="8429684" cy="422629"/>
              <a:chOff x="357158" y="157335"/>
              <a:chExt cx="8429684" cy="422629"/>
            </a:xfrm>
          </p:grpSpPr>
          <p:pic>
            <p:nvPicPr>
              <p:cNvPr id="5125" name="Obraz 4" descr="logotyp(claim)_pl.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158" y="157335"/>
                <a:ext cx="2214578" cy="42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Obraz 6" descr="piktogramy_zestaw.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0826" y="157335"/>
                <a:ext cx="2286016" cy="32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5127" name="Symbol zastępczy numeru slajdu 17"/>
          <p:cNvSpPr txBox="1">
            <a:spLocks noGrp="1"/>
          </p:cNvSpPr>
          <p:nvPr/>
        </p:nvSpPr>
        <p:spPr bwMode="auto">
          <a:xfrm>
            <a:off x="357188" y="6500813"/>
            <a:ext cx="4286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ED2ABB53-9D02-4F74-AFAA-EE4974A332B2}" type="slidenum">
              <a:rPr lang="pl-PL" altLang="pl-PL" sz="1200" smtClean="0">
                <a:solidFill>
                  <a:srgbClr val="FFFFFF"/>
                </a:solidFill>
                <a:cs typeface="Arial" pitchFamily="34" charset="0"/>
              </a:rPr>
              <a:pPr fontAlgn="base">
                <a:spcBef>
                  <a:spcPct val="0"/>
                </a:spcBef>
                <a:spcAft>
                  <a:spcPct val="0"/>
                </a:spcAft>
              </a:pPr>
              <a:t>31</a:t>
            </a:fld>
            <a:endParaRPr lang="pl-PL" altLang="pl-PL" sz="1200" dirty="0" smtClean="0">
              <a:solidFill>
                <a:srgbClr val="FFFFFF"/>
              </a:solidFill>
              <a:cs typeface="Arial" pitchFamily="34" charset="0"/>
            </a:endParaRPr>
          </a:p>
        </p:txBody>
      </p:sp>
      <p:sp>
        <p:nvSpPr>
          <p:cNvPr id="5128" name="Symbol zastępczy numeru slajdu 17"/>
          <p:cNvSpPr txBox="1">
            <a:spLocks/>
          </p:cNvSpPr>
          <p:nvPr/>
        </p:nvSpPr>
        <p:spPr bwMode="auto">
          <a:xfrm>
            <a:off x="4643438" y="6500813"/>
            <a:ext cx="414337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fontAlgn="base">
              <a:spcBef>
                <a:spcPct val="0"/>
              </a:spcBef>
              <a:spcAft>
                <a:spcPct val="0"/>
              </a:spcAft>
            </a:pPr>
            <a:endParaRPr lang="pl-PL" altLang="pl-PL" sz="1200" dirty="0" smtClean="0">
              <a:solidFill>
                <a:srgbClr val="FFFFFF"/>
              </a:solidFill>
              <a:cs typeface="Arial" pitchFamily="34" charset="0"/>
            </a:endParaRPr>
          </a:p>
        </p:txBody>
      </p:sp>
      <p:sp>
        <p:nvSpPr>
          <p:cNvPr id="5129" name="Rectangle 9"/>
          <p:cNvSpPr>
            <a:spLocks noChangeArrowheads="1"/>
          </p:cNvSpPr>
          <p:nvPr/>
        </p:nvSpPr>
        <p:spPr bwMode="auto">
          <a:xfrm>
            <a:off x="5563125" y="850979"/>
            <a:ext cx="3472923" cy="1110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itchFamily="34" charset="0"/>
              </a:defRPr>
            </a:lvl1pPr>
            <a:lvl2pPr>
              <a:defRPr sz="4400">
                <a:solidFill>
                  <a:schemeClr val="tx2"/>
                </a:solidFill>
                <a:latin typeface="Arial" pitchFamily="34" charset="0"/>
              </a:defRPr>
            </a:lvl2pPr>
            <a:lvl3pPr>
              <a:defRPr sz="4400">
                <a:solidFill>
                  <a:schemeClr val="tx2"/>
                </a:solidFill>
                <a:latin typeface="Arial" pitchFamily="34" charset="0"/>
              </a:defRPr>
            </a:lvl3pPr>
            <a:lvl4pPr>
              <a:defRPr sz="4400">
                <a:solidFill>
                  <a:schemeClr val="tx2"/>
                </a:solidFill>
                <a:latin typeface="Arial" pitchFamily="34" charset="0"/>
              </a:defRPr>
            </a:lvl4pPr>
            <a:lvl5pPr>
              <a:defRPr sz="4400">
                <a:solidFill>
                  <a:schemeClr val="tx2"/>
                </a:solidFill>
                <a:latin typeface="Arial" pitchFamily="34" charset="0"/>
              </a:defRPr>
            </a:lvl5pPr>
            <a:lvl6pPr marL="457200" algn="ctr" fontAlgn="base">
              <a:spcBef>
                <a:spcPct val="0"/>
              </a:spcBef>
              <a:spcAft>
                <a:spcPct val="0"/>
              </a:spcAft>
              <a:defRPr sz="4400">
                <a:solidFill>
                  <a:schemeClr val="tx2"/>
                </a:solidFill>
                <a:latin typeface="Arial" pitchFamily="34" charset="0"/>
              </a:defRPr>
            </a:lvl6pPr>
            <a:lvl7pPr marL="914400" algn="ctr" fontAlgn="base">
              <a:spcBef>
                <a:spcPct val="0"/>
              </a:spcBef>
              <a:spcAft>
                <a:spcPct val="0"/>
              </a:spcAft>
              <a:defRPr sz="4400">
                <a:solidFill>
                  <a:schemeClr val="tx2"/>
                </a:solidFill>
                <a:latin typeface="Arial" pitchFamily="34" charset="0"/>
              </a:defRPr>
            </a:lvl7pPr>
            <a:lvl8pPr marL="1371600" algn="ctr" fontAlgn="base">
              <a:spcBef>
                <a:spcPct val="0"/>
              </a:spcBef>
              <a:spcAft>
                <a:spcPct val="0"/>
              </a:spcAft>
              <a:defRPr sz="4400">
                <a:solidFill>
                  <a:schemeClr val="tx2"/>
                </a:solidFill>
                <a:latin typeface="Arial" pitchFamily="34" charset="0"/>
              </a:defRPr>
            </a:lvl8pPr>
            <a:lvl9pPr marL="1828800" algn="ctr" fontAlgn="base">
              <a:spcBef>
                <a:spcPct val="0"/>
              </a:spcBef>
              <a:spcAft>
                <a:spcPct val="0"/>
              </a:spcAft>
              <a:defRPr sz="4400">
                <a:solidFill>
                  <a:schemeClr val="tx2"/>
                </a:solidFill>
                <a:latin typeface="Arial" pitchFamily="34" charset="0"/>
              </a:defRPr>
            </a:lvl9pPr>
          </a:lstStyle>
          <a:p>
            <a:pPr algn="ctr" fontAlgn="base">
              <a:spcBef>
                <a:spcPct val="0"/>
              </a:spcBef>
              <a:spcAft>
                <a:spcPct val="0"/>
              </a:spcAft>
            </a:pPr>
            <a:r>
              <a:rPr lang="pl-PL" altLang="pl-PL" sz="2800" b="1" dirty="0" smtClean="0">
                <a:solidFill>
                  <a:srgbClr val="FF0000"/>
                </a:solidFill>
                <a:latin typeface="+mn-lt"/>
              </a:rPr>
              <a:t>Wojewódzkie</a:t>
            </a:r>
          </a:p>
          <a:p>
            <a:pPr algn="ctr" fontAlgn="base">
              <a:spcBef>
                <a:spcPct val="0"/>
              </a:spcBef>
              <a:spcAft>
                <a:spcPct val="0"/>
              </a:spcAft>
            </a:pPr>
            <a:r>
              <a:rPr lang="pl-PL" altLang="pl-PL" sz="2800" b="1" dirty="0" smtClean="0">
                <a:solidFill>
                  <a:srgbClr val="FF0000"/>
                </a:solidFill>
                <a:latin typeface="+mn-lt"/>
              </a:rPr>
              <a:t>inwestycje drogowe </a:t>
            </a:r>
          </a:p>
          <a:p>
            <a:pPr algn="ctr" fontAlgn="base">
              <a:spcBef>
                <a:spcPct val="0"/>
              </a:spcBef>
              <a:spcAft>
                <a:spcPct val="0"/>
              </a:spcAft>
            </a:pPr>
            <a:r>
              <a:rPr lang="pl-PL" altLang="pl-PL" sz="2800" b="1" dirty="0" smtClean="0">
                <a:solidFill>
                  <a:srgbClr val="FF0000"/>
                </a:solidFill>
                <a:latin typeface="+mn-lt"/>
              </a:rPr>
              <a:t>w </a:t>
            </a:r>
            <a:r>
              <a:rPr lang="pl-PL" altLang="pl-PL" sz="2800" b="1" dirty="0">
                <a:solidFill>
                  <a:srgbClr val="FF0000"/>
                </a:solidFill>
                <a:latin typeface="+mn-lt"/>
              </a:rPr>
              <a:t>latach </a:t>
            </a:r>
            <a:r>
              <a:rPr lang="pl-PL" altLang="pl-PL" sz="2800" b="1" dirty="0" smtClean="0">
                <a:solidFill>
                  <a:srgbClr val="FF0000"/>
                </a:solidFill>
                <a:latin typeface="+mn-lt"/>
              </a:rPr>
              <a:t>1999-2018  </a:t>
            </a:r>
            <a:endParaRPr lang="pl-PL" altLang="pl-PL" sz="2800" dirty="0" smtClean="0">
              <a:solidFill>
                <a:srgbClr val="FF0000"/>
              </a:solidFill>
              <a:latin typeface="+mn-lt"/>
            </a:endParaRPr>
          </a:p>
        </p:txBody>
      </p:sp>
      <p:sp>
        <p:nvSpPr>
          <p:cNvPr id="5130" name="Rectangle 10"/>
          <p:cNvSpPr>
            <a:spLocks noChangeArrowheads="1"/>
          </p:cNvSpPr>
          <p:nvPr/>
        </p:nvSpPr>
        <p:spPr bwMode="auto">
          <a:xfrm>
            <a:off x="457200" y="2420938"/>
            <a:ext cx="8229600" cy="370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pitchFamily="34" charset="0"/>
              </a:defRPr>
            </a:lvl1pPr>
            <a:lvl2pPr marL="742950" indent="-285750" algn="l">
              <a:spcBef>
                <a:spcPct val="20000"/>
              </a:spcBef>
              <a:buChar char="–"/>
              <a:defRPr sz="2800">
                <a:solidFill>
                  <a:schemeClr val="tx1"/>
                </a:solidFill>
                <a:latin typeface="Arial" pitchFamily="34" charset="0"/>
              </a:defRPr>
            </a:lvl2pPr>
            <a:lvl3pPr marL="1143000" indent="-228600" algn="l">
              <a:spcBef>
                <a:spcPct val="20000"/>
              </a:spcBef>
              <a:buChar char="•"/>
              <a:defRPr sz="2400">
                <a:solidFill>
                  <a:schemeClr val="tx1"/>
                </a:solidFill>
                <a:latin typeface="Arial" pitchFamily="34" charset="0"/>
              </a:defRPr>
            </a:lvl3pPr>
            <a:lvl4pPr marL="1600200" indent="-228600" algn="l">
              <a:spcBef>
                <a:spcPct val="20000"/>
              </a:spcBef>
              <a:buChar char="–"/>
              <a:defRPr sz="2000">
                <a:solidFill>
                  <a:schemeClr val="tx1"/>
                </a:solidFill>
                <a:latin typeface="Arial" pitchFamily="34" charset="0"/>
              </a:defRPr>
            </a:lvl4pPr>
            <a:lvl5pPr marL="2057400" indent="-228600" algn="l">
              <a:spcBef>
                <a:spcPct val="20000"/>
              </a:spcBef>
              <a:buChar char="»"/>
              <a:defRPr sz="2000">
                <a:solidFill>
                  <a:schemeClr val="tx1"/>
                </a:solidFill>
                <a:latin typeface="Arial" pitchFamily="34" charset="0"/>
              </a:defRPr>
            </a:lvl5pPr>
            <a:lvl6pPr marL="2514600" indent="-228600" fontAlgn="base">
              <a:spcBef>
                <a:spcPct val="20000"/>
              </a:spcBef>
              <a:spcAft>
                <a:spcPct val="0"/>
              </a:spcAft>
              <a:buChar char="»"/>
              <a:defRPr sz="2000">
                <a:solidFill>
                  <a:schemeClr val="tx1"/>
                </a:solidFill>
                <a:latin typeface="Arial" pitchFamily="34" charset="0"/>
              </a:defRPr>
            </a:lvl6pPr>
            <a:lvl7pPr marL="2971800" indent="-228600" fontAlgn="base">
              <a:spcBef>
                <a:spcPct val="20000"/>
              </a:spcBef>
              <a:spcAft>
                <a:spcPct val="0"/>
              </a:spcAft>
              <a:buChar char="»"/>
              <a:defRPr sz="2000">
                <a:solidFill>
                  <a:schemeClr val="tx1"/>
                </a:solidFill>
                <a:latin typeface="Arial" pitchFamily="34" charset="0"/>
              </a:defRPr>
            </a:lvl7pPr>
            <a:lvl8pPr marL="3429000" indent="-228600" fontAlgn="base">
              <a:spcBef>
                <a:spcPct val="20000"/>
              </a:spcBef>
              <a:spcAft>
                <a:spcPct val="0"/>
              </a:spcAft>
              <a:buChar char="»"/>
              <a:defRPr sz="2000">
                <a:solidFill>
                  <a:schemeClr val="tx1"/>
                </a:solidFill>
                <a:latin typeface="Arial" pitchFamily="34" charset="0"/>
              </a:defRPr>
            </a:lvl8pPr>
            <a:lvl9pPr marL="3886200" indent="-228600" fontAlgn="base">
              <a:spcBef>
                <a:spcPct val="20000"/>
              </a:spcBef>
              <a:spcAft>
                <a:spcPct val="0"/>
              </a:spcAft>
              <a:buChar char="»"/>
              <a:defRPr sz="2000">
                <a:solidFill>
                  <a:schemeClr val="tx1"/>
                </a:solidFill>
                <a:latin typeface="Arial" pitchFamily="34" charset="0"/>
              </a:defRPr>
            </a:lvl9pPr>
          </a:lstStyle>
          <a:p>
            <a:pPr fontAlgn="base">
              <a:spcBef>
                <a:spcPct val="40000"/>
              </a:spcBef>
              <a:spcAft>
                <a:spcPct val="40000"/>
              </a:spcAft>
            </a:pPr>
            <a:endParaRPr lang="pl-PL" altLang="pl-PL" sz="2000" smtClean="0">
              <a:solidFill>
                <a:srgbClr val="000000"/>
              </a:solidFill>
              <a:latin typeface="Cambria" pitchFamily="18" charset="0"/>
            </a:endParaRPr>
          </a:p>
        </p:txBody>
      </p:sp>
      <p:sp>
        <p:nvSpPr>
          <p:cNvPr id="5132" name="Rectangle 12"/>
          <p:cNvSpPr>
            <a:spLocks noChangeArrowheads="1"/>
          </p:cNvSpPr>
          <p:nvPr/>
        </p:nvSpPr>
        <p:spPr bwMode="auto">
          <a:xfrm>
            <a:off x="54292" y="1340769"/>
            <a:ext cx="5160279"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pitchFamily="34" charset="0"/>
              </a:defRPr>
            </a:lvl1pPr>
            <a:lvl2pPr marL="742950" indent="-285750" algn="l">
              <a:spcBef>
                <a:spcPct val="20000"/>
              </a:spcBef>
              <a:buChar char="–"/>
              <a:defRPr sz="2800">
                <a:solidFill>
                  <a:schemeClr val="tx1"/>
                </a:solidFill>
                <a:latin typeface="Arial" pitchFamily="34" charset="0"/>
              </a:defRPr>
            </a:lvl2pPr>
            <a:lvl3pPr marL="1143000" indent="-228600" algn="l">
              <a:spcBef>
                <a:spcPct val="20000"/>
              </a:spcBef>
              <a:buChar char="•"/>
              <a:defRPr sz="2400">
                <a:solidFill>
                  <a:schemeClr val="tx1"/>
                </a:solidFill>
                <a:latin typeface="Arial" pitchFamily="34" charset="0"/>
              </a:defRPr>
            </a:lvl3pPr>
            <a:lvl4pPr marL="1600200" indent="-228600" algn="l">
              <a:spcBef>
                <a:spcPct val="20000"/>
              </a:spcBef>
              <a:buChar char="–"/>
              <a:defRPr sz="2000">
                <a:solidFill>
                  <a:schemeClr val="tx1"/>
                </a:solidFill>
                <a:latin typeface="Arial" pitchFamily="34" charset="0"/>
              </a:defRPr>
            </a:lvl4pPr>
            <a:lvl5pPr marL="2057400" indent="-228600" algn="l">
              <a:spcBef>
                <a:spcPct val="20000"/>
              </a:spcBef>
              <a:buChar char="»"/>
              <a:defRPr sz="2000">
                <a:solidFill>
                  <a:schemeClr val="tx1"/>
                </a:solidFill>
                <a:latin typeface="Arial" pitchFamily="34" charset="0"/>
              </a:defRPr>
            </a:lvl5pPr>
            <a:lvl6pPr marL="2514600" indent="-228600" fontAlgn="base">
              <a:spcBef>
                <a:spcPct val="20000"/>
              </a:spcBef>
              <a:spcAft>
                <a:spcPct val="0"/>
              </a:spcAft>
              <a:buChar char="»"/>
              <a:defRPr sz="2000">
                <a:solidFill>
                  <a:schemeClr val="tx1"/>
                </a:solidFill>
                <a:latin typeface="Arial" pitchFamily="34" charset="0"/>
              </a:defRPr>
            </a:lvl6pPr>
            <a:lvl7pPr marL="2971800" indent="-228600" fontAlgn="base">
              <a:spcBef>
                <a:spcPct val="20000"/>
              </a:spcBef>
              <a:spcAft>
                <a:spcPct val="0"/>
              </a:spcAft>
              <a:buChar char="»"/>
              <a:defRPr sz="2000">
                <a:solidFill>
                  <a:schemeClr val="tx1"/>
                </a:solidFill>
                <a:latin typeface="Arial" pitchFamily="34" charset="0"/>
              </a:defRPr>
            </a:lvl7pPr>
            <a:lvl8pPr marL="3429000" indent="-228600" fontAlgn="base">
              <a:spcBef>
                <a:spcPct val="20000"/>
              </a:spcBef>
              <a:spcAft>
                <a:spcPct val="0"/>
              </a:spcAft>
              <a:buChar char="»"/>
              <a:defRPr sz="2000">
                <a:solidFill>
                  <a:schemeClr val="tx1"/>
                </a:solidFill>
                <a:latin typeface="Arial" pitchFamily="34" charset="0"/>
              </a:defRPr>
            </a:lvl8pPr>
            <a:lvl9pPr marL="3886200" indent="-228600" fontAlgn="base">
              <a:spcBef>
                <a:spcPct val="20000"/>
              </a:spcBef>
              <a:spcAft>
                <a:spcPct val="0"/>
              </a:spcAft>
              <a:buChar char="»"/>
              <a:defRPr sz="2000">
                <a:solidFill>
                  <a:schemeClr val="tx1"/>
                </a:solidFill>
                <a:latin typeface="Arial" pitchFamily="34" charset="0"/>
              </a:defRPr>
            </a:lvl9pPr>
          </a:lstStyle>
          <a:p>
            <a:pPr marL="228600" indent="0">
              <a:lnSpc>
                <a:spcPct val="115000"/>
              </a:lnSpc>
              <a:spcBef>
                <a:spcPts val="1000"/>
              </a:spcBef>
              <a:spcAft>
                <a:spcPts val="1000"/>
              </a:spcAft>
              <a:buFontTx/>
              <a:buNone/>
            </a:pPr>
            <a:endParaRPr lang="pl-PL" sz="1600" dirty="0" smtClean="0">
              <a:solidFill>
                <a:srgbClr val="000000"/>
              </a:solidFill>
              <a:latin typeface="Calibri"/>
              <a:ea typeface="Calibri"/>
              <a:cs typeface="Times New Roman"/>
            </a:endParaRPr>
          </a:p>
        </p:txBody>
      </p:sp>
      <p:pic>
        <p:nvPicPr>
          <p:cNvPr id="13" name="Obraz 12"/>
          <p:cNvPicPr/>
          <p:nvPr/>
        </p:nvPicPr>
        <p:blipFill>
          <a:blip r:embed="rId5">
            <a:extLst>
              <a:ext uri="{28A0092B-C50C-407E-A947-70E740481C1C}">
                <a14:useLocalDpi xmlns:a14="http://schemas.microsoft.com/office/drawing/2010/main" val="0"/>
              </a:ext>
            </a:extLst>
          </a:blip>
          <a:stretch>
            <a:fillRect/>
          </a:stretch>
        </p:blipFill>
        <p:spPr bwMode="auto">
          <a:xfrm>
            <a:off x="87440" y="838571"/>
            <a:ext cx="5544616" cy="5660382"/>
          </a:xfrm>
          <a:prstGeom prst="rect">
            <a:avLst/>
          </a:prstGeom>
          <a:noFill/>
          <a:ln>
            <a:noFill/>
          </a:ln>
        </p:spPr>
      </p:pic>
      <p:sp>
        <p:nvSpPr>
          <p:cNvPr id="2" name="Prostokąt 1"/>
          <p:cNvSpPr/>
          <p:nvPr/>
        </p:nvSpPr>
        <p:spPr>
          <a:xfrm>
            <a:off x="5594832" y="2420938"/>
            <a:ext cx="3461728" cy="4093428"/>
          </a:xfrm>
          <a:prstGeom prst="rect">
            <a:avLst/>
          </a:prstGeom>
        </p:spPr>
        <p:txBody>
          <a:bodyPr wrap="square">
            <a:spAutoFit/>
          </a:bodyPr>
          <a:lstStyle/>
          <a:p>
            <a:r>
              <a:rPr lang="pl-PL" sz="2000" dirty="0" smtClean="0">
                <a:ea typeface="Calibri"/>
              </a:rPr>
              <a:t>Stały wzrost liczby </a:t>
            </a:r>
            <a:r>
              <a:rPr lang="pl-PL" sz="2000" dirty="0">
                <a:ea typeface="Calibri"/>
              </a:rPr>
              <a:t>wojewódzkich inwestycji drogowych </a:t>
            </a:r>
            <a:endParaRPr lang="pl-PL" sz="2000" dirty="0" smtClean="0">
              <a:ea typeface="Calibri"/>
              <a:cs typeface="Arial"/>
              <a:sym typeface="Symbol"/>
            </a:endParaRPr>
          </a:p>
          <a:p>
            <a:endParaRPr lang="pl-PL" sz="2000" dirty="0">
              <a:latin typeface="Calibri" panose="020F0502020204030204" pitchFamily="34" charset="0"/>
              <a:ea typeface="Calibri"/>
              <a:cs typeface="Arial"/>
              <a:sym typeface="Symbol"/>
            </a:endParaRPr>
          </a:p>
          <a:p>
            <a:r>
              <a:rPr lang="pl-PL" sz="2000" dirty="0" smtClean="0">
                <a:ea typeface="Calibri"/>
              </a:rPr>
              <a:t>Inwestycje </a:t>
            </a:r>
            <a:r>
              <a:rPr lang="pl-PL" sz="2000" dirty="0">
                <a:ea typeface="Calibri"/>
              </a:rPr>
              <a:t>drogowe nastawione </a:t>
            </a:r>
            <a:r>
              <a:rPr lang="pl-PL" sz="2000" dirty="0" smtClean="0">
                <a:ea typeface="Calibri"/>
              </a:rPr>
              <a:t>na:</a:t>
            </a:r>
          </a:p>
          <a:p>
            <a:pPr marL="179388" indent="-179388">
              <a:buFont typeface="Wingdings" panose="05000000000000000000" pitchFamily="2" charset="2"/>
              <a:buChar char="§"/>
            </a:pPr>
            <a:r>
              <a:rPr lang="pl-PL" sz="2000" dirty="0" smtClean="0">
                <a:ea typeface="Calibri"/>
              </a:rPr>
              <a:t>poprawę </a:t>
            </a:r>
            <a:r>
              <a:rPr lang="pl-PL" sz="2000" dirty="0">
                <a:ea typeface="Calibri"/>
              </a:rPr>
              <a:t>przepustowości najważniejszych korytarzy </a:t>
            </a:r>
            <a:r>
              <a:rPr lang="pl-PL" sz="2000" dirty="0" smtClean="0">
                <a:ea typeface="Calibri"/>
              </a:rPr>
              <a:t>transportowych </a:t>
            </a:r>
          </a:p>
          <a:p>
            <a:pPr marL="179388" indent="-179388">
              <a:buFont typeface="Wingdings" panose="05000000000000000000" pitchFamily="2" charset="2"/>
              <a:buChar char="§"/>
            </a:pPr>
            <a:r>
              <a:rPr lang="pl-PL" sz="2000" dirty="0" smtClean="0">
                <a:ea typeface="Calibri"/>
              </a:rPr>
              <a:t>zwiększenie dostępności </a:t>
            </a:r>
            <a:br>
              <a:rPr lang="pl-PL" sz="2000" dirty="0" smtClean="0">
                <a:ea typeface="Calibri"/>
              </a:rPr>
            </a:br>
            <a:r>
              <a:rPr lang="pl-PL" sz="2000" dirty="0" smtClean="0">
                <a:ea typeface="Calibri"/>
              </a:rPr>
              <a:t>stolicy oraz ośrodków regionalnych i </a:t>
            </a:r>
            <a:r>
              <a:rPr lang="pl-PL" sz="2000" dirty="0" err="1" smtClean="0">
                <a:ea typeface="Calibri"/>
              </a:rPr>
              <a:t>subregionalnych</a:t>
            </a:r>
            <a:endParaRPr lang="pl-PL" sz="2000" dirty="0">
              <a:latin typeface="Calibri" panose="020F0502020204030204" pitchFamily="34" charset="0"/>
            </a:endParaRPr>
          </a:p>
        </p:txBody>
      </p:sp>
      <p:sp>
        <p:nvSpPr>
          <p:cNvPr id="3" name="Elipsa 2"/>
          <p:cNvSpPr/>
          <p:nvPr/>
        </p:nvSpPr>
        <p:spPr bwMode="auto">
          <a:xfrm>
            <a:off x="2298450" y="1052736"/>
            <a:ext cx="2241206" cy="2448272"/>
          </a:xfrm>
          <a:prstGeom prst="ellipse">
            <a:avLst/>
          </a:prstGeom>
          <a:noFill/>
          <a:ln w="28575"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150161879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a 20"/>
          <p:cNvGrpSpPr>
            <a:grpSpLocks/>
          </p:cNvGrpSpPr>
          <p:nvPr/>
        </p:nvGrpSpPr>
        <p:grpSpPr bwMode="auto">
          <a:xfrm>
            <a:off x="0" y="123991"/>
            <a:ext cx="9144000" cy="6734009"/>
            <a:chOff x="0" y="123968"/>
            <a:chExt cx="9144000" cy="6734032"/>
          </a:xfrm>
        </p:grpSpPr>
        <p:sp>
          <p:nvSpPr>
            <p:cNvPr id="13" name="Prostokąt 12"/>
            <p:cNvSpPr/>
            <p:nvPr/>
          </p:nvSpPr>
          <p:spPr>
            <a:xfrm>
              <a:off x="0" y="6500812"/>
              <a:ext cx="9144000" cy="357188"/>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l-PL"/>
            </a:p>
          </p:txBody>
        </p:sp>
        <p:grpSp>
          <p:nvGrpSpPr>
            <p:cNvPr id="3" name="Grupa 19"/>
            <p:cNvGrpSpPr>
              <a:grpSpLocks/>
            </p:cNvGrpSpPr>
            <p:nvPr/>
          </p:nvGrpSpPr>
          <p:grpSpPr bwMode="auto">
            <a:xfrm>
              <a:off x="349399" y="123968"/>
              <a:ext cx="8443617" cy="424970"/>
              <a:chOff x="349399" y="123968"/>
              <a:chExt cx="8443617" cy="424970"/>
            </a:xfrm>
          </p:grpSpPr>
          <p:pic>
            <p:nvPicPr>
              <p:cNvPr id="32784" name="Obraz 4" descr="logotyp(claim)_pl.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399" y="126309"/>
                <a:ext cx="2214578" cy="42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5" name="Obraz 6" descr="piktogramy_zestaw.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7000" y="123968"/>
                <a:ext cx="2286016" cy="32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6" name="Symbol zastępczy numeru slajdu 17"/>
          <p:cNvSpPr txBox="1">
            <a:spLocks noGrp="1"/>
          </p:cNvSpPr>
          <p:nvPr/>
        </p:nvSpPr>
        <p:spPr bwMode="auto">
          <a:xfrm>
            <a:off x="357188" y="6500813"/>
            <a:ext cx="4286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r>
              <a:rPr lang="pl-PL" altLang="pl-PL" sz="1200" dirty="0" smtClean="0">
                <a:solidFill>
                  <a:srgbClr val="FFFFFF"/>
                </a:solidFill>
                <a:cs typeface="Arial" pitchFamily="34" charset="0"/>
              </a:rPr>
              <a:t>32</a:t>
            </a:r>
          </a:p>
        </p:txBody>
      </p:sp>
      <p:sp>
        <p:nvSpPr>
          <p:cNvPr id="10" name="Tytuł 1"/>
          <p:cNvSpPr txBox="1">
            <a:spLocks/>
          </p:cNvSpPr>
          <p:nvPr/>
        </p:nvSpPr>
        <p:spPr bwMode="auto">
          <a:xfrm>
            <a:off x="107950" y="620688"/>
            <a:ext cx="8928100"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tab pos="2424113" algn="l"/>
              </a:tabLst>
              <a:defRPr/>
            </a:pPr>
            <a:r>
              <a:rPr kumimoji="0" lang="pl-PL" altLang="pl-PL" sz="2800" b="1" i="0" u="none" strike="noStrike" kern="1200" cap="none" spc="0" normalizeH="0" baseline="0" noProof="0" dirty="0" smtClean="0">
                <a:ln>
                  <a:noFill/>
                </a:ln>
                <a:solidFill>
                  <a:srgbClr val="FF0000"/>
                </a:solidFill>
                <a:effectLst/>
                <a:uLnTx/>
                <a:uFillTx/>
                <a:ea typeface="+mj-ea"/>
                <a:cs typeface="+mj-cs"/>
              </a:rPr>
              <a:t>Najważniejsze kwestie aktualnie rozpatrywane </a:t>
            </a:r>
            <a:br>
              <a:rPr kumimoji="0" lang="pl-PL" altLang="pl-PL" sz="2800" b="1" i="0" u="none" strike="noStrike" kern="1200" cap="none" spc="0" normalizeH="0" baseline="0" noProof="0" dirty="0" smtClean="0">
                <a:ln>
                  <a:noFill/>
                </a:ln>
                <a:solidFill>
                  <a:srgbClr val="FF0000"/>
                </a:solidFill>
                <a:effectLst/>
                <a:uLnTx/>
                <a:uFillTx/>
                <a:ea typeface="+mj-ea"/>
                <a:cs typeface="+mj-cs"/>
              </a:rPr>
            </a:br>
            <a:r>
              <a:rPr kumimoji="0" lang="pl-PL" altLang="pl-PL" sz="2800" b="1" i="0" u="none" strike="noStrike" kern="1200" cap="none" spc="0" normalizeH="0" baseline="0" noProof="0" dirty="0" smtClean="0">
                <a:ln>
                  <a:noFill/>
                </a:ln>
                <a:solidFill>
                  <a:srgbClr val="FF0000"/>
                </a:solidFill>
                <a:effectLst/>
                <a:uLnTx/>
                <a:uFillTx/>
                <a:ea typeface="+mj-ea"/>
                <a:cs typeface="+mj-cs"/>
              </a:rPr>
              <a:t>w kontekście polityki spójności</a:t>
            </a:r>
            <a:endParaRPr kumimoji="0" lang="pl-PL" altLang="pl-PL" sz="2800" b="0" i="0" u="none" strike="noStrike" kern="1200" cap="none" spc="0" normalizeH="0" baseline="0" noProof="0" dirty="0" smtClean="0">
              <a:ln>
                <a:noFill/>
              </a:ln>
              <a:solidFill>
                <a:srgbClr val="FF0000"/>
              </a:solidFill>
              <a:effectLst/>
              <a:uLnTx/>
              <a:uFillTx/>
              <a:ea typeface="+mj-ea"/>
              <a:cs typeface="+mj-cs"/>
            </a:endParaRPr>
          </a:p>
        </p:txBody>
      </p:sp>
      <p:sp>
        <p:nvSpPr>
          <p:cNvPr id="11" name="Symbol zastępczy zawartości 1"/>
          <p:cNvSpPr txBox="1">
            <a:spLocks/>
          </p:cNvSpPr>
          <p:nvPr/>
        </p:nvSpPr>
        <p:spPr bwMode="auto">
          <a:xfrm>
            <a:off x="107950" y="1677278"/>
            <a:ext cx="8928100" cy="4393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7800" indent="-177800" eaLnBrk="0" hangingPunct="0">
              <a:spcBef>
                <a:spcPct val="20000"/>
              </a:spcBef>
              <a:buFont typeface="Arial" charset="0"/>
              <a:buChar char="•"/>
              <a:defRPr sz="3200">
                <a:solidFill>
                  <a:schemeClr val="tx1"/>
                </a:solidFill>
                <a:latin typeface="Calibri" pitchFamily="34" charset="0"/>
              </a:defRPr>
            </a:lvl1pPr>
            <a:lvl2pPr marL="685800" indent="-22860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fontAlgn="base">
              <a:lnSpc>
                <a:spcPct val="90000"/>
              </a:lnSpc>
              <a:spcBef>
                <a:spcPct val="0"/>
              </a:spcBef>
              <a:spcAft>
                <a:spcPts val="1200"/>
              </a:spcAft>
              <a:buClr>
                <a:srgbClr val="0D5681"/>
              </a:buClr>
              <a:buFont typeface="Arial" charset="0"/>
              <a:buNone/>
              <a:defRPr/>
            </a:pPr>
            <a:r>
              <a:rPr lang="pl-PL" altLang="pl-PL" sz="2000" b="1" dirty="0" smtClean="0">
                <a:solidFill>
                  <a:prstClr val="black"/>
                </a:solidFill>
                <a:latin typeface="+mn-lt"/>
                <a:cs typeface="Arial" charset="0"/>
              </a:rPr>
              <a:t>2 maja br. – publikacja projektu Wieloletnich Ram Finansowych 2021-27</a:t>
            </a:r>
          </a:p>
          <a:p>
            <a:pPr algn="ctr" fontAlgn="base">
              <a:lnSpc>
                <a:spcPct val="90000"/>
              </a:lnSpc>
              <a:spcBef>
                <a:spcPct val="0"/>
              </a:spcBef>
              <a:spcAft>
                <a:spcPts val="1200"/>
              </a:spcAft>
              <a:buClr>
                <a:srgbClr val="0D5681"/>
              </a:buClr>
              <a:buFont typeface="Arial" charset="0"/>
              <a:buNone/>
              <a:defRPr/>
            </a:pPr>
            <a:r>
              <a:rPr lang="pl-PL" altLang="pl-PL" sz="2000" b="1" dirty="0" smtClean="0">
                <a:solidFill>
                  <a:srgbClr val="C00000"/>
                </a:solidFill>
                <a:latin typeface="+mn-lt"/>
                <a:cs typeface="Arial" charset="0"/>
              </a:rPr>
              <a:t>Główne elementy: </a:t>
            </a:r>
          </a:p>
          <a:p>
            <a:pPr algn="just" fontAlgn="base">
              <a:lnSpc>
                <a:spcPct val="90000"/>
              </a:lnSpc>
              <a:spcBef>
                <a:spcPct val="0"/>
              </a:spcBef>
              <a:spcAft>
                <a:spcPts val="1200"/>
              </a:spcAft>
              <a:buFont typeface="Arial" panose="020B0604020202020204" pitchFamily="34" charset="0"/>
              <a:buChar char="•"/>
              <a:defRPr/>
            </a:pPr>
            <a:r>
              <a:rPr lang="pl-PL" altLang="pl-PL" sz="2000" b="1" dirty="0" smtClean="0">
                <a:latin typeface="+mn-lt"/>
                <a:cs typeface="Arial" charset="0"/>
              </a:rPr>
              <a:t>Proponowana wielkość budżetu: w cenach bieżących</a:t>
            </a:r>
            <a:r>
              <a:rPr lang="pl-PL" altLang="pl-PL" sz="2000" dirty="0" smtClean="0">
                <a:latin typeface="+mn-lt"/>
                <a:cs typeface="Arial" charset="0"/>
              </a:rPr>
              <a:t> 1,279 biliona euro, </a:t>
            </a:r>
            <a:r>
              <a:rPr lang="pl-PL" altLang="pl-PL" sz="2000" dirty="0" smtClean="0">
                <a:latin typeface="+mn-lt"/>
              </a:rPr>
              <a:t>tj. </a:t>
            </a:r>
            <a:r>
              <a:rPr lang="pl-PL" altLang="pl-PL" sz="2000" b="1" dirty="0" smtClean="0">
                <a:latin typeface="+mn-lt"/>
              </a:rPr>
              <a:t>1,11</a:t>
            </a:r>
            <a:r>
              <a:rPr lang="pl-PL" altLang="pl-PL" sz="2000" dirty="0" smtClean="0">
                <a:latin typeface="+mn-lt"/>
              </a:rPr>
              <a:t>% Dochodu Narodowego Brutto krajów UE-27</a:t>
            </a:r>
            <a:endParaRPr lang="pl-PL" altLang="pl-PL" sz="2000" dirty="0" smtClean="0">
              <a:latin typeface="+mn-lt"/>
              <a:cs typeface="Arial" charset="0"/>
            </a:endParaRPr>
          </a:p>
          <a:p>
            <a:pPr algn="just" fontAlgn="base">
              <a:lnSpc>
                <a:spcPct val="90000"/>
              </a:lnSpc>
              <a:spcBef>
                <a:spcPct val="0"/>
              </a:spcBef>
              <a:spcAft>
                <a:spcPts val="1200"/>
              </a:spcAft>
              <a:buFont typeface="Arial" panose="020B0604020202020204" pitchFamily="34" charset="0"/>
              <a:buChar char="•"/>
              <a:defRPr/>
            </a:pPr>
            <a:r>
              <a:rPr lang="pl-PL" altLang="pl-PL" sz="2000" b="1" dirty="0" smtClean="0">
                <a:latin typeface="+mn-lt"/>
                <a:cs typeface="Arial" charset="0"/>
              </a:rPr>
              <a:t>Czas trwania perspektywy</a:t>
            </a:r>
            <a:r>
              <a:rPr lang="pl-PL" altLang="pl-PL" sz="2000" dirty="0" smtClean="0">
                <a:latin typeface="+mn-lt"/>
                <a:cs typeface="Arial" charset="0"/>
              </a:rPr>
              <a:t>: 7 lat z możliwością rewizji w 2023 r. (3+4)</a:t>
            </a:r>
          </a:p>
          <a:p>
            <a:pPr algn="just" fontAlgn="base">
              <a:lnSpc>
                <a:spcPct val="90000"/>
              </a:lnSpc>
              <a:spcBef>
                <a:spcPct val="0"/>
              </a:spcBef>
              <a:spcAft>
                <a:spcPts val="1200"/>
              </a:spcAft>
              <a:buFont typeface="Arial" panose="020B0604020202020204" pitchFamily="34" charset="0"/>
              <a:buChar char="•"/>
              <a:defRPr/>
            </a:pPr>
            <a:r>
              <a:rPr lang="pl-PL" altLang="pl-PL" sz="2000" b="1" dirty="0" smtClean="0">
                <a:latin typeface="+mn-lt"/>
                <a:cs typeface="Arial" charset="0"/>
              </a:rPr>
              <a:t>Priorytety WRF 2021-27</a:t>
            </a:r>
            <a:r>
              <a:rPr lang="pl-PL" altLang="pl-PL" sz="2000" dirty="0" smtClean="0">
                <a:latin typeface="+mn-lt"/>
                <a:cs typeface="Arial" charset="0"/>
              </a:rPr>
              <a:t>: cyfryzacja, innowacje, młodzież, zmiany klimatyczne, bezpieczeństwo i migracje</a:t>
            </a:r>
          </a:p>
          <a:p>
            <a:pPr marL="0" indent="0" algn="ctr" fontAlgn="base">
              <a:lnSpc>
                <a:spcPct val="90000"/>
              </a:lnSpc>
              <a:spcBef>
                <a:spcPct val="0"/>
              </a:spcBef>
              <a:spcAft>
                <a:spcPts val="1200"/>
              </a:spcAft>
              <a:buNone/>
              <a:defRPr/>
            </a:pPr>
            <a:r>
              <a:rPr lang="pl-PL" altLang="pl-PL" sz="2000" b="1" dirty="0" smtClean="0">
                <a:solidFill>
                  <a:srgbClr val="C00000"/>
                </a:solidFill>
                <a:latin typeface="+mn-lt"/>
                <a:cs typeface="Arial" charset="0"/>
              </a:rPr>
              <a:t>Polityka spójności </a:t>
            </a:r>
            <a:r>
              <a:rPr lang="pl-PL" altLang="pl-PL" sz="2000" b="1" dirty="0">
                <a:solidFill>
                  <a:srgbClr val="C00000"/>
                </a:solidFill>
                <a:cs typeface="Arial" charset="0"/>
              </a:rPr>
              <a:t>w WRF 2021-27:</a:t>
            </a:r>
            <a:endParaRPr lang="pl-PL" altLang="pl-PL" sz="2000" dirty="0">
              <a:solidFill>
                <a:srgbClr val="C00000"/>
              </a:solidFill>
              <a:cs typeface="Arial" charset="0"/>
            </a:endParaRPr>
          </a:p>
          <a:p>
            <a:pPr algn="just" fontAlgn="base">
              <a:lnSpc>
                <a:spcPct val="90000"/>
              </a:lnSpc>
              <a:spcBef>
                <a:spcPct val="0"/>
              </a:spcBef>
              <a:spcAft>
                <a:spcPts val="1200"/>
              </a:spcAft>
              <a:buFont typeface="Arial" panose="020B0604020202020204" pitchFamily="34" charset="0"/>
              <a:buChar char="•"/>
              <a:defRPr/>
            </a:pPr>
            <a:r>
              <a:rPr lang="pl-PL" altLang="pl-PL" sz="2000" b="1" dirty="0" smtClean="0">
                <a:solidFill>
                  <a:prstClr val="black"/>
                </a:solidFill>
                <a:latin typeface="+mn-lt"/>
                <a:cs typeface="Arial" charset="0"/>
              </a:rPr>
              <a:t>Budżet </a:t>
            </a:r>
            <a:r>
              <a:rPr lang="pl-PL" altLang="pl-PL" sz="2000" b="1" dirty="0">
                <a:solidFill>
                  <a:prstClr val="black"/>
                </a:solidFill>
                <a:latin typeface="+mn-lt"/>
                <a:cs typeface="Arial" charset="0"/>
              </a:rPr>
              <a:t>polityki spójności został zredukowany o 7%, </a:t>
            </a:r>
            <a:r>
              <a:rPr lang="pl-PL" altLang="pl-PL" sz="2000" dirty="0">
                <a:solidFill>
                  <a:prstClr val="black"/>
                </a:solidFill>
                <a:latin typeface="+mn-lt"/>
                <a:cs typeface="Arial" charset="0"/>
              </a:rPr>
              <a:t>ale polityka spójności nadal jest uznawana za ważny filar działań UE</a:t>
            </a:r>
          </a:p>
          <a:p>
            <a:pPr algn="just" fontAlgn="base">
              <a:lnSpc>
                <a:spcPct val="90000"/>
              </a:lnSpc>
              <a:spcBef>
                <a:spcPct val="0"/>
              </a:spcBef>
              <a:spcAft>
                <a:spcPts val="1200"/>
              </a:spcAft>
              <a:buFont typeface="Arial" panose="020B0604020202020204" pitchFamily="34" charset="0"/>
              <a:buChar char="•"/>
              <a:defRPr/>
            </a:pPr>
            <a:r>
              <a:rPr lang="pl-PL" altLang="pl-PL" sz="2000" dirty="0">
                <a:solidFill>
                  <a:prstClr val="black"/>
                </a:solidFill>
                <a:latin typeface="+mn-lt"/>
                <a:cs typeface="Arial" charset="0"/>
              </a:rPr>
              <a:t>Dedykowana </a:t>
            </a:r>
            <a:r>
              <a:rPr lang="pl-PL" altLang="pl-PL" sz="2000" b="1" dirty="0">
                <a:solidFill>
                  <a:prstClr val="black"/>
                </a:solidFill>
                <a:latin typeface="+mn-lt"/>
                <a:cs typeface="Arial" charset="0"/>
              </a:rPr>
              <a:t>dla wszystkich regionów UE, ale zmodernizowana</a:t>
            </a:r>
          </a:p>
          <a:p>
            <a:pPr algn="just" fontAlgn="base">
              <a:lnSpc>
                <a:spcPct val="90000"/>
              </a:lnSpc>
              <a:spcBef>
                <a:spcPct val="0"/>
              </a:spcBef>
              <a:spcAft>
                <a:spcPts val="1200"/>
              </a:spcAft>
              <a:buFont typeface="Arial" panose="020B0604020202020204" pitchFamily="34" charset="0"/>
              <a:buChar char="•"/>
              <a:defRPr/>
            </a:pPr>
            <a:r>
              <a:rPr lang="pl-PL" altLang="pl-PL" sz="2000" dirty="0">
                <a:solidFill>
                  <a:prstClr val="black"/>
                </a:solidFill>
                <a:latin typeface="+mn-lt"/>
                <a:cs typeface="Arial" charset="0"/>
              </a:rPr>
              <a:t>Propozycje budżetu dla PS: </a:t>
            </a:r>
            <a:r>
              <a:rPr lang="pl-PL" altLang="pl-PL" sz="2000" b="1" dirty="0">
                <a:solidFill>
                  <a:prstClr val="black"/>
                </a:solidFill>
                <a:latin typeface="+mn-lt"/>
                <a:cs typeface="Arial" charset="0"/>
              </a:rPr>
              <a:t>EFRR i FS – 273 mld EUR, EFS – 101 mld EUR </a:t>
            </a:r>
            <a:r>
              <a:rPr lang="pl-PL" altLang="pl-PL" sz="2000" dirty="0">
                <a:solidFill>
                  <a:prstClr val="black"/>
                </a:solidFill>
                <a:latin typeface="+mn-lt"/>
                <a:cs typeface="Arial" charset="0"/>
              </a:rPr>
              <a:t>(ceny bieżące</a:t>
            </a:r>
            <a:r>
              <a:rPr lang="pl-PL" altLang="pl-PL" sz="2000" dirty="0" smtClean="0">
                <a:solidFill>
                  <a:prstClr val="black"/>
                </a:solidFill>
                <a:latin typeface="+mn-lt"/>
                <a:cs typeface="Arial" charset="0"/>
              </a:rPr>
              <a:t>)</a:t>
            </a:r>
            <a:endParaRPr lang="pl-PL" altLang="pl-PL" sz="2000" dirty="0">
              <a:solidFill>
                <a:prstClr val="black"/>
              </a:solidFill>
              <a:latin typeface="+mn-lt"/>
              <a:cs typeface="Arial" charset="0"/>
            </a:endParaRPr>
          </a:p>
        </p:txBody>
      </p:sp>
    </p:spTree>
    <p:extLst>
      <p:ext uri="{BB962C8B-B14F-4D97-AF65-F5344CB8AC3E}">
        <p14:creationId xmlns:p14="http://schemas.microsoft.com/office/powerpoint/2010/main" val="378892751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a 20"/>
          <p:cNvGrpSpPr>
            <a:grpSpLocks/>
          </p:cNvGrpSpPr>
          <p:nvPr/>
        </p:nvGrpSpPr>
        <p:grpSpPr bwMode="auto">
          <a:xfrm>
            <a:off x="0" y="95094"/>
            <a:ext cx="9144000" cy="6762906"/>
            <a:chOff x="0" y="95072"/>
            <a:chExt cx="9144000" cy="6762928"/>
          </a:xfrm>
        </p:grpSpPr>
        <p:sp>
          <p:nvSpPr>
            <p:cNvPr id="13" name="Prostokąt 12"/>
            <p:cNvSpPr/>
            <p:nvPr/>
          </p:nvSpPr>
          <p:spPr>
            <a:xfrm>
              <a:off x="0" y="6500812"/>
              <a:ext cx="9144000" cy="357188"/>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l-PL"/>
            </a:p>
          </p:txBody>
        </p:sp>
        <p:grpSp>
          <p:nvGrpSpPr>
            <p:cNvPr id="3" name="Grupa 19"/>
            <p:cNvGrpSpPr>
              <a:grpSpLocks/>
            </p:cNvGrpSpPr>
            <p:nvPr/>
          </p:nvGrpSpPr>
          <p:grpSpPr bwMode="auto">
            <a:xfrm>
              <a:off x="325638" y="95072"/>
              <a:ext cx="8460328" cy="422629"/>
              <a:chOff x="325638" y="95072"/>
              <a:chExt cx="8460328" cy="422629"/>
            </a:xfrm>
          </p:grpSpPr>
          <p:pic>
            <p:nvPicPr>
              <p:cNvPr id="32784" name="Obraz 4" descr="logotyp(claim)_pl.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638" y="95072"/>
                <a:ext cx="2214578" cy="42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5" name="Obraz 6" descr="piktogramy_zestaw.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9950" y="145851"/>
                <a:ext cx="2286016" cy="32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6" name="Symbol zastępczy numeru slajdu 17"/>
          <p:cNvSpPr txBox="1">
            <a:spLocks noGrp="1"/>
          </p:cNvSpPr>
          <p:nvPr/>
        </p:nvSpPr>
        <p:spPr bwMode="auto">
          <a:xfrm>
            <a:off x="357188" y="6500813"/>
            <a:ext cx="4286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r>
              <a:rPr lang="pl-PL" altLang="pl-PL" sz="1200" dirty="0" smtClean="0">
                <a:solidFill>
                  <a:srgbClr val="FFFFFF"/>
                </a:solidFill>
                <a:cs typeface="Arial" pitchFamily="34" charset="0"/>
              </a:rPr>
              <a:t>33</a:t>
            </a:r>
          </a:p>
        </p:txBody>
      </p:sp>
      <p:sp>
        <p:nvSpPr>
          <p:cNvPr id="10" name="Tytuł 1"/>
          <p:cNvSpPr txBox="1">
            <a:spLocks/>
          </p:cNvSpPr>
          <p:nvPr/>
        </p:nvSpPr>
        <p:spPr bwMode="auto">
          <a:xfrm>
            <a:off x="122367" y="517722"/>
            <a:ext cx="8928100"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tab pos="2424113" algn="l"/>
              </a:tabLst>
              <a:defRPr/>
            </a:pPr>
            <a:r>
              <a:rPr kumimoji="0" lang="pl-PL" altLang="pl-PL" sz="2800" b="1" i="0" u="none" strike="noStrike" kern="1200" cap="none" spc="0" normalizeH="0" baseline="0" noProof="0" dirty="0" smtClean="0">
                <a:ln>
                  <a:noFill/>
                </a:ln>
                <a:solidFill>
                  <a:srgbClr val="FF0000"/>
                </a:solidFill>
                <a:effectLst/>
                <a:uLnTx/>
                <a:uFillTx/>
                <a:ea typeface="+mj-ea"/>
                <a:cs typeface="+mj-cs"/>
              </a:rPr>
              <a:t>Najważniejsze kwestie aktualnie rozpatrywane </a:t>
            </a:r>
            <a:br>
              <a:rPr kumimoji="0" lang="pl-PL" altLang="pl-PL" sz="2800" b="1" i="0" u="none" strike="noStrike" kern="1200" cap="none" spc="0" normalizeH="0" baseline="0" noProof="0" dirty="0" smtClean="0">
                <a:ln>
                  <a:noFill/>
                </a:ln>
                <a:solidFill>
                  <a:srgbClr val="FF0000"/>
                </a:solidFill>
                <a:effectLst/>
                <a:uLnTx/>
                <a:uFillTx/>
                <a:ea typeface="+mj-ea"/>
                <a:cs typeface="+mj-cs"/>
              </a:rPr>
            </a:br>
            <a:r>
              <a:rPr kumimoji="0" lang="pl-PL" altLang="pl-PL" sz="2800" b="1" i="0" u="none" strike="noStrike" kern="1200" cap="none" spc="0" normalizeH="0" baseline="0" noProof="0" dirty="0" smtClean="0">
                <a:ln>
                  <a:noFill/>
                </a:ln>
                <a:solidFill>
                  <a:srgbClr val="FF0000"/>
                </a:solidFill>
                <a:effectLst/>
                <a:uLnTx/>
                <a:uFillTx/>
                <a:ea typeface="+mj-ea"/>
                <a:cs typeface="+mj-cs"/>
              </a:rPr>
              <a:t>w kontekście polityki spójności (</a:t>
            </a:r>
            <a:r>
              <a:rPr kumimoji="0" lang="pl-PL" altLang="pl-PL" sz="2800" b="1" i="0" u="none" strike="noStrike" kern="1200" cap="none" spc="0" normalizeH="0" baseline="0" noProof="0" dirty="0" err="1" smtClean="0">
                <a:ln>
                  <a:noFill/>
                </a:ln>
                <a:solidFill>
                  <a:srgbClr val="FF0000"/>
                </a:solidFill>
                <a:effectLst/>
                <a:uLnTx/>
                <a:uFillTx/>
                <a:ea typeface="+mj-ea"/>
                <a:cs typeface="+mj-cs"/>
              </a:rPr>
              <a:t>cd</a:t>
            </a:r>
            <a:r>
              <a:rPr kumimoji="0" lang="pl-PL" altLang="pl-PL" sz="2800" b="1" i="0" u="none" strike="noStrike" kern="1200" cap="none" spc="0" normalizeH="0" baseline="0" noProof="0" dirty="0" smtClean="0">
                <a:ln>
                  <a:noFill/>
                </a:ln>
                <a:solidFill>
                  <a:srgbClr val="FF0000"/>
                </a:solidFill>
                <a:effectLst/>
                <a:uLnTx/>
                <a:uFillTx/>
                <a:ea typeface="+mj-ea"/>
                <a:cs typeface="+mj-cs"/>
              </a:rPr>
              <a:t>.)</a:t>
            </a:r>
            <a:endParaRPr kumimoji="0" lang="pl-PL" altLang="pl-PL" sz="2800" b="0" i="0" u="none" strike="noStrike" kern="1200" cap="none" spc="0" normalizeH="0" baseline="0" noProof="0" dirty="0" smtClean="0">
              <a:ln>
                <a:noFill/>
              </a:ln>
              <a:solidFill>
                <a:srgbClr val="FF0000"/>
              </a:solidFill>
              <a:effectLst/>
              <a:uLnTx/>
              <a:uFillTx/>
              <a:ea typeface="+mj-ea"/>
              <a:cs typeface="+mj-cs"/>
            </a:endParaRPr>
          </a:p>
        </p:txBody>
      </p:sp>
      <p:sp>
        <p:nvSpPr>
          <p:cNvPr id="12" name="Prostokąt 11"/>
          <p:cNvSpPr/>
          <p:nvPr/>
        </p:nvSpPr>
        <p:spPr>
          <a:xfrm>
            <a:off x="107950" y="1548010"/>
            <a:ext cx="8928099" cy="4862870"/>
          </a:xfrm>
          <a:prstGeom prst="rect">
            <a:avLst/>
          </a:prstGeom>
        </p:spPr>
        <p:txBody>
          <a:bodyPr wrap="square">
            <a:spAutoFit/>
          </a:bodyPr>
          <a:lstStyle/>
          <a:p>
            <a:pPr marL="177800" indent="-177800" algn="ctr" fontAlgn="base">
              <a:spcBef>
                <a:spcPct val="0"/>
              </a:spcBef>
              <a:spcAft>
                <a:spcPts val="600"/>
              </a:spcAft>
              <a:defRPr/>
            </a:pPr>
            <a:r>
              <a:rPr lang="pl-PL" altLang="pl-PL" sz="2000" b="1" dirty="0">
                <a:solidFill>
                  <a:srgbClr val="C00000"/>
                </a:solidFill>
                <a:cs typeface="Arial" charset="0"/>
              </a:rPr>
              <a:t>Zakres interwencji Polityki Spójności:</a:t>
            </a:r>
          </a:p>
          <a:p>
            <a:pPr marL="342900" indent="-342900" fontAlgn="base">
              <a:spcBef>
                <a:spcPct val="0"/>
              </a:spcBef>
              <a:spcAft>
                <a:spcPts val="600"/>
              </a:spcAft>
              <a:buFont typeface="Arial" panose="020B0604020202020204" pitchFamily="34" charset="0"/>
              <a:buChar char="•"/>
              <a:defRPr/>
            </a:pPr>
            <a:r>
              <a:rPr lang="pl-PL" altLang="pl-PL" sz="2000" dirty="0">
                <a:solidFill>
                  <a:prstClr val="black"/>
                </a:solidFill>
                <a:cs typeface="Arial" charset="0"/>
              </a:rPr>
              <a:t>badania, rozwój, innowacje,</a:t>
            </a:r>
          </a:p>
          <a:p>
            <a:pPr marL="342900" indent="-342900" fontAlgn="base">
              <a:spcBef>
                <a:spcPct val="0"/>
              </a:spcBef>
              <a:spcAft>
                <a:spcPts val="600"/>
              </a:spcAft>
              <a:buFont typeface="Arial" panose="020B0604020202020204" pitchFamily="34" charset="0"/>
              <a:buChar char="•"/>
              <a:defRPr/>
            </a:pPr>
            <a:r>
              <a:rPr lang="pl-PL" altLang="pl-PL" sz="2000" dirty="0">
                <a:solidFill>
                  <a:prstClr val="black"/>
                </a:solidFill>
                <a:cs typeface="Arial" charset="0"/>
              </a:rPr>
              <a:t>wsparcie MŚP,</a:t>
            </a:r>
          </a:p>
          <a:p>
            <a:pPr marL="342900" indent="-342900" fontAlgn="base">
              <a:spcBef>
                <a:spcPct val="0"/>
              </a:spcBef>
              <a:spcAft>
                <a:spcPts val="600"/>
              </a:spcAft>
              <a:buFont typeface="Arial" panose="020B0604020202020204" pitchFamily="34" charset="0"/>
              <a:buChar char="•"/>
              <a:defRPr/>
            </a:pPr>
            <a:r>
              <a:rPr lang="pl-PL" altLang="pl-PL" sz="2000" dirty="0">
                <a:solidFill>
                  <a:prstClr val="black"/>
                </a:solidFill>
                <a:cs typeface="Arial" charset="0"/>
              </a:rPr>
              <a:t>przechodzenie na gospodarkę niskoemisyjną,</a:t>
            </a:r>
          </a:p>
          <a:p>
            <a:pPr marL="342900" indent="-342900" fontAlgn="base">
              <a:spcBef>
                <a:spcPct val="0"/>
              </a:spcBef>
              <a:spcAft>
                <a:spcPts val="600"/>
              </a:spcAft>
              <a:buFont typeface="Arial" panose="020B0604020202020204" pitchFamily="34" charset="0"/>
              <a:buChar char="•"/>
              <a:defRPr/>
            </a:pPr>
            <a:r>
              <a:rPr lang="pl-PL" altLang="pl-PL" sz="2000" dirty="0">
                <a:solidFill>
                  <a:prstClr val="black"/>
                </a:solidFill>
                <a:cs typeface="Arial" charset="0"/>
              </a:rPr>
              <a:t>wsparcie sieci/infrastruktury cyfrowej, energetycznej i transportowej,</a:t>
            </a:r>
          </a:p>
          <a:p>
            <a:pPr marL="342900" indent="-342900" fontAlgn="base">
              <a:spcBef>
                <a:spcPct val="0"/>
              </a:spcBef>
              <a:spcAft>
                <a:spcPts val="600"/>
              </a:spcAft>
              <a:buFont typeface="Arial" panose="020B0604020202020204" pitchFamily="34" charset="0"/>
              <a:buChar char="•"/>
              <a:defRPr/>
            </a:pPr>
            <a:r>
              <a:rPr lang="pl-PL" altLang="pl-PL" sz="2000" dirty="0">
                <a:solidFill>
                  <a:prstClr val="black"/>
                </a:solidFill>
                <a:cs typeface="Arial" charset="0"/>
              </a:rPr>
              <a:t>zrównoważony rozwój miast i rozwój usług/infrastruktury edukacyjnej, społecznej i zdrowotnej,</a:t>
            </a:r>
          </a:p>
          <a:p>
            <a:pPr marL="342900" indent="-342900" fontAlgn="base">
              <a:spcBef>
                <a:spcPct val="0"/>
              </a:spcBef>
              <a:spcAft>
                <a:spcPts val="600"/>
              </a:spcAft>
              <a:buFont typeface="Arial" panose="020B0604020202020204" pitchFamily="34" charset="0"/>
              <a:buChar char="•"/>
              <a:defRPr/>
            </a:pPr>
            <a:r>
              <a:rPr lang="pl-PL" altLang="pl-PL" sz="2000" dirty="0">
                <a:solidFill>
                  <a:prstClr val="black"/>
                </a:solidFill>
                <a:cs typeface="Arial" charset="0"/>
              </a:rPr>
              <a:t>rozwój kapitału ludzkiego: rozwój umiejętności, edukacja, </a:t>
            </a:r>
            <a:r>
              <a:rPr lang="pl-PL" altLang="pl-PL" sz="2000" dirty="0" smtClean="0">
                <a:solidFill>
                  <a:prstClr val="black"/>
                </a:solidFill>
                <a:cs typeface="Arial" charset="0"/>
              </a:rPr>
              <a:t>włączenie </a:t>
            </a:r>
            <a:r>
              <a:rPr lang="pl-PL" altLang="pl-PL" sz="2000" dirty="0">
                <a:solidFill>
                  <a:prstClr val="black"/>
                </a:solidFill>
                <a:cs typeface="Arial" charset="0"/>
              </a:rPr>
              <a:t>społeczne.</a:t>
            </a:r>
          </a:p>
          <a:p>
            <a:pPr marL="274638" indent="-274638" fontAlgn="base">
              <a:spcBef>
                <a:spcPct val="0"/>
              </a:spcBef>
              <a:spcAft>
                <a:spcPts val="600"/>
              </a:spcAft>
              <a:defRPr/>
            </a:pPr>
            <a:r>
              <a:rPr lang="pl-PL" altLang="pl-PL" sz="2000" dirty="0">
                <a:solidFill>
                  <a:prstClr val="black"/>
                </a:solidFill>
                <a:cs typeface="Arial" charset="0"/>
              </a:rPr>
              <a:t>	</a:t>
            </a:r>
            <a:r>
              <a:rPr lang="pl-PL" altLang="pl-PL" sz="2000" u="sng" dirty="0">
                <a:solidFill>
                  <a:prstClr val="black"/>
                </a:solidFill>
                <a:cs typeface="Arial" charset="0"/>
              </a:rPr>
              <a:t>Prawdopodobnie zostanie utworzony oddzielny cel terytorialny. </a:t>
            </a:r>
            <a:endParaRPr lang="pl-PL" altLang="pl-PL" sz="2000" b="1" dirty="0" smtClean="0">
              <a:solidFill>
                <a:srgbClr val="C00000"/>
              </a:solidFill>
              <a:cs typeface="Arial" charset="0"/>
            </a:endParaRPr>
          </a:p>
          <a:p>
            <a:pPr algn="ctr" fontAlgn="base">
              <a:spcBef>
                <a:spcPct val="0"/>
              </a:spcBef>
              <a:spcAft>
                <a:spcPts val="600"/>
              </a:spcAft>
              <a:defRPr/>
            </a:pPr>
            <a:r>
              <a:rPr lang="pl-PL" altLang="pl-PL" sz="2000" b="1" dirty="0" smtClean="0">
                <a:solidFill>
                  <a:srgbClr val="C00000"/>
                </a:solidFill>
                <a:cs typeface="Arial" charset="0"/>
              </a:rPr>
              <a:t>Kolejne </a:t>
            </a:r>
            <a:r>
              <a:rPr lang="pl-PL" altLang="pl-PL" sz="2000" b="1" dirty="0">
                <a:solidFill>
                  <a:srgbClr val="C00000"/>
                </a:solidFill>
                <a:cs typeface="Arial" charset="0"/>
              </a:rPr>
              <a:t>etapy:</a:t>
            </a:r>
          </a:p>
          <a:p>
            <a:pPr marL="342900" indent="-342900" fontAlgn="base">
              <a:spcBef>
                <a:spcPct val="0"/>
              </a:spcBef>
              <a:spcAft>
                <a:spcPts val="600"/>
              </a:spcAft>
              <a:buFont typeface="Arial" panose="020B0604020202020204" pitchFamily="34" charset="0"/>
              <a:buChar char="•"/>
              <a:defRPr/>
            </a:pPr>
            <a:r>
              <a:rPr lang="pl-PL" altLang="pl-PL" sz="2000" b="1" dirty="0">
                <a:cs typeface="Arial" charset="0"/>
              </a:rPr>
              <a:t>29 maj 2018 r. – publikacja rozporządzeń dla polityk </a:t>
            </a:r>
            <a:r>
              <a:rPr lang="pl-PL" altLang="pl-PL" sz="2000" b="1" dirty="0" smtClean="0">
                <a:cs typeface="Arial" charset="0"/>
              </a:rPr>
              <a:t>sektorowych</a:t>
            </a:r>
            <a:endParaRPr lang="pl-PL" altLang="pl-PL" sz="2000" b="1" dirty="0">
              <a:cs typeface="Arial" charset="0"/>
            </a:endParaRPr>
          </a:p>
          <a:p>
            <a:pPr marL="342900" indent="-342900" fontAlgn="base">
              <a:spcBef>
                <a:spcPct val="0"/>
              </a:spcBef>
              <a:spcAft>
                <a:spcPts val="600"/>
              </a:spcAft>
              <a:buFont typeface="Arial" panose="020B0604020202020204" pitchFamily="34" charset="0"/>
              <a:buChar char="•"/>
              <a:defRPr/>
            </a:pPr>
            <a:r>
              <a:rPr lang="pl-PL" altLang="pl-PL" sz="2000" dirty="0">
                <a:solidFill>
                  <a:prstClr val="black"/>
                </a:solidFill>
                <a:cs typeface="Arial" charset="0"/>
              </a:rPr>
              <a:t>Zakończenie negocjacji WRF 2021-2027 – maj 2019 r.</a:t>
            </a:r>
          </a:p>
        </p:txBody>
      </p:sp>
    </p:spTree>
    <p:extLst>
      <p:ext uri="{BB962C8B-B14F-4D97-AF65-F5344CB8AC3E}">
        <p14:creationId xmlns:p14="http://schemas.microsoft.com/office/powerpoint/2010/main" val="3788927513"/>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upa 20"/>
          <p:cNvGrpSpPr>
            <a:grpSpLocks/>
          </p:cNvGrpSpPr>
          <p:nvPr/>
        </p:nvGrpSpPr>
        <p:grpSpPr bwMode="auto">
          <a:xfrm>
            <a:off x="0" y="357188"/>
            <a:ext cx="9144000" cy="6500812"/>
            <a:chOff x="0" y="357166"/>
            <a:chExt cx="9144000" cy="6500834"/>
          </a:xfrm>
        </p:grpSpPr>
        <p:sp>
          <p:nvSpPr>
            <p:cNvPr id="4" name="Prostokąt 3"/>
            <p:cNvSpPr/>
            <p:nvPr/>
          </p:nvSpPr>
          <p:spPr>
            <a:xfrm>
              <a:off x="0" y="6500812"/>
              <a:ext cx="9144000" cy="357188"/>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solidFill>
                  <a:srgbClr val="FFFFFF"/>
                </a:solidFill>
              </a:endParaRPr>
            </a:p>
          </p:txBody>
        </p:sp>
        <p:grpSp>
          <p:nvGrpSpPr>
            <p:cNvPr id="5124" name="Grupa 19"/>
            <p:cNvGrpSpPr>
              <a:grpSpLocks/>
            </p:cNvGrpSpPr>
            <p:nvPr/>
          </p:nvGrpSpPr>
          <p:grpSpPr bwMode="auto">
            <a:xfrm>
              <a:off x="357158" y="357166"/>
              <a:ext cx="8429684" cy="422629"/>
              <a:chOff x="357158" y="357166"/>
              <a:chExt cx="8429684" cy="422629"/>
            </a:xfrm>
          </p:grpSpPr>
          <p:pic>
            <p:nvPicPr>
              <p:cNvPr id="5125" name="Obraz 4" descr="logotyp(claim)_pl.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158" y="357166"/>
                <a:ext cx="2214578" cy="42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Obraz 6" descr="piktogramy_zestaw.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0826" y="357166"/>
                <a:ext cx="2286016" cy="32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5127" name="Symbol zastępczy numeru slajdu 17"/>
          <p:cNvSpPr txBox="1">
            <a:spLocks noGrp="1"/>
          </p:cNvSpPr>
          <p:nvPr/>
        </p:nvSpPr>
        <p:spPr bwMode="auto">
          <a:xfrm>
            <a:off x="357188" y="6500813"/>
            <a:ext cx="4286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ED2ABB53-9D02-4F74-AFAA-EE4974A332B2}" type="slidenum">
              <a:rPr lang="pl-PL" altLang="pl-PL" sz="1200">
                <a:solidFill>
                  <a:srgbClr val="FFFFFF"/>
                </a:solidFill>
                <a:cs typeface="Arial" pitchFamily="34" charset="0"/>
              </a:rPr>
              <a:pPr fontAlgn="base">
                <a:spcBef>
                  <a:spcPct val="0"/>
                </a:spcBef>
                <a:spcAft>
                  <a:spcPct val="0"/>
                </a:spcAft>
              </a:pPr>
              <a:t>34</a:t>
            </a:fld>
            <a:endParaRPr lang="pl-PL" altLang="pl-PL" sz="1200">
              <a:solidFill>
                <a:srgbClr val="FFFFFF"/>
              </a:solidFill>
              <a:cs typeface="Arial" pitchFamily="34" charset="0"/>
            </a:endParaRPr>
          </a:p>
        </p:txBody>
      </p:sp>
      <p:sp>
        <p:nvSpPr>
          <p:cNvPr id="5129" name="Rectangle 9"/>
          <p:cNvSpPr>
            <a:spLocks noChangeArrowheads="1"/>
          </p:cNvSpPr>
          <p:nvPr/>
        </p:nvSpPr>
        <p:spPr bwMode="auto">
          <a:xfrm>
            <a:off x="107950" y="1340768"/>
            <a:ext cx="8928100" cy="624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itchFamily="34" charset="0"/>
              </a:defRPr>
            </a:lvl1pPr>
            <a:lvl2pPr>
              <a:defRPr sz="4400">
                <a:solidFill>
                  <a:schemeClr val="tx2"/>
                </a:solidFill>
                <a:latin typeface="Arial" pitchFamily="34" charset="0"/>
              </a:defRPr>
            </a:lvl2pPr>
            <a:lvl3pPr>
              <a:defRPr sz="4400">
                <a:solidFill>
                  <a:schemeClr val="tx2"/>
                </a:solidFill>
                <a:latin typeface="Arial" pitchFamily="34" charset="0"/>
              </a:defRPr>
            </a:lvl3pPr>
            <a:lvl4pPr>
              <a:defRPr sz="4400">
                <a:solidFill>
                  <a:schemeClr val="tx2"/>
                </a:solidFill>
                <a:latin typeface="Arial" pitchFamily="34" charset="0"/>
              </a:defRPr>
            </a:lvl4pPr>
            <a:lvl5pPr>
              <a:defRPr sz="4400">
                <a:solidFill>
                  <a:schemeClr val="tx2"/>
                </a:solidFill>
                <a:latin typeface="Arial" pitchFamily="34" charset="0"/>
              </a:defRPr>
            </a:lvl5pPr>
            <a:lvl6pPr marL="457200" algn="ctr" fontAlgn="base">
              <a:spcBef>
                <a:spcPct val="0"/>
              </a:spcBef>
              <a:spcAft>
                <a:spcPct val="0"/>
              </a:spcAft>
              <a:defRPr sz="4400">
                <a:solidFill>
                  <a:schemeClr val="tx2"/>
                </a:solidFill>
                <a:latin typeface="Arial" pitchFamily="34" charset="0"/>
              </a:defRPr>
            </a:lvl6pPr>
            <a:lvl7pPr marL="914400" algn="ctr" fontAlgn="base">
              <a:spcBef>
                <a:spcPct val="0"/>
              </a:spcBef>
              <a:spcAft>
                <a:spcPct val="0"/>
              </a:spcAft>
              <a:defRPr sz="4400">
                <a:solidFill>
                  <a:schemeClr val="tx2"/>
                </a:solidFill>
                <a:latin typeface="Arial" pitchFamily="34" charset="0"/>
              </a:defRPr>
            </a:lvl7pPr>
            <a:lvl8pPr marL="1371600" algn="ctr" fontAlgn="base">
              <a:spcBef>
                <a:spcPct val="0"/>
              </a:spcBef>
              <a:spcAft>
                <a:spcPct val="0"/>
              </a:spcAft>
              <a:defRPr sz="4400">
                <a:solidFill>
                  <a:schemeClr val="tx2"/>
                </a:solidFill>
                <a:latin typeface="Arial" pitchFamily="34" charset="0"/>
              </a:defRPr>
            </a:lvl8pPr>
            <a:lvl9pPr marL="1828800" algn="ctr" fontAlgn="base">
              <a:spcBef>
                <a:spcPct val="0"/>
              </a:spcBef>
              <a:spcAft>
                <a:spcPct val="0"/>
              </a:spcAft>
              <a:defRPr sz="4400">
                <a:solidFill>
                  <a:schemeClr val="tx2"/>
                </a:solidFill>
                <a:latin typeface="Arial" pitchFamily="34" charset="0"/>
              </a:defRPr>
            </a:lvl9pPr>
          </a:lstStyle>
          <a:p>
            <a:pPr algn="ctr" fontAlgn="base">
              <a:spcBef>
                <a:spcPct val="0"/>
              </a:spcBef>
              <a:spcAft>
                <a:spcPct val="0"/>
              </a:spcAft>
            </a:pPr>
            <a:r>
              <a:rPr lang="pl-PL" altLang="pl-PL" sz="2800" b="1" dirty="0" smtClean="0">
                <a:solidFill>
                  <a:srgbClr val="FF0000"/>
                </a:solidFill>
                <a:latin typeface="+mj-lt"/>
              </a:rPr>
              <a:t>Potrzeba kontynuacji samodzielnej polityki rozwoju </a:t>
            </a:r>
          </a:p>
          <a:p>
            <a:pPr algn="ctr" fontAlgn="base">
              <a:spcBef>
                <a:spcPct val="0"/>
              </a:spcBef>
              <a:spcAft>
                <a:spcPct val="0"/>
              </a:spcAft>
            </a:pPr>
            <a:r>
              <a:rPr lang="pl-PL" altLang="pl-PL" sz="2800" b="1" dirty="0" smtClean="0">
                <a:solidFill>
                  <a:srgbClr val="FF0000"/>
                </a:solidFill>
                <a:latin typeface="+mj-lt"/>
              </a:rPr>
              <a:t>na poziomie regionalnym</a:t>
            </a:r>
          </a:p>
        </p:txBody>
      </p:sp>
      <p:sp>
        <p:nvSpPr>
          <p:cNvPr id="5130" name="Rectangle 10"/>
          <p:cNvSpPr>
            <a:spLocks noChangeArrowheads="1"/>
          </p:cNvSpPr>
          <p:nvPr/>
        </p:nvSpPr>
        <p:spPr bwMode="auto">
          <a:xfrm>
            <a:off x="107504" y="1509003"/>
            <a:ext cx="6264696" cy="3648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pitchFamily="34" charset="0"/>
              </a:defRPr>
            </a:lvl1pPr>
            <a:lvl2pPr marL="742950" indent="-285750" algn="l">
              <a:spcBef>
                <a:spcPct val="20000"/>
              </a:spcBef>
              <a:buChar char="–"/>
              <a:defRPr sz="2800">
                <a:solidFill>
                  <a:schemeClr val="tx1"/>
                </a:solidFill>
                <a:latin typeface="Arial" pitchFamily="34" charset="0"/>
              </a:defRPr>
            </a:lvl2pPr>
            <a:lvl3pPr marL="1143000" indent="-228600" algn="l">
              <a:spcBef>
                <a:spcPct val="20000"/>
              </a:spcBef>
              <a:buChar char="•"/>
              <a:defRPr sz="2400">
                <a:solidFill>
                  <a:schemeClr val="tx1"/>
                </a:solidFill>
                <a:latin typeface="Arial" pitchFamily="34" charset="0"/>
              </a:defRPr>
            </a:lvl3pPr>
            <a:lvl4pPr marL="1600200" indent="-228600" algn="l">
              <a:spcBef>
                <a:spcPct val="20000"/>
              </a:spcBef>
              <a:buChar char="–"/>
              <a:defRPr sz="2000">
                <a:solidFill>
                  <a:schemeClr val="tx1"/>
                </a:solidFill>
                <a:latin typeface="Arial" pitchFamily="34" charset="0"/>
              </a:defRPr>
            </a:lvl4pPr>
            <a:lvl5pPr marL="2057400" indent="-228600" algn="l">
              <a:spcBef>
                <a:spcPct val="20000"/>
              </a:spcBef>
              <a:buChar char="»"/>
              <a:defRPr sz="2000">
                <a:solidFill>
                  <a:schemeClr val="tx1"/>
                </a:solidFill>
                <a:latin typeface="Arial" pitchFamily="34" charset="0"/>
              </a:defRPr>
            </a:lvl5pPr>
            <a:lvl6pPr marL="2514600" indent="-228600" fontAlgn="base">
              <a:spcBef>
                <a:spcPct val="20000"/>
              </a:spcBef>
              <a:spcAft>
                <a:spcPct val="0"/>
              </a:spcAft>
              <a:buChar char="»"/>
              <a:defRPr sz="2000">
                <a:solidFill>
                  <a:schemeClr val="tx1"/>
                </a:solidFill>
                <a:latin typeface="Arial" pitchFamily="34" charset="0"/>
              </a:defRPr>
            </a:lvl6pPr>
            <a:lvl7pPr marL="2971800" indent="-228600" fontAlgn="base">
              <a:spcBef>
                <a:spcPct val="20000"/>
              </a:spcBef>
              <a:spcAft>
                <a:spcPct val="0"/>
              </a:spcAft>
              <a:buChar char="»"/>
              <a:defRPr sz="2000">
                <a:solidFill>
                  <a:schemeClr val="tx1"/>
                </a:solidFill>
                <a:latin typeface="Arial" pitchFamily="34" charset="0"/>
              </a:defRPr>
            </a:lvl7pPr>
            <a:lvl8pPr marL="3429000" indent="-228600" fontAlgn="base">
              <a:spcBef>
                <a:spcPct val="20000"/>
              </a:spcBef>
              <a:spcAft>
                <a:spcPct val="0"/>
              </a:spcAft>
              <a:buChar char="»"/>
              <a:defRPr sz="2000">
                <a:solidFill>
                  <a:schemeClr val="tx1"/>
                </a:solidFill>
                <a:latin typeface="Arial" pitchFamily="34" charset="0"/>
              </a:defRPr>
            </a:lvl8pPr>
            <a:lvl9pPr marL="3886200" indent="-228600" fontAlgn="base">
              <a:spcBef>
                <a:spcPct val="20000"/>
              </a:spcBef>
              <a:spcAft>
                <a:spcPct val="0"/>
              </a:spcAft>
              <a:buChar char="»"/>
              <a:defRPr sz="2000">
                <a:solidFill>
                  <a:schemeClr val="tx1"/>
                </a:solidFill>
                <a:latin typeface="Arial" pitchFamily="34" charset="0"/>
              </a:defRPr>
            </a:lvl9pPr>
          </a:lstStyle>
          <a:p>
            <a:pPr marL="0" indent="0" algn="ctr" fontAlgn="base">
              <a:spcBef>
                <a:spcPct val="40000"/>
              </a:spcBef>
              <a:spcAft>
                <a:spcPct val="40000"/>
              </a:spcAft>
              <a:buFontTx/>
              <a:buNone/>
            </a:pPr>
            <a:endParaRPr lang="pl-PL" altLang="pl-PL" sz="1600" b="1" dirty="0">
              <a:solidFill>
                <a:srgbClr val="000000"/>
              </a:solidFill>
              <a:latin typeface="Arial"/>
            </a:endParaRPr>
          </a:p>
        </p:txBody>
      </p:sp>
      <p:sp>
        <p:nvSpPr>
          <p:cNvPr id="5132" name="Rectangle 12"/>
          <p:cNvSpPr>
            <a:spLocks noChangeArrowheads="1"/>
          </p:cNvSpPr>
          <p:nvPr/>
        </p:nvSpPr>
        <p:spPr bwMode="auto">
          <a:xfrm>
            <a:off x="6495328" y="1817716"/>
            <a:ext cx="2648672" cy="2741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pitchFamily="34" charset="0"/>
              </a:defRPr>
            </a:lvl1pPr>
            <a:lvl2pPr marL="742950" indent="-285750" algn="l">
              <a:spcBef>
                <a:spcPct val="20000"/>
              </a:spcBef>
              <a:buChar char="–"/>
              <a:defRPr sz="2800">
                <a:solidFill>
                  <a:schemeClr val="tx1"/>
                </a:solidFill>
                <a:latin typeface="Arial" pitchFamily="34" charset="0"/>
              </a:defRPr>
            </a:lvl2pPr>
            <a:lvl3pPr marL="1143000" indent="-228600" algn="l">
              <a:spcBef>
                <a:spcPct val="20000"/>
              </a:spcBef>
              <a:buChar char="•"/>
              <a:defRPr sz="2400">
                <a:solidFill>
                  <a:schemeClr val="tx1"/>
                </a:solidFill>
                <a:latin typeface="Arial" pitchFamily="34" charset="0"/>
              </a:defRPr>
            </a:lvl3pPr>
            <a:lvl4pPr marL="1600200" indent="-228600" algn="l">
              <a:spcBef>
                <a:spcPct val="20000"/>
              </a:spcBef>
              <a:buChar char="–"/>
              <a:defRPr sz="2000">
                <a:solidFill>
                  <a:schemeClr val="tx1"/>
                </a:solidFill>
                <a:latin typeface="Arial" pitchFamily="34" charset="0"/>
              </a:defRPr>
            </a:lvl4pPr>
            <a:lvl5pPr marL="2057400" indent="-228600" algn="l">
              <a:spcBef>
                <a:spcPct val="20000"/>
              </a:spcBef>
              <a:buChar char="»"/>
              <a:defRPr sz="2000">
                <a:solidFill>
                  <a:schemeClr val="tx1"/>
                </a:solidFill>
                <a:latin typeface="Arial" pitchFamily="34" charset="0"/>
              </a:defRPr>
            </a:lvl5pPr>
            <a:lvl6pPr marL="2514600" indent="-228600" fontAlgn="base">
              <a:spcBef>
                <a:spcPct val="20000"/>
              </a:spcBef>
              <a:spcAft>
                <a:spcPct val="0"/>
              </a:spcAft>
              <a:buChar char="»"/>
              <a:defRPr sz="2000">
                <a:solidFill>
                  <a:schemeClr val="tx1"/>
                </a:solidFill>
                <a:latin typeface="Arial" pitchFamily="34" charset="0"/>
              </a:defRPr>
            </a:lvl6pPr>
            <a:lvl7pPr marL="2971800" indent="-228600" fontAlgn="base">
              <a:spcBef>
                <a:spcPct val="20000"/>
              </a:spcBef>
              <a:spcAft>
                <a:spcPct val="0"/>
              </a:spcAft>
              <a:buChar char="»"/>
              <a:defRPr sz="2000">
                <a:solidFill>
                  <a:schemeClr val="tx1"/>
                </a:solidFill>
                <a:latin typeface="Arial" pitchFamily="34" charset="0"/>
              </a:defRPr>
            </a:lvl7pPr>
            <a:lvl8pPr marL="3429000" indent="-228600" fontAlgn="base">
              <a:spcBef>
                <a:spcPct val="20000"/>
              </a:spcBef>
              <a:spcAft>
                <a:spcPct val="0"/>
              </a:spcAft>
              <a:buChar char="»"/>
              <a:defRPr sz="2000">
                <a:solidFill>
                  <a:schemeClr val="tx1"/>
                </a:solidFill>
                <a:latin typeface="Arial" pitchFamily="34" charset="0"/>
              </a:defRPr>
            </a:lvl8pPr>
            <a:lvl9pPr marL="3886200" indent="-228600" fontAlgn="base">
              <a:spcBef>
                <a:spcPct val="20000"/>
              </a:spcBef>
              <a:spcAft>
                <a:spcPct val="0"/>
              </a:spcAft>
              <a:buChar char="»"/>
              <a:defRPr sz="2000">
                <a:solidFill>
                  <a:schemeClr val="tx1"/>
                </a:solidFill>
                <a:latin typeface="Arial" pitchFamily="34" charset="0"/>
              </a:defRPr>
            </a:lvl9pPr>
          </a:lstStyle>
          <a:p>
            <a:pPr marL="0" indent="0" fontAlgn="base">
              <a:spcBef>
                <a:spcPts val="200"/>
              </a:spcBef>
              <a:spcAft>
                <a:spcPts val="200"/>
              </a:spcAft>
              <a:buFontTx/>
              <a:buNone/>
            </a:pPr>
            <a:endParaRPr lang="pl-PL" altLang="pl-PL" sz="1600" dirty="0" smtClean="0">
              <a:solidFill>
                <a:srgbClr val="000000"/>
              </a:solidFill>
              <a:latin typeface="Calibri" panose="020F0502020204030204" pitchFamily="34" charset="0"/>
            </a:endParaRPr>
          </a:p>
        </p:txBody>
      </p:sp>
      <p:sp>
        <p:nvSpPr>
          <p:cNvPr id="3" name="Prostokąt 2"/>
          <p:cNvSpPr/>
          <p:nvPr/>
        </p:nvSpPr>
        <p:spPr>
          <a:xfrm>
            <a:off x="107950" y="2620072"/>
            <a:ext cx="8928100" cy="2923877"/>
          </a:xfrm>
          <a:prstGeom prst="rect">
            <a:avLst/>
          </a:prstGeom>
        </p:spPr>
        <p:txBody>
          <a:bodyPr wrap="square">
            <a:spAutoFit/>
          </a:bodyPr>
          <a:lstStyle/>
          <a:p>
            <a:pPr marL="442913" indent="-442913" algn="just">
              <a:spcAft>
                <a:spcPts val="1200"/>
              </a:spcAft>
              <a:buFont typeface="Arial" panose="020B0604020202020204" pitchFamily="34" charset="0"/>
              <a:buChar char="•"/>
            </a:pPr>
            <a:r>
              <a:rPr lang="pl-PL" sz="2200" dirty="0" smtClean="0">
                <a:ea typeface="Times New Roman"/>
                <a:cs typeface="Arial" panose="020B0604020202020204" pitchFamily="34" charset="0"/>
              </a:rPr>
              <a:t>Doświadczenia </a:t>
            </a:r>
            <a:r>
              <a:rPr lang="pl-PL" sz="2200" dirty="0">
                <a:ea typeface="Times New Roman"/>
                <a:cs typeface="Arial" panose="020B0604020202020204" pitchFamily="34" charset="0"/>
              </a:rPr>
              <a:t>samorządu województwa mazowieckiego </a:t>
            </a:r>
            <a:r>
              <a:rPr lang="pl-PL" sz="2200" dirty="0" smtClean="0">
                <a:ea typeface="Times New Roman"/>
                <a:cs typeface="Arial" panose="020B0604020202020204" pitchFamily="34" charset="0"/>
              </a:rPr>
              <a:t>potwierdzają </a:t>
            </a:r>
            <a:r>
              <a:rPr lang="pl-PL" sz="2200" b="1" dirty="0">
                <a:ea typeface="Times New Roman"/>
                <a:cs typeface="Arial" panose="020B0604020202020204" pitchFamily="34" charset="0"/>
              </a:rPr>
              <a:t>słuszność </a:t>
            </a:r>
            <a:r>
              <a:rPr lang="pl-PL" sz="2200" b="1" dirty="0" smtClean="0">
                <a:ea typeface="Times New Roman"/>
                <a:cs typeface="Arial" panose="020B0604020202020204" pitchFamily="34" charset="0"/>
              </a:rPr>
              <a:t>usamodzielnienia regionów</a:t>
            </a:r>
          </a:p>
          <a:p>
            <a:pPr marL="442913" indent="-442913" algn="just">
              <a:spcAft>
                <a:spcPts val="1200"/>
              </a:spcAft>
              <a:buFont typeface="Arial" panose="020B0604020202020204" pitchFamily="34" charset="0"/>
              <a:buChar char="•"/>
            </a:pPr>
            <a:r>
              <a:rPr lang="pl-PL" sz="2200" dirty="0" smtClean="0">
                <a:ea typeface="Times New Roman"/>
                <a:cs typeface="Arial" panose="020B0604020202020204" pitchFamily="34" charset="0"/>
              </a:rPr>
              <a:t>Środki własne </a:t>
            </a:r>
            <a:r>
              <a:rPr lang="pl-PL" sz="2200" dirty="0">
                <a:ea typeface="Times New Roman"/>
                <a:cs typeface="Arial" panose="020B0604020202020204" pitchFamily="34" charset="0"/>
              </a:rPr>
              <a:t>oraz </a:t>
            </a:r>
            <a:r>
              <a:rPr lang="pl-PL" sz="2200" dirty="0" smtClean="0">
                <a:ea typeface="Times New Roman"/>
                <a:cs typeface="Arial" panose="020B0604020202020204" pitchFamily="34" charset="0"/>
              </a:rPr>
              <a:t>fundusze europejskie umożliwiają  </a:t>
            </a:r>
            <a:r>
              <a:rPr lang="pl-PL" sz="2200" b="1" dirty="0" smtClean="0">
                <a:ea typeface="Times New Roman"/>
                <a:cs typeface="Arial" panose="020B0604020202020204" pitchFamily="34" charset="0"/>
              </a:rPr>
              <a:t>realizację celów społecznych</a:t>
            </a:r>
          </a:p>
          <a:p>
            <a:pPr marL="442913" indent="-442913" algn="just">
              <a:spcAft>
                <a:spcPts val="1200"/>
              </a:spcAft>
              <a:buFont typeface="Arial" panose="020B0604020202020204" pitchFamily="34" charset="0"/>
              <a:buChar char="•"/>
            </a:pPr>
            <a:r>
              <a:rPr lang="pl-PL" sz="2200" dirty="0" smtClean="0">
                <a:ea typeface="Times New Roman"/>
                <a:cs typeface="Arial" panose="020B0604020202020204" pitchFamily="34" charset="0"/>
              </a:rPr>
              <a:t>Nowy podział statystyczny szansą na </a:t>
            </a:r>
            <a:r>
              <a:rPr lang="pl-PL" sz="2200" b="1" dirty="0" smtClean="0">
                <a:ea typeface="Times New Roman"/>
                <a:cs typeface="Arial" panose="020B0604020202020204" pitchFamily="34" charset="0"/>
              </a:rPr>
              <a:t>dynamiczny rozwój Mazowsza</a:t>
            </a:r>
            <a:r>
              <a:rPr lang="pl-PL" sz="2200" dirty="0" smtClean="0">
                <a:ea typeface="Times New Roman"/>
                <a:cs typeface="Arial" panose="020B0604020202020204" pitchFamily="34" charset="0"/>
              </a:rPr>
              <a:t> po 2020 roku</a:t>
            </a:r>
          </a:p>
          <a:p>
            <a:endParaRPr lang="pl-PL" sz="2200" dirty="0">
              <a:solidFill>
                <a:srgbClr val="000000"/>
              </a:solidFill>
              <a:ea typeface="Times New Roman"/>
              <a:cs typeface="Arial" panose="020B0604020202020204" pitchFamily="34" charset="0"/>
            </a:endParaRPr>
          </a:p>
        </p:txBody>
      </p:sp>
    </p:spTree>
    <p:extLst>
      <p:ext uri="{BB962C8B-B14F-4D97-AF65-F5344CB8AC3E}">
        <p14:creationId xmlns:p14="http://schemas.microsoft.com/office/powerpoint/2010/main" val="293079749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441434" y="2837793"/>
            <a:ext cx="8532885" cy="3836384"/>
          </a:xfrm>
        </p:spPr>
        <p:txBody>
          <a:bodyPr>
            <a:noAutofit/>
          </a:bodyPr>
          <a:lstStyle/>
          <a:p>
            <a:pPr algn="ctr">
              <a:lnSpc>
                <a:spcPct val="100000"/>
              </a:lnSpc>
              <a:spcBef>
                <a:spcPts val="0"/>
              </a:spcBef>
              <a:defRPr/>
            </a:pPr>
            <a:r>
              <a:rPr lang="pl-PL" sz="3200" b="1" dirty="0">
                <a:solidFill>
                  <a:srgbClr val="0070C0"/>
                </a:solidFill>
              </a:rPr>
              <a:t>Podejście terytorialne </a:t>
            </a:r>
          </a:p>
          <a:p>
            <a:pPr algn="ctr">
              <a:lnSpc>
                <a:spcPct val="100000"/>
              </a:lnSpc>
              <a:spcBef>
                <a:spcPts val="0"/>
              </a:spcBef>
              <a:defRPr/>
            </a:pPr>
            <a:r>
              <a:rPr lang="pl-PL" sz="3200" b="1" dirty="0">
                <a:solidFill>
                  <a:srgbClr val="0070C0"/>
                </a:solidFill>
              </a:rPr>
              <a:t>a nowy podział statystyczny województwa </a:t>
            </a:r>
          </a:p>
          <a:p>
            <a:pPr algn="ctr">
              <a:lnSpc>
                <a:spcPct val="100000"/>
              </a:lnSpc>
              <a:spcBef>
                <a:spcPts val="0"/>
              </a:spcBef>
              <a:defRPr/>
            </a:pPr>
            <a:r>
              <a:rPr lang="pl-PL" sz="3200" b="1" dirty="0">
                <a:solidFill>
                  <a:srgbClr val="0070C0"/>
                </a:solidFill>
              </a:rPr>
              <a:t>– rekomendacje dla nowej perspektywy</a:t>
            </a:r>
          </a:p>
          <a:p>
            <a:pPr algn="ctr">
              <a:defRPr/>
            </a:pPr>
            <a:endParaRPr lang="pl-PL" b="1" dirty="0">
              <a:solidFill>
                <a:schemeClr val="tx1"/>
              </a:solidFill>
              <a:latin typeface="+mj-lt"/>
            </a:endParaRPr>
          </a:p>
          <a:p>
            <a:pPr>
              <a:defRPr/>
            </a:pPr>
            <a:r>
              <a:rPr lang="pl-PL" sz="1800" b="1" dirty="0">
                <a:solidFill>
                  <a:schemeClr val="tx1"/>
                </a:solidFill>
                <a:latin typeface="+mj-lt"/>
              </a:rPr>
              <a:t> Jacek Szlachta, Szkoła Główna Handlowa w Warszawie</a:t>
            </a:r>
          </a:p>
          <a:p>
            <a:pPr>
              <a:defRPr/>
            </a:pPr>
            <a:r>
              <a:rPr lang="pl-PL" sz="1400" b="1" dirty="0">
                <a:solidFill>
                  <a:schemeClr val="tx1"/>
                </a:solidFill>
              </a:rPr>
              <a:t>Urząd Marszałkowski Województwa Mazowieckiego, Płock, maj 2018 r. </a:t>
            </a:r>
          </a:p>
          <a:p>
            <a:pPr>
              <a:defRPr/>
            </a:pPr>
            <a:r>
              <a:rPr lang="pl-PL" b="1" dirty="0">
                <a:solidFill>
                  <a:schemeClr val="tx1"/>
                </a:solidFill>
                <a:latin typeface="+mj-lt"/>
              </a:rPr>
              <a:t> </a:t>
            </a:r>
          </a:p>
        </p:txBody>
      </p:sp>
      <p:pic>
        <p:nvPicPr>
          <p:cNvPr id="2" name="Obraz 1"/>
          <p:cNvPicPr>
            <a:picLocks noChangeAspect="1"/>
          </p:cNvPicPr>
          <p:nvPr/>
        </p:nvPicPr>
        <p:blipFill>
          <a:blip r:embed="rId3" cstate="print"/>
          <a:stretch>
            <a:fillRect/>
          </a:stretch>
        </p:blipFill>
        <p:spPr>
          <a:xfrm>
            <a:off x="112374" y="157531"/>
            <a:ext cx="5962405" cy="560881"/>
          </a:xfrm>
          <a:prstGeom prst="rect">
            <a:avLst/>
          </a:prstGeom>
        </p:spPr>
      </p:pic>
    </p:spTree>
    <p:extLst>
      <p:ext uri="{BB962C8B-B14F-4D97-AF65-F5344CB8AC3E}">
        <p14:creationId xmlns:p14="http://schemas.microsoft.com/office/powerpoint/2010/main" val="7232625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0" y="2060028"/>
            <a:ext cx="9144000" cy="369332"/>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6" name="Prostokąt 5"/>
          <p:cNvSpPr/>
          <p:nvPr/>
        </p:nvSpPr>
        <p:spPr>
          <a:xfrm>
            <a:off x="0" y="2401888"/>
            <a:ext cx="9144000" cy="461665"/>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l-PL" sz="24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pic>
        <p:nvPicPr>
          <p:cNvPr id="2" name="Obraz 1"/>
          <p:cNvPicPr>
            <a:picLocks noChangeAspect="1"/>
          </p:cNvPicPr>
          <p:nvPr/>
        </p:nvPicPr>
        <p:blipFill>
          <a:blip r:embed="rId3" cstate="print"/>
          <a:stretch>
            <a:fillRect/>
          </a:stretch>
        </p:blipFill>
        <p:spPr>
          <a:xfrm>
            <a:off x="4923138" y="293611"/>
            <a:ext cx="4151736" cy="493819"/>
          </a:xfrm>
          <a:prstGeom prst="rect">
            <a:avLst/>
          </a:prstGeom>
        </p:spPr>
      </p:pic>
      <p:sp>
        <p:nvSpPr>
          <p:cNvPr id="7" name="Prostokąt 6"/>
          <p:cNvSpPr/>
          <p:nvPr/>
        </p:nvSpPr>
        <p:spPr>
          <a:xfrm>
            <a:off x="-1" y="1105921"/>
            <a:ext cx="9144000" cy="954107"/>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2800" b="1" i="0" u="none" strike="noStrike" kern="1200" cap="none" spc="0" normalizeH="0" baseline="0" noProof="0" dirty="0">
                <a:ln>
                  <a:noFill/>
                </a:ln>
                <a:solidFill>
                  <a:srgbClr val="0070C0"/>
                </a:solidFill>
                <a:effectLst/>
                <a:uLnTx/>
                <a:uFillTx/>
                <a:latin typeface="Arial" pitchFamily="34" charset="0"/>
                <a:ea typeface="+mn-ea"/>
                <a:cs typeface="Arial" pitchFamily="34" charset="0"/>
              </a:rPr>
              <a:t>Specyficzne cechy Mazowsza z punktu widzenia programowania rozwoju społeczno-gospodarczego</a:t>
            </a:r>
          </a:p>
        </p:txBody>
      </p:sp>
      <p:sp>
        <p:nvSpPr>
          <p:cNvPr id="9" name="Prostokąt 8"/>
          <p:cNvSpPr/>
          <p:nvPr/>
        </p:nvSpPr>
        <p:spPr>
          <a:xfrm>
            <a:off x="2286000" y="2967335"/>
            <a:ext cx="4572000" cy="369332"/>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0" name="Prostokąt 9"/>
          <p:cNvSpPr/>
          <p:nvPr/>
        </p:nvSpPr>
        <p:spPr>
          <a:xfrm>
            <a:off x="2286000" y="2967335"/>
            <a:ext cx="4572000" cy="369332"/>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1" name="Prostokąt 10"/>
          <p:cNvSpPr/>
          <p:nvPr/>
        </p:nvSpPr>
        <p:spPr>
          <a:xfrm>
            <a:off x="107505" y="2244694"/>
            <a:ext cx="8967370" cy="4231928"/>
          </a:xfrm>
          <a:prstGeom prst="rect">
            <a:avLst/>
          </a:prstGeom>
        </p:spPr>
        <p:txBody>
          <a:bodyPr wrap="square">
            <a:spAutoFit/>
          </a:bodyPr>
          <a:lstStyle/>
          <a:p>
            <a:pPr marL="266700" marR="0" lvl="0" indent="-266700" algn="l" defTabSz="914400" rtl="0" eaLnBrk="1" fontAlgn="base" latinLnBrk="0" hangingPunct="1">
              <a:lnSpc>
                <a:spcPct val="100000"/>
              </a:lnSpc>
              <a:spcBef>
                <a:spcPts val="600"/>
              </a:spcBef>
              <a:spcAft>
                <a:spcPts val="800"/>
              </a:spcAft>
              <a:buClrTx/>
              <a:buSzTx/>
              <a:buFontTx/>
              <a:buNone/>
              <a:tabLst>
                <a:tab pos="361950" algn="l"/>
              </a:tabLst>
              <a:defRPr/>
            </a:pPr>
            <a:r>
              <a:rPr kumimoji="0" lang="pl-PL"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1. Mazowsze ze względu na swój potencjał ludnościowy i społeczno-gospodarczy jest jednym z największych regionów UE klasyfikowanych w pierwszej dziesiątce, </a:t>
            </a:r>
            <a:br>
              <a:rPr kumimoji="0" lang="pl-PL"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br>
            <a:r>
              <a:rPr kumimoji="0" lang="pl-PL"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większy niż niemal 10 państw członkowskich UE. </a:t>
            </a:r>
          </a:p>
          <a:p>
            <a:pPr marL="266700" marR="0" lvl="0" indent="-266700" algn="l" defTabSz="914400" rtl="0" eaLnBrk="1" fontAlgn="base" latinLnBrk="0" hangingPunct="1">
              <a:lnSpc>
                <a:spcPct val="100000"/>
              </a:lnSpc>
              <a:spcBef>
                <a:spcPts val="600"/>
              </a:spcBef>
              <a:spcAft>
                <a:spcPts val="800"/>
              </a:spcAft>
              <a:buClrTx/>
              <a:buSzTx/>
              <a:buFontTx/>
              <a:buNone/>
              <a:tabLst>
                <a:tab pos="361950" algn="l"/>
              </a:tabLst>
              <a:defRPr/>
            </a:pPr>
            <a:r>
              <a:rPr kumimoji="0" lang="pl-PL"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2. Poziom rozwoju Mazowsza odbiega zdecydowanie na korzyść od pozostałych województw Polski co oznacza inną pozycję ze względu na europejską politykę      spójności oraz konieczność zastosowania nieco innego podejścia niż w przypadku pozostałych województw do rozwoju tego unikatowego regionu.</a:t>
            </a:r>
          </a:p>
          <a:p>
            <a:pPr marL="266700" marR="0" lvl="0" indent="-266700" algn="l" defTabSz="914400" rtl="0" eaLnBrk="1" fontAlgn="base" latinLnBrk="0" hangingPunct="1">
              <a:lnSpc>
                <a:spcPct val="100000"/>
              </a:lnSpc>
              <a:spcBef>
                <a:spcPts val="600"/>
              </a:spcBef>
              <a:spcAft>
                <a:spcPts val="800"/>
              </a:spcAft>
              <a:buClrTx/>
              <a:buSzTx/>
              <a:buFontTx/>
              <a:buNone/>
              <a:tabLst>
                <a:tab pos="361950" algn="l"/>
              </a:tabLst>
              <a:defRPr/>
            </a:pPr>
            <a:r>
              <a:rPr kumimoji="0" lang="pl-PL"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3. Na obszarze Mazowsza znajduje się Warszawa, ośrodek miejski będący najważniejszym biegunem rozwojowym Polski, który oddziałuje w różnych   </a:t>
            </a:r>
            <a:br>
              <a:rPr kumimoji="0" lang="pl-PL"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br>
            <a:r>
              <a:rPr kumimoji="0" lang="pl-PL"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skalach przestrzennych na otoczenie w tym w skali wojewódzkiej.</a:t>
            </a:r>
          </a:p>
          <a:p>
            <a:pPr marL="266700" marR="0" lvl="0" indent="-266700" algn="l" defTabSz="914400" rtl="0" eaLnBrk="1" fontAlgn="base" latinLnBrk="0" hangingPunct="1">
              <a:lnSpc>
                <a:spcPct val="100000"/>
              </a:lnSpc>
              <a:spcBef>
                <a:spcPts val="600"/>
              </a:spcBef>
              <a:spcAft>
                <a:spcPts val="800"/>
              </a:spcAft>
              <a:buClrTx/>
              <a:buSzTx/>
              <a:buFontTx/>
              <a:buNone/>
              <a:tabLst>
                <a:tab pos="361950" algn="l"/>
              </a:tabLst>
              <a:defRPr/>
            </a:pPr>
            <a:r>
              <a:rPr kumimoji="0" lang="pl-PL"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4. Na obszarze Mazowsza rejestrujemy olbrzymie zróżnicowania poziomu rozwoju społeczno-gospodarczego i struktur przestrzennych co stanowi wyjątkową   </a:t>
            </a:r>
            <a:br>
              <a:rPr kumimoji="0" lang="pl-PL"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br>
            <a:r>
              <a:rPr kumimoji="0" lang="pl-PL"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komplikację dla kształtowania polityki rozwoju regionalnego. </a:t>
            </a:r>
          </a:p>
        </p:txBody>
      </p:sp>
    </p:spTree>
    <p:extLst>
      <p:ext uri="{BB962C8B-B14F-4D97-AF65-F5344CB8AC3E}">
        <p14:creationId xmlns:p14="http://schemas.microsoft.com/office/powerpoint/2010/main" val="3080491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0" y="4425950"/>
            <a:ext cx="9144000" cy="369332"/>
          </a:xfrm>
          <a:prstGeom prst="rect">
            <a:avLst/>
          </a:prstGeom>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6" name="Prostokąt 5"/>
          <p:cNvSpPr/>
          <p:nvPr/>
        </p:nvSpPr>
        <p:spPr>
          <a:xfrm>
            <a:off x="0" y="2401888"/>
            <a:ext cx="9144000" cy="461665"/>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l-PL" sz="24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pic>
        <p:nvPicPr>
          <p:cNvPr id="2" name="Obraz 1"/>
          <p:cNvPicPr>
            <a:picLocks noChangeAspect="1"/>
          </p:cNvPicPr>
          <p:nvPr/>
        </p:nvPicPr>
        <p:blipFill>
          <a:blip r:embed="rId3" cstate="print"/>
          <a:stretch>
            <a:fillRect/>
          </a:stretch>
        </p:blipFill>
        <p:spPr>
          <a:xfrm>
            <a:off x="4923138" y="293611"/>
            <a:ext cx="4151736" cy="493819"/>
          </a:xfrm>
          <a:prstGeom prst="rect">
            <a:avLst/>
          </a:prstGeom>
        </p:spPr>
      </p:pic>
      <p:sp>
        <p:nvSpPr>
          <p:cNvPr id="7" name="Prostokąt 6"/>
          <p:cNvSpPr/>
          <p:nvPr/>
        </p:nvSpPr>
        <p:spPr>
          <a:xfrm>
            <a:off x="0" y="1056663"/>
            <a:ext cx="9144000" cy="646331"/>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1800" b="1" i="0" u="none" strike="noStrike" kern="1200" cap="none" spc="0" normalizeH="0" baseline="0" noProof="0" dirty="0">
                <a:ln>
                  <a:noFill/>
                </a:ln>
                <a:solidFill>
                  <a:srgbClr val="0070C0"/>
                </a:solidFill>
                <a:effectLst/>
                <a:uLnTx/>
                <a:uFillTx/>
                <a:latin typeface="Arial" pitchFamily="34" charset="0"/>
                <a:ea typeface="+mn-ea"/>
                <a:cs typeface="Arial" pitchFamily="34" charset="0"/>
              </a:rPr>
              <a:t>Tabela 1.  PKB per capita w podregionach NUTS 3 Mazowsza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1800" b="1" i="0" u="none" strike="noStrike" kern="1200" cap="none" spc="0" normalizeH="0" baseline="0" noProof="0" dirty="0">
                <a:ln>
                  <a:noFill/>
                </a:ln>
                <a:solidFill>
                  <a:srgbClr val="0070C0"/>
                </a:solidFill>
                <a:effectLst/>
                <a:uLnTx/>
                <a:uFillTx/>
                <a:latin typeface="Arial" pitchFamily="34" charset="0"/>
                <a:ea typeface="+mn-ea"/>
                <a:cs typeface="Arial" pitchFamily="34" charset="0"/>
              </a:rPr>
              <a:t>według parytetu siły nabywczej na tle UE28=100 w latach 2004 i 2015</a:t>
            </a:r>
          </a:p>
        </p:txBody>
      </p:sp>
      <p:graphicFrame>
        <p:nvGraphicFramePr>
          <p:cNvPr id="10" name="Tabela 9"/>
          <p:cNvGraphicFramePr>
            <a:graphicFrameLocks noGrp="1"/>
          </p:cNvGraphicFramePr>
          <p:nvPr>
            <p:extLst/>
          </p:nvPr>
        </p:nvGraphicFramePr>
        <p:xfrm>
          <a:off x="210205" y="1824344"/>
          <a:ext cx="8715080" cy="4802068"/>
        </p:xfrm>
        <a:graphic>
          <a:graphicData uri="http://schemas.openxmlformats.org/drawingml/2006/table">
            <a:tbl>
              <a:tblPr firstRow="1" bandRow="1">
                <a:tableStyleId>{5C22544A-7EE6-4342-B048-85BDC9FD1C3A}</a:tableStyleId>
              </a:tblPr>
              <a:tblGrid>
                <a:gridCol w="2699250">
                  <a:extLst>
                    <a:ext uri="{9D8B030D-6E8A-4147-A177-3AD203B41FA5}">
                      <a16:colId xmlns:a16="http://schemas.microsoft.com/office/drawing/2014/main" val="20000"/>
                    </a:ext>
                  </a:extLst>
                </a:gridCol>
                <a:gridCol w="1658290">
                  <a:extLst>
                    <a:ext uri="{9D8B030D-6E8A-4147-A177-3AD203B41FA5}">
                      <a16:colId xmlns:a16="http://schemas.microsoft.com/office/drawing/2014/main" val="20001"/>
                    </a:ext>
                  </a:extLst>
                </a:gridCol>
                <a:gridCol w="2178770">
                  <a:extLst>
                    <a:ext uri="{9D8B030D-6E8A-4147-A177-3AD203B41FA5}">
                      <a16:colId xmlns:a16="http://schemas.microsoft.com/office/drawing/2014/main" val="20002"/>
                    </a:ext>
                  </a:extLst>
                </a:gridCol>
                <a:gridCol w="2178770">
                  <a:extLst>
                    <a:ext uri="{9D8B030D-6E8A-4147-A177-3AD203B41FA5}">
                      <a16:colId xmlns:a16="http://schemas.microsoft.com/office/drawing/2014/main" val="20003"/>
                    </a:ext>
                  </a:extLst>
                </a:gridCol>
              </a:tblGrid>
              <a:tr h="424002">
                <a:tc>
                  <a:txBody>
                    <a:bodyPr/>
                    <a:lstStyle/>
                    <a:p>
                      <a:r>
                        <a:rPr lang="pl-PL" dirty="0"/>
                        <a:t>Podregion</a:t>
                      </a:r>
                    </a:p>
                  </a:txBody>
                  <a:tcPr/>
                </a:tc>
                <a:tc>
                  <a:txBody>
                    <a:bodyPr/>
                    <a:lstStyle/>
                    <a:p>
                      <a:r>
                        <a:rPr lang="pl-PL" dirty="0"/>
                        <a:t>PKB 2004</a:t>
                      </a:r>
                    </a:p>
                  </a:txBody>
                  <a:tcPr/>
                </a:tc>
                <a:tc>
                  <a:txBody>
                    <a:bodyPr/>
                    <a:lstStyle/>
                    <a:p>
                      <a:r>
                        <a:rPr lang="pl-PL" dirty="0"/>
                        <a:t>PKB 2015</a:t>
                      </a:r>
                    </a:p>
                  </a:txBody>
                  <a:tcPr/>
                </a:tc>
                <a:tc>
                  <a:txBody>
                    <a:bodyPr/>
                    <a:lstStyle/>
                    <a:p>
                      <a:r>
                        <a:rPr lang="pl-PL" dirty="0"/>
                        <a:t>Przyrost 2004-2015</a:t>
                      </a:r>
                    </a:p>
                  </a:txBody>
                  <a:tcPr/>
                </a:tc>
                <a:extLst>
                  <a:ext uri="{0D108BD9-81ED-4DB2-BD59-A6C34878D82A}">
                    <a16:rowId xmlns:a16="http://schemas.microsoft.com/office/drawing/2014/main" val="10000"/>
                  </a:ext>
                </a:extLst>
              </a:tr>
              <a:tr h="424002">
                <a:tc>
                  <a:txBody>
                    <a:bodyPr/>
                    <a:lstStyle/>
                    <a:p>
                      <a:r>
                        <a:rPr lang="pl-PL" dirty="0"/>
                        <a:t>M. St. Warszawa</a:t>
                      </a:r>
                    </a:p>
                  </a:txBody>
                  <a:tcPr/>
                </a:tc>
                <a:tc>
                  <a:txBody>
                    <a:bodyPr/>
                    <a:lstStyle/>
                    <a:p>
                      <a:r>
                        <a:rPr lang="pl-PL" dirty="0"/>
                        <a:t>137</a:t>
                      </a:r>
                    </a:p>
                  </a:txBody>
                  <a:tcPr/>
                </a:tc>
                <a:tc>
                  <a:txBody>
                    <a:bodyPr/>
                    <a:lstStyle/>
                    <a:p>
                      <a:r>
                        <a:rPr lang="pl-PL" dirty="0"/>
                        <a:t>196</a:t>
                      </a:r>
                    </a:p>
                  </a:txBody>
                  <a:tcPr/>
                </a:tc>
                <a:tc>
                  <a:txBody>
                    <a:bodyPr/>
                    <a:lstStyle/>
                    <a:p>
                      <a:r>
                        <a:rPr lang="pl-PL" dirty="0"/>
                        <a:t>+59</a:t>
                      </a:r>
                    </a:p>
                  </a:txBody>
                  <a:tcPr/>
                </a:tc>
                <a:extLst>
                  <a:ext uri="{0D108BD9-81ED-4DB2-BD59-A6C34878D82A}">
                    <a16:rowId xmlns:a16="http://schemas.microsoft.com/office/drawing/2014/main" val="10001"/>
                  </a:ext>
                </a:extLst>
              </a:tr>
              <a:tr h="424002">
                <a:tc>
                  <a:txBody>
                    <a:bodyPr/>
                    <a:lstStyle/>
                    <a:p>
                      <a:r>
                        <a:rPr lang="pl-PL" dirty="0"/>
                        <a:t>Ciechanowski</a:t>
                      </a:r>
                    </a:p>
                  </a:txBody>
                  <a:tcPr/>
                </a:tc>
                <a:tc>
                  <a:txBody>
                    <a:bodyPr/>
                    <a:lstStyle/>
                    <a:p>
                      <a:r>
                        <a:rPr lang="pl-PL" dirty="0"/>
                        <a:t>36</a:t>
                      </a:r>
                    </a:p>
                  </a:txBody>
                  <a:tcPr/>
                </a:tc>
                <a:tc>
                  <a:txBody>
                    <a:bodyPr/>
                    <a:lstStyle/>
                    <a:p>
                      <a:r>
                        <a:rPr lang="pl-PL" dirty="0"/>
                        <a:t>51</a:t>
                      </a:r>
                    </a:p>
                  </a:txBody>
                  <a:tcPr/>
                </a:tc>
                <a:tc>
                  <a:txBody>
                    <a:bodyPr/>
                    <a:lstStyle/>
                    <a:p>
                      <a:r>
                        <a:rPr lang="pl-PL" dirty="0"/>
                        <a:t>+15</a:t>
                      </a:r>
                    </a:p>
                  </a:txBody>
                  <a:tcPr/>
                </a:tc>
                <a:extLst>
                  <a:ext uri="{0D108BD9-81ED-4DB2-BD59-A6C34878D82A}">
                    <a16:rowId xmlns:a16="http://schemas.microsoft.com/office/drawing/2014/main" val="10002"/>
                  </a:ext>
                </a:extLst>
              </a:tr>
              <a:tr h="424002">
                <a:tc>
                  <a:txBody>
                    <a:bodyPr/>
                    <a:lstStyle/>
                    <a:p>
                      <a:r>
                        <a:rPr lang="pl-PL" dirty="0"/>
                        <a:t>Ostrołęcki</a:t>
                      </a:r>
                    </a:p>
                  </a:txBody>
                  <a:tcPr/>
                </a:tc>
                <a:tc>
                  <a:txBody>
                    <a:bodyPr/>
                    <a:lstStyle/>
                    <a:p>
                      <a:r>
                        <a:rPr lang="pl-PL" dirty="0"/>
                        <a:t>34</a:t>
                      </a:r>
                    </a:p>
                  </a:txBody>
                  <a:tcPr/>
                </a:tc>
                <a:tc>
                  <a:txBody>
                    <a:bodyPr/>
                    <a:lstStyle/>
                    <a:p>
                      <a:r>
                        <a:rPr lang="pl-PL" dirty="0"/>
                        <a:t>53</a:t>
                      </a:r>
                    </a:p>
                  </a:txBody>
                  <a:tcPr/>
                </a:tc>
                <a:tc>
                  <a:txBody>
                    <a:bodyPr/>
                    <a:lstStyle/>
                    <a:p>
                      <a:r>
                        <a:rPr lang="pl-PL" dirty="0"/>
                        <a:t>+19</a:t>
                      </a:r>
                    </a:p>
                  </a:txBody>
                  <a:tcPr/>
                </a:tc>
                <a:extLst>
                  <a:ext uri="{0D108BD9-81ED-4DB2-BD59-A6C34878D82A}">
                    <a16:rowId xmlns:a16="http://schemas.microsoft.com/office/drawing/2014/main" val="10003"/>
                  </a:ext>
                </a:extLst>
              </a:tr>
              <a:tr h="424002">
                <a:tc>
                  <a:txBody>
                    <a:bodyPr/>
                    <a:lstStyle/>
                    <a:p>
                      <a:r>
                        <a:rPr lang="pl-PL" dirty="0"/>
                        <a:t>Płocki</a:t>
                      </a:r>
                    </a:p>
                  </a:txBody>
                  <a:tcPr/>
                </a:tc>
                <a:tc>
                  <a:txBody>
                    <a:bodyPr/>
                    <a:lstStyle/>
                    <a:p>
                      <a:r>
                        <a:rPr lang="pl-PL" dirty="0"/>
                        <a:t>74</a:t>
                      </a:r>
                    </a:p>
                  </a:txBody>
                  <a:tcPr/>
                </a:tc>
                <a:tc>
                  <a:txBody>
                    <a:bodyPr/>
                    <a:lstStyle/>
                    <a:p>
                      <a:r>
                        <a:rPr lang="pl-PL" dirty="0"/>
                        <a:t>111</a:t>
                      </a:r>
                    </a:p>
                  </a:txBody>
                  <a:tcPr/>
                </a:tc>
                <a:tc>
                  <a:txBody>
                    <a:bodyPr/>
                    <a:lstStyle/>
                    <a:p>
                      <a:r>
                        <a:rPr lang="pl-PL" dirty="0"/>
                        <a:t>+37</a:t>
                      </a:r>
                    </a:p>
                  </a:txBody>
                  <a:tcPr/>
                </a:tc>
                <a:extLst>
                  <a:ext uri="{0D108BD9-81ED-4DB2-BD59-A6C34878D82A}">
                    <a16:rowId xmlns:a16="http://schemas.microsoft.com/office/drawing/2014/main" val="10004"/>
                  </a:ext>
                </a:extLst>
              </a:tr>
              <a:tr h="424002">
                <a:tc>
                  <a:txBody>
                    <a:bodyPr/>
                    <a:lstStyle/>
                    <a:p>
                      <a:r>
                        <a:rPr lang="pl-PL" dirty="0"/>
                        <a:t>Radomski</a:t>
                      </a:r>
                    </a:p>
                  </a:txBody>
                  <a:tcPr/>
                </a:tc>
                <a:tc>
                  <a:txBody>
                    <a:bodyPr/>
                    <a:lstStyle/>
                    <a:p>
                      <a:r>
                        <a:rPr lang="pl-PL" dirty="0"/>
                        <a:t>36</a:t>
                      </a:r>
                    </a:p>
                  </a:txBody>
                  <a:tcPr/>
                </a:tc>
                <a:tc>
                  <a:txBody>
                    <a:bodyPr/>
                    <a:lstStyle/>
                    <a:p>
                      <a:r>
                        <a:rPr lang="pl-PL" dirty="0"/>
                        <a:t>51</a:t>
                      </a:r>
                    </a:p>
                  </a:txBody>
                  <a:tcPr/>
                </a:tc>
                <a:tc>
                  <a:txBody>
                    <a:bodyPr/>
                    <a:lstStyle/>
                    <a:p>
                      <a:r>
                        <a:rPr lang="pl-PL" dirty="0"/>
                        <a:t>+15</a:t>
                      </a:r>
                    </a:p>
                  </a:txBody>
                  <a:tcPr/>
                </a:tc>
                <a:extLst>
                  <a:ext uri="{0D108BD9-81ED-4DB2-BD59-A6C34878D82A}">
                    <a16:rowId xmlns:a16="http://schemas.microsoft.com/office/drawing/2014/main" val="10005"/>
                  </a:ext>
                </a:extLst>
              </a:tr>
              <a:tr h="424002">
                <a:tc>
                  <a:txBody>
                    <a:bodyPr/>
                    <a:lstStyle/>
                    <a:p>
                      <a:r>
                        <a:rPr lang="pl-PL" dirty="0"/>
                        <a:t>Siedlecki </a:t>
                      </a:r>
                    </a:p>
                  </a:txBody>
                  <a:tcPr/>
                </a:tc>
                <a:tc>
                  <a:txBody>
                    <a:bodyPr/>
                    <a:lstStyle/>
                    <a:p>
                      <a:r>
                        <a:rPr lang="pl-PL" dirty="0"/>
                        <a:t>35</a:t>
                      </a:r>
                    </a:p>
                  </a:txBody>
                  <a:tcPr/>
                </a:tc>
                <a:tc>
                  <a:txBody>
                    <a:bodyPr/>
                    <a:lstStyle/>
                    <a:p>
                      <a:r>
                        <a:rPr lang="pl-PL" dirty="0"/>
                        <a:t>52</a:t>
                      </a:r>
                    </a:p>
                  </a:txBody>
                  <a:tcPr/>
                </a:tc>
                <a:tc>
                  <a:txBody>
                    <a:bodyPr/>
                    <a:lstStyle/>
                    <a:p>
                      <a:r>
                        <a:rPr lang="pl-PL" dirty="0"/>
                        <a:t>+17</a:t>
                      </a:r>
                    </a:p>
                  </a:txBody>
                  <a:tcPr/>
                </a:tc>
                <a:extLst>
                  <a:ext uri="{0D108BD9-81ED-4DB2-BD59-A6C34878D82A}">
                    <a16:rowId xmlns:a16="http://schemas.microsoft.com/office/drawing/2014/main" val="10006"/>
                  </a:ext>
                </a:extLst>
              </a:tr>
              <a:tr h="562048">
                <a:tc>
                  <a:txBody>
                    <a:bodyPr/>
                    <a:lstStyle/>
                    <a:p>
                      <a:r>
                        <a:rPr lang="pl-PL" dirty="0"/>
                        <a:t>Warszawski Wschodni</a:t>
                      </a:r>
                    </a:p>
                  </a:txBody>
                  <a:tcPr/>
                </a:tc>
                <a:tc>
                  <a:txBody>
                    <a:bodyPr/>
                    <a:lstStyle/>
                    <a:p>
                      <a:r>
                        <a:rPr lang="pl-PL" dirty="0"/>
                        <a:t>43</a:t>
                      </a:r>
                    </a:p>
                  </a:txBody>
                  <a:tcPr/>
                </a:tc>
                <a:tc>
                  <a:txBody>
                    <a:bodyPr/>
                    <a:lstStyle/>
                    <a:p>
                      <a:r>
                        <a:rPr lang="pl-PL" dirty="0"/>
                        <a:t>62</a:t>
                      </a:r>
                    </a:p>
                  </a:txBody>
                  <a:tcPr/>
                </a:tc>
                <a:tc>
                  <a:txBody>
                    <a:bodyPr/>
                    <a:lstStyle/>
                    <a:p>
                      <a:r>
                        <a:rPr lang="pl-PL" dirty="0"/>
                        <a:t>+19</a:t>
                      </a:r>
                    </a:p>
                  </a:txBody>
                  <a:tcPr/>
                </a:tc>
                <a:extLst>
                  <a:ext uri="{0D108BD9-81ED-4DB2-BD59-A6C34878D82A}">
                    <a16:rowId xmlns:a16="http://schemas.microsoft.com/office/drawing/2014/main" val="10007"/>
                  </a:ext>
                </a:extLst>
              </a:tr>
              <a:tr h="424002">
                <a:tc>
                  <a:txBody>
                    <a:bodyPr/>
                    <a:lstStyle/>
                    <a:p>
                      <a:r>
                        <a:rPr lang="pl-PL" dirty="0"/>
                        <a:t>Warszawski Zachodni</a:t>
                      </a:r>
                    </a:p>
                  </a:txBody>
                  <a:tcPr/>
                </a:tc>
                <a:tc>
                  <a:txBody>
                    <a:bodyPr/>
                    <a:lstStyle/>
                    <a:p>
                      <a:r>
                        <a:rPr lang="pl-PL" dirty="0"/>
                        <a:t>70</a:t>
                      </a:r>
                    </a:p>
                  </a:txBody>
                  <a:tcPr/>
                </a:tc>
                <a:tc>
                  <a:txBody>
                    <a:bodyPr/>
                    <a:lstStyle/>
                    <a:p>
                      <a:r>
                        <a:rPr lang="pl-PL" dirty="0"/>
                        <a:t>100</a:t>
                      </a:r>
                    </a:p>
                  </a:txBody>
                  <a:tcPr/>
                </a:tc>
                <a:tc>
                  <a:txBody>
                    <a:bodyPr/>
                    <a:lstStyle/>
                    <a:p>
                      <a:r>
                        <a:rPr lang="pl-PL" dirty="0"/>
                        <a:t>+30</a:t>
                      </a:r>
                    </a:p>
                  </a:txBody>
                  <a:tcPr/>
                </a:tc>
                <a:extLst>
                  <a:ext uri="{0D108BD9-81ED-4DB2-BD59-A6C34878D82A}">
                    <a16:rowId xmlns:a16="http://schemas.microsoft.com/office/drawing/2014/main" val="10008"/>
                  </a:ext>
                </a:extLst>
              </a:tr>
              <a:tr h="424002">
                <a:tc>
                  <a:txBody>
                    <a:bodyPr/>
                    <a:lstStyle/>
                    <a:p>
                      <a:r>
                        <a:rPr lang="pl-PL" dirty="0"/>
                        <a:t>Żyrardowski</a:t>
                      </a:r>
                    </a:p>
                  </a:txBody>
                  <a:tcPr/>
                </a:tc>
                <a:tc>
                  <a:txBody>
                    <a:bodyPr/>
                    <a:lstStyle/>
                    <a:p>
                      <a:r>
                        <a:rPr lang="pl-PL" dirty="0"/>
                        <a:t>29</a:t>
                      </a:r>
                    </a:p>
                  </a:txBody>
                  <a:tcPr/>
                </a:tc>
                <a:tc>
                  <a:txBody>
                    <a:bodyPr/>
                    <a:lstStyle/>
                    <a:p>
                      <a:r>
                        <a:rPr lang="pl-PL" dirty="0"/>
                        <a:t>50</a:t>
                      </a:r>
                    </a:p>
                  </a:txBody>
                  <a:tcPr/>
                </a:tc>
                <a:tc>
                  <a:txBody>
                    <a:bodyPr/>
                    <a:lstStyle/>
                    <a:p>
                      <a:r>
                        <a:rPr lang="pl-PL" dirty="0"/>
                        <a:t>+21</a:t>
                      </a:r>
                    </a:p>
                  </a:txBody>
                  <a:tcPr/>
                </a:tc>
                <a:extLst>
                  <a:ext uri="{0D108BD9-81ED-4DB2-BD59-A6C34878D82A}">
                    <a16:rowId xmlns:a16="http://schemas.microsoft.com/office/drawing/2014/main" val="10009"/>
                  </a:ext>
                </a:extLst>
              </a:tr>
              <a:tr h="424002">
                <a:tc>
                  <a:txBody>
                    <a:bodyPr/>
                    <a:lstStyle/>
                    <a:p>
                      <a:r>
                        <a:rPr lang="pl-PL" dirty="0"/>
                        <a:t>Polska </a:t>
                      </a:r>
                    </a:p>
                  </a:txBody>
                  <a:tcPr/>
                </a:tc>
                <a:tc>
                  <a:txBody>
                    <a:bodyPr/>
                    <a:lstStyle/>
                    <a:p>
                      <a:r>
                        <a:rPr lang="pl-PL" dirty="0"/>
                        <a:t>51</a:t>
                      </a:r>
                    </a:p>
                  </a:txBody>
                  <a:tcPr/>
                </a:tc>
                <a:tc>
                  <a:txBody>
                    <a:bodyPr/>
                    <a:lstStyle/>
                    <a:p>
                      <a:r>
                        <a:rPr lang="pl-PL" dirty="0"/>
                        <a:t>69</a:t>
                      </a:r>
                    </a:p>
                  </a:txBody>
                  <a:tcPr/>
                </a:tc>
                <a:tc>
                  <a:txBody>
                    <a:bodyPr/>
                    <a:lstStyle/>
                    <a:p>
                      <a:r>
                        <a:rPr lang="pl-PL" dirty="0"/>
                        <a:t>+18</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8757936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0" y="4425950"/>
            <a:ext cx="9144000" cy="369332"/>
          </a:xfrm>
          <a:prstGeom prst="rect">
            <a:avLst/>
          </a:prstGeom>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l-PL" altLang="pl-PL" sz="18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6" name="Prostokąt 5"/>
          <p:cNvSpPr/>
          <p:nvPr/>
        </p:nvSpPr>
        <p:spPr>
          <a:xfrm>
            <a:off x="0" y="2401888"/>
            <a:ext cx="9144000" cy="461665"/>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l-PL" sz="24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pic>
        <p:nvPicPr>
          <p:cNvPr id="2" name="Obraz 1"/>
          <p:cNvPicPr>
            <a:picLocks noChangeAspect="1"/>
          </p:cNvPicPr>
          <p:nvPr/>
        </p:nvPicPr>
        <p:blipFill>
          <a:blip r:embed="rId3" cstate="print"/>
          <a:stretch>
            <a:fillRect/>
          </a:stretch>
        </p:blipFill>
        <p:spPr>
          <a:xfrm>
            <a:off x="4923138" y="293611"/>
            <a:ext cx="4151736" cy="493819"/>
          </a:xfrm>
          <a:prstGeom prst="rect">
            <a:avLst/>
          </a:prstGeom>
        </p:spPr>
      </p:pic>
      <p:sp>
        <p:nvSpPr>
          <p:cNvPr id="7" name="Prostokąt 6"/>
          <p:cNvSpPr/>
          <p:nvPr/>
        </p:nvSpPr>
        <p:spPr>
          <a:xfrm>
            <a:off x="-4255" y="1041808"/>
            <a:ext cx="9144000" cy="646331"/>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1800" b="1" i="0" u="none" strike="noStrike" kern="1200" cap="none" spc="0" normalizeH="0" baseline="0" noProof="0" dirty="0">
                <a:ln>
                  <a:noFill/>
                </a:ln>
                <a:solidFill>
                  <a:srgbClr val="0070C0"/>
                </a:solidFill>
                <a:effectLst/>
                <a:uLnTx/>
                <a:uFillTx/>
                <a:latin typeface="Arial" pitchFamily="34" charset="0"/>
                <a:ea typeface="+mn-ea"/>
                <a:cs typeface="Arial" pitchFamily="34" charset="0"/>
              </a:rPr>
              <a:t>Tabela 2.  PKB per capita w powiatach podregionu ostrołęckiego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1800" b="1" i="0" u="none" strike="noStrike" kern="1200" cap="none" spc="0" normalizeH="0" baseline="0" noProof="0" dirty="0">
                <a:ln>
                  <a:noFill/>
                </a:ln>
                <a:solidFill>
                  <a:srgbClr val="0070C0"/>
                </a:solidFill>
                <a:effectLst/>
                <a:uLnTx/>
                <a:uFillTx/>
                <a:latin typeface="Arial" pitchFamily="34" charset="0"/>
                <a:ea typeface="+mn-ea"/>
                <a:cs typeface="Arial" pitchFamily="34" charset="0"/>
              </a:rPr>
              <a:t>według parytetu siły nabywczej na tle UE28=100 w latach 2004 i 2015</a:t>
            </a:r>
          </a:p>
        </p:txBody>
      </p:sp>
      <p:graphicFrame>
        <p:nvGraphicFramePr>
          <p:cNvPr id="10" name="Tabela 9"/>
          <p:cNvGraphicFramePr>
            <a:graphicFrameLocks noGrp="1"/>
          </p:cNvGraphicFramePr>
          <p:nvPr>
            <p:extLst/>
          </p:nvPr>
        </p:nvGraphicFramePr>
        <p:xfrm>
          <a:off x="210205" y="1824344"/>
          <a:ext cx="8715080" cy="3392016"/>
        </p:xfrm>
        <a:graphic>
          <a:graphicData uri="http://schemas.openxmlformats.org/drawingml/2006/table">
            <a:tbl>
              <a:tblPr firstRow="1" bandRow="1">
                <a:tableStyleId>{5C22544A-7EE6-4342-B048-85BDC9FD1C3A}</a:tableStyleId>
              </a:tblPr>
              <a:tblGrid>
                <a:gridCol w="2178770">
                  <a:extLst>
                    <a:ext uri="{9D8B030D-6E8A-4147-A177-3AD203B41FA5}">
                      <a16:colId xmlns:a16="http://schemas.microsoft.com/office/drawing/2014/main" val="20000"/>
                    </a:ext>
                  </a:extLst>
                </a:gridCol>
                <a:gridCol w="2178770">
                  <a:extLst>
                    <a:ext uri="{9D8B030D-6E8A-4147-A177-3AD203B41FA5}">
                      <a16:colId xmlns:a16="http://schemas.microsoft.com/office/drawing/2014/main" val="20001"/>
                    </a:ext>
                  </a:extLst>
                </a:gridCol>
                <a:gridCol w="2178770">
                  <a:extLst>
                    <a:ext uri="{9D8B030D-6E8A-4147-A177-3AD203B41FA5}">
                      <a16:colId xmlns:a16="http://schemas.microsoft.com/office/drawing/2014/main" val="20002"/>
                    </a:ext>
                  </a:extLst>
                </a:gridCol>
                <a:gridCol w="2178770">
                  <a:extLst>
                    <a:ext uri="{9D8B030D-6E8A-4147-A177-3AD203B41FA5}">
                      <a16:colId xmlns:a16="http://schemas.microsoft.com/office/drawing/2014/main" val="20003"/>
                    </a:ext>
                  </a:extLst>
                </a:gridCol>
              </a:tblGrid>
              <a:tr h="424002">
                <a:tc>
                  <a:txBody>
                    <a:bodyPr/>
                    <a:lstStyle/>
                    <a:p>
                      <a:r>
                        <a:rPr lang="pl-PL" dirty="0"/>
                        <a:t>Powiat</a:t>
                      </a:r>
                    </a:p>
                  </a:txBody>
                  <a:tcPr/>
                </a:tc>
                <a:tc>
                  <a:txBody>
                    <a:bodyPr/>
                    <a:lstStyle/>
                    <a:p>
                      <a:r>
                        <a:rPr lang="pl-PL" dirty="0"/>
                        <a:t>PKB 2004</a:t>
                      </a:r>
                    </a:p>
                  </a:txBody>
                  <a:tcPr/>
                </a:tc>
                <a:tc>
                  <a:txBody>
                    <a:bodyPr/>
                    <a:lstStyle/>
                    <a:p>
                      <a:r>
                        <a:rPr lang="pl-PL" dirty="0"/>
                        <a:t>PKB 2015</a:t>
                      </a:r>
                    </a:p>
                  </a:txBody>
                  <a:tcPr/>
                </a:tc>
                <a:tc>
                  <a:txBody>
                    <a:bodyPr/>
                    <a:lstStyle/>
                    <a:p>
                      <a:r>
                        <a:rPr lang="pl-PL" dirty="0"/>
                        <a:t>Przyrost 2004-2015</a:t>
                      </a:r>
                    </a:p>
                  </a:txBody>
                  <a:tcPr/>
                </a:tc>
                <a:extLst>
                  <a:ext uri="{0D108BD9-81ED-4DB2-BD59-A6C34878D82A}">
                    <a16:rowId xmlns:a16="http://schemas.microsoft.com/office/drawing/2014/main" val="10000"/>
                  </a:ext>
                </a:extLst>
              </a:tr>
              <a:tr h="424002">
                <a:tc>
                  <a:txBody>
                    <a:bodyPr/>
                    <a:lstStyle/>
                    <a:p>
                      <a:r>
                        <a:rPr lang="pl-PL" dirty="0"/>
                        <a:t>M. OSTROŁĘKA</a:t>
                      </a:r>
                    </a:p>
                  </a:txBody>
                  <a:tcPr/>
                </a:tc>
                <a:tc>
                  <a:txBody>
                    <a:bodyPr/>
                    <a:lstStyle/>
                    <a:p>
                      <a:r>
                        <a:rPr lang="pl-PL" dirty="0"/>
                        <a:t>53</a:t>
                      </a:r>
                    </a:p>
                  </a:txBody>
                  <a:tcPr/>
                </a:tc>
                <a:tc>
                  <a:txBody>
                    <a:bodyPr/>
                    <a:lstStyle/>
                    <a:p>
                      <a:r>
                        <a:rPr lang="pl-PL" dirty="0"/>
                        <a:t>74</a:t>
                      </a:r>
                    </a:p>
                  </a:txBody>
                  <a:tcPr/>
                </a:tc>
                <a:tc>
                  <a:txBody>
                    <a:bodyPr/>
                    <a:lstStyle/>
                    <a:p>
                      <a:r>
                        <a:rPr lang="pl-PL" dirty="0"/>
                        <a:t>+21</a:t>
                      </a:r>
                    </a:p>
                  </a:txBody>
                  <a:tcPr/>
                </a:tc>
                <a:extLst>
                  <a:ext uri="{0D108BD9-81ED-4DB2-BD59-A6C34878D82A}">
                    <a16:rowId xmlns:a16="http://schemas.microsoft.com/office/drawing/2014/main" val="10001"/>
                  </a:ext>
                </a:extLst>
              </a:tr>
              <a:tr h="424002">
                <a:tc>
                  <a:txBody>
                    <a:bodyPr/>
                    <a:lstStyle/>
                    <a:p>
                      <a:r>
                        <a:rPr lang="pl-PL" dirty="0"/>
                        <a:t>Ostrołęcki</a:t>
                      </a:r>
                    </a:p>
                  </a:txBody>
                  <a:tcPr/>
                </a:tc>
                <a:tc>
                  <a:txBody>
                    <a:bodyPr/>
                    <a:lstStyle/>
                    <a:p>
                      <a:r>
                        <a:rPr lang="pl-PL" dirty="0"/>
                        <a:t>24</a:t>
                      </a:r>
                    </a:p>
                  </a:txBody>
                  <a:tcPr/>
                </a:tc>
                <a:tc>
                  <a:txBody>
                    <a:bodyPr/>
                    <a:lstStyle/>
                    <a:p>
                      <a:r>
                        <a:rPr lang="pl-PL" dirty="0"/>
                        <a:t>45</a:t>
                      </a:r>
                    </a:p>
                  </a:txBody>
                  <a:tcPr/>
                </a:tc>
                <a:tc>
                  <a:txBody>
                    <a:bodyPr/>
                    <a:lstStyle/>
                    <a:p>
                      <a:r>
                        <a:rPr lang="pl-PL" dirty="0"/>
                        <a:t>+21</a:t>
                      </a:r>
                    </a:p>
                  </a:txBody>
                  <a:tcPr/>
                </a:tc>
                <a:extLst>
                  <a:ext uri="{0D108BD9-81ED-4DB2-BD59-A6C34878D82A}">
                    <a16:rowId xmlns:a16="http://schemas.microsoft.com/office/drawing/2014/main" val="10002"/>
                  </a:ext>
                </a:extLst>
              </a:tr>
              <a:tr h="424002">
                <a:tc>
                  <a:txBody>
                    <a:bodyPr/>
                    <a:lstStyle/>
                    <a:p>
                      <a:r>
                        <a:rPr lang="pl-PL" dirty="0"/>
                        <a:t>Wyszkowski</a:t>
                      </a:r>
                    </a:p>
                  </a:txBody>
                  <a:tcPr/>
                </a:tc>
                <a:tc>
                  <a:txBody>
                    <a:bodyPr/>
                    <a:lstStyle/>
                    <a:p>
                      <a:r>
                        <a:rPr lang="pl-PL" dirty="0"/>
                        <a:t>31</a:t>
                      </a:r>
                    </a:p>
                  </a:txBody>
                  <a:tcPr/>
                </a:tc>
                <a:tc>
                  <a:txBody>
                    <a:bodyPr/>
                    <a:lstStyle/>
                    <a:p>
                      <a:r>
                        <a:rPr lang="pl-PL" dirty="0"/>
                        <a:t>52</a:t>
                      </a:r>
                    </a:p>
                  </a:txBody>
                  <a:tcPr/>
                </a:tc>
                <a:tc>
                  <a:txBody>
                    <a:bodyPr/>
                    <a:lstStyle/>
                    <a:p>
                      <a:r>
                        <a:rPr lang="pl-PL" dirty="0"/>
                        <a:t>+21</a:t>
                      </a:r>
                    </a:p>
                  </a:txBody>
                  <a:tcPr/>
                </a:tc>
                <a:extLst>
                  <a:ext uri="{0D108BD9-81ED-4DB2-BD59-A6C34878D82A}">
                    <a16:rowId xmlns:a16="http://schemas.microsoft.com/office/drawing/2014/main" val="2838016427"/>
                  </a:ext>
                </a:extLst>
              </a:tr>
              <a:tr h="424002">
                <a:tc>
                  <a:txBody>
                    <a:bodyPr/>
                    <a:lstStyle/>
                    <a:p>
                      <a:r>
                        <a:rPr lang="pl-PL" dirty="0"/>
                        <a:t>Przasnyski</a:t>
                      </a:r>
                    </a:p>
                  </a:txBody>
                  <a:tcPr/>
                </a:tc>
                <a:tc>
                  <a:txBody>
                    <a:bodyPr/>
                    <a:lstStyle/>
                    <a:p>
                      <a:r>
                        <a:rPr lang="pl-PL" dirty="0"/>
                        <a:t>35</a:t>
                      </a:r>
                    </a:p>
                  </a:txBody>
                  <a:tcPr/>
                </a:tc>
                <a:tc>
                  <a:txBody>
                    <a:bodyPr/>
                    <a:lstStyle/>
                    <a:p>
                      <a:r>
                        <a:rPr lang="pl-PL" dirty="0"/>
                        <a:t>52</a:t>
                      </a:r>
                    </a:p>
                  </a:txBody>
                  <a:tcPr/>
                </a:tc>
                <a:tc>
                  <a:txBody>
                    <a:bodyPr/>
                    <a:lstStyle/>
                    <a:p>
                      <a:r>
                        <a:rPr lang="pl-PL" dirty="0"/>
                        <a:t>+17</a:t>
                      </a:r>
                    </a:p>
                  </a:txBody>
                  <a:tcPr/>
                </a:tc>
                <a:extLst>
                  <a:ext uri="{0D108BD9-81ED-4DB2-BD59-A6C34878D82A}">
                    <a16:rowId xmlns:a16="http://schemas.microsoft.com/office/drawing/2014/main" val="10003"/>
                  </a:ext>
                </a:extLst>
              </a:tr>
              <a:tr h="424002">
                <a:tc>
                  <a:txBody>
                    <a:bodyPr/>
                    <a:lstStyle/>
                    <a:p>
                      <a:r>
                        <a:rPr lang="pl-PL" dirty="0"/>
                        <a:t>Ostrowski</a:t>
                      </a:r>
                    </a:p>
                  </a:txBody>
                  <a:tcPr/>
                </a:tc>
                <a:tc>
                  <a:txBody>
                    <a:bodyPr/>
                    <a:lstStyle/>
                    <a:p>
                      <a:r>
                        <a:rPr lang="pl-PL" dirty="0"/>
                        <a:t>37</a:t>
                      </a:r>
                    </a:p>
                  </a:txBody>
                  <a:tcPr/>
                </a:tc>
                <a:tc>
                  <a:txBody>
                    <a:bodyPr/>
                    <a:lstStyle/>
                    <a:p>
                      <a:r>
                        <a:rPr lang="pl-PL" dirty="0"/>
                        <a:t>52</a:t>
                      </a:r>
                    </a:p>
                  </a:txBody>
                  <a:tcPr/>
                </a:tc>
                <a:tc>
                  <a:txBody>
                    <a:bodyPr/>
                    <a:lstStyle/>
                    <a:p>
                      <a:r>
                        <a:rPr lang="pl-PL" dirty="0"/>
                        <a:t>+15</a:t>
                      </a:r>
                    </a:p>
                  </a:txBody>
                  <a:tcPr/>
                </a:tc>
                <a:extLst>
                  <a:ext uri="{0D108BD9-81ED-4DB2-BD59-A6C34878D82A}">
                    <a16:rowId xmlns:a16="http://schemas.microsoft.com/office/drawing/2014/main" val="10004"/>
                  </a:ext>
                </a:extLst>
              </a:tr>
              <a:tr h="424002">
                <a:tc>
                  <a:txBody>
                    <a:bodyPr/>
                    <a:lstStyle/>
                    <a:p>
                      <a:r>
                        <a:rPr lang="pl-PL" dirty="0"/>
                        <a:t>Makowski</a:t>
                      </a:r>
                    </a:p>
                  </a:txBody>
                  <a:tcPr/>
                </a:tc>
                <a:tc>
                  <a:txBody>
                    <a:bodyPr/>
                    <a:lstStyle/>
                    <a:p>
                      <a:r>
                        <a:rPr lang="pl-PL" dirty="0"/>
                        <a:t>32</a:t>
                      </a:r>
                    </a:p>
                  </a:txBody>
                  <a:tcPr/>
                </a:tc>
                <a:tc>
                  <a:txBody>
                    <a:bodyPr/>
                    <a:lstStyle/>
                    <a:p>
                      <a:r>
                        <a:rPr lang="pl-PL" dirty="0"/>
                        <a:t>47</a:t>
                      </a:r>
                    </a:p>
                  </a:txBody>
                  <a:tcPr/>
                </a:tc>
                <a:tc>
                  <a:txBody>
                    <a:bodyPr/>
                    <a:lstStyle/>
                    <a:p>
                      <a:r>
                        <a:rPr lang="pl-PL" dirty="0"/>
                        <a:t>+15</a:t>
                      </a:r>
                    </a:p>
                  </a:txBody>
                  <a:tcPr/>
                </a:tc>
                <a:extLst>
                  <a:ext uri="{0D108BD9-81ED-4DB2-BD59-A6C34878D82A}">
                    <a16:rowId xmlns:a16="http://schemas.microsoft.com/office/drawing/2014/main" val="1508979975"/>
                  </a:ext>
                </a:extLst>
              </a:tr>
              <a:tr h="424002">
                <a:tc>
                  <a:txBody>
                    <a:bodyPr/>
                    <a:lstStyle/>
                    <a:p>
                      <a:r>
                        <a:rPr lang="pl-PL" dirty="0"/>
                        <a:t>Polska </a:t>
                      </a:r>
                    </a:p>
                  </a:txBody>
                  <a:tcPr/>
                </a:tc>
                <a:tc>
                  <a:txBody>
                    <a:bodyPr/>
                    <a:lstStyle/>
                    <a:p>
                      <a:r>
                        <a:rPr lang="pl-PL" dirty="0"/>
                        <a:t>51</a:t>
                      </a:r>
                    </a:p>
                  </a:txBody>
                  <a:tcPr/>
                </a:tc>
                <a:tc>
                  <a:txBody>
                    <a:bodyPr/>
                    <a:lstStyle/>
                    <a:p>
                      <a:r>
                        <a:rPr lang="pl-PL" dirty="0"/>
                        <a:t>69</a:t>
                      </a:r>
                    </a:p>
                  </a:txBody>
                  <a:tcPr/>
                </a:tc>
                <a:tc>
                  <a:txBody>
                    <a:bodyPr/>
                    <a:lstStyle/>
                    <a:p>
                      <a:r>
                        <a:rPr lang="pl-PL" dirty="0"/>
                        <a:t>+18</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713657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a 6">
            <a:extLst>
              <a:ext uri="{FF2B5EF4-FFF2-40B4-BE49-F238E27FC236}">
                <a16:creationId xmlns:a16="http://schemas.microsoft.com/office/drawing/2014/main" id="{B5B8FE6C-E210-4F2D-B0B3-C0B11C5ABA39}"/>
              </a:ext>
            </a:extLst>
          </p:cNvPr>
          <p:cNvGrpSpPr/>
          <p:nvPr/>
        </p:nvGrpSpPr>
        <p:grpSpPr>
          <a:xfrm>
            <a:off x="274154" y="992627"/>
            <a:ext cx="5882022" cy="5330386"/>
            <a:chOff x="282497" y="1110104"/>
            <a:chExt cx="5618019" cy="5130293"/>
          </a:xfrm>
        </p:grpSpPr>
        <p:pic>
          <p:nvPicPr>
            <p:cNvPr id="3" name="Obraz 2">
              <a:extLst>
                <a:ext uri="{FF2B5EF4-FFF2-40B4-BE49-F238E27FC236}">
                  <a16:creationId xmlns:a16="http://schemas.microsoft.com/office/drawing/2014/main" id="{7B552E2F-0DB8-4242-B7FF-6AB2200E8CB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36" t="4500" r="-2525" b="31747"/>
            <a:stretch/>
          </p:blipFill>
          <p:spPr>
            <a:xfrm>
              <a:off x="282497" y="1110104"/>
              <a:ext cx="5618019" cy="5130293"/>
            </a:xfrm>
            <a:prstGeom prst="rect">
              <a:avLst/>
            </a:prstGeom>
          </p:spPr>
        </p:pic>
        <p:sp>
          <p:nvSpPr>
            <p:cNvPr id="5" name="Prostokąt 4">
              <a:extLst>
                <a:ext uri="{FF2B5EF4-FFF2-40B4-BE49-F238E27FC236}">
                  <a16:creationId xmlns:a16="http://schemas.microsoft.com/office/drawing/2014/main" id="{CEBBE11D-7724-4E74-9BFC-2ACA95847169}"/>
                </a:ext>
              </a:extLst>
            </p:cNvPr>
            <p:cNvSpPr/>
            <p:nvPr/>
          </p:nvSpPr>
          <p:spPr>
            <a:xfrm>
              <a:off x="2310233" y="3359878"/>
              <a:ext cx="652743" cy="276999"/>
            </a:xfrm>
            <a:prstGeom prst="rect">
              <a:avLst/>
            </a:prstGeom>
            <a:solidFill>
              <a:schemeClr val="bg1"/>
            </a:solidFill>
            <a:effectLst>
              <a:softEdge rad="76200"/>
            </a:effec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srgbClr val="FF0000"/>
                  </a:solidFill>
                  <a:effectLst/>
                  <a:uLnTx/>
                  <a:uFillTx/>
                  <a:latin typeface="Calibri"/>
                  <a:ea typeface="Times New Roman" panose="02020603050405020304" pitchFamily="18" charset="0"/>
                  <a:cs typeface="+mn-cs"/>
                </a:rPr>
                <a:t>56 592</a:t>
              </a:r>
              <a:endParaRPr kumimoji="0" lang="pl-PL" sz="1200" b="0" i="0" u="none" strike="noStrike" kern="1200" cap="none" spc="0" normalizeH="0" baseline="0" noProof="0" dirty="0">
                <a:ln>
                  <a:noFill/>
                </a:ln>
                <a:solidFill>
                  <a:srgbClr val="FF0000"/>
                </a:solidFill>
                <a:effectLst/>
                <a:uLnTx/>
                <a:uFillTx/>
                <a:latin typeface="Calibri"/>
                <a:ea typeface="+mn-ea"/>
                <a:cs typeface="+mn-cs"/>
              </a:endParaRPr>
            </a:p>
          </p:txBody>
        </p:sp>
        <p:sp>
          <p:nvSpPr>
            <p:cNvPr id="31" name="Prostokąt 30">
              <a:extLst>
                <a:ext uri="{FF2B5EF4-FFF2-40B4-BE49-F238E27FC236}">
                  <a16:creationId xmlns:a16="http://schemas.microsoft.com/office/drawing/2014/main" id="{40848FB5-0BE5-41F8-9D70-F883FA3FBD58}"/>
                </a:ext>
              </a:extLst>
            </p:cNvPr>
            <p:cNvSpPr/>
            <p:nvPr/>
          </p:nvSpPr>
          <p:spPr>
            <a:xfrm>
              <a:off x="2995519" y="3573516"/>
              <a:ext cx="652743" cy="276999"/>
            </a:xfrm>
            <a:prstGeom prst="rect">
              <a:avLst/>
            </a:prstGeom>
            <a:noFill/>
            <a:effec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srgbClr val="FF0000"/>
                  </a:solidFill>
                  <a:effectLst/>
                  <a:uLnTx/>
                  <a:uFillTx/>
                  <a:latin typeface="Calibri"/>
                  <a:ea typeface="Times New Roman" panose="02020603050405020304" pitchFamily="18" charset="0"/>
                  <a:cs typeface="+mn-cs"/>
                </a:rPr>
                <a:t>18 015</a:t>
              </a:r>
              <a:endParaRPr kumimoji="0" lang="pl-PL" sz="1200" b="0" i="0" u="none" strike="noStrike" kern="1200" cap="none" spc="0" normalizeH="0" baseline="0" noProof="0" dirty="0">
                <a:ln>
                  <a:noFill/>
                </a:ln>
                <a:solidFill>
                  <a:srgbClr val="FF0000"/>
                </a:solidFill>
                <a:effectLst/>
                <a:uLnTx/>
                <a:uFillTx/>
                <a:latin typeface="Calibri"/>
                <a:ea typeface="+mn-ea"/>
                <a:cs typeface="+mn-cs"/>
              </a:endParaRPr>
            </a:p>
          </p:txBody>
        </p:sp>
        <p:sp>
          <p:nvSpPr>
            <p:cNvPr id="32" name="Prostokąt 31">
              <a:extLst>
                <a:ext uri="{FF2B5EF4-FFF2-40B4-BE49-F238E27FC236}">
                  <a16:creationId xmlns:a16="http://schemas.microsoft.com/office/drawing/2014/main" id="{8E3CBFC9-187D-40F0-AC83-B9B177A5484A}"/>
                </a:ext>
              </a:extLst>
            </p:cNvPr>
            <p:cNvSpPr/>
            <p:nvPr/>
          </p:nvSpPr>
          <p:spPr>
            <a:xfrm>
              <a:off x="3911081" y="3539094"/>
              <a:ext cx="652743" cy="276999"/>
            </a:xfrm>
            <a:prstGeom prst="rect">
              <a:avLst/>
            </a:prstGeom>
            <a:noFill/>
            <a:effec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srgbClr val="FF0000"/>
                  </a:solidFill>
                  <a:effectLst/>
                  <a:uLnTx/>
                  <a:uFillTx/>
                  <a:latin typeface="Calibri"/>
                  <a:ea typeface="Times New Roman" panose="02020603050405020304" pitchFamily="18" charset="0"/>
                  <a:cs typeface="+mn-cs"/>
                </a:rPr>
                <a:t>14 878</a:t>
              </a:r>
              <a:endParaRPr kumimoji="0" lang="pl-PL" sz="1200" b="0" i="0" u="none" strike="noStrike" kern="1200" cap="none" spc="0" normalizeH="0" baseline="0" noProof="0" dirty="0">
                <a:ln>
                  <a:noFill/>
                </a:ln>
                <a:solidFill>
                  <a:srgbClr val="FF0000"/>
                </a:solidFill>
                <a:effectLst/>
                <a:uLnTx/>
                <a:uFillTx/>
                <a:latin typeface="Calibri"/>
                <a:ea typeface="+mn-ea"/>
                <a:cs typeface="+mn-cs"/>
              </a:endParaRPr>
            </a:p>
          </p:txBody>
        </p:sp>
        <p:sp>
          <p:nvSpPr>
            <p:cNvPr id="33" name="Prostokąt 32">
              <a:extLst>
                <a:ext uri="{FF2B5EF4-FFF2-40B4-BE49-F238E27FC236}">
                  <a16:creationId xmlns:a16="http://schemas.microsoft.com/office/drawing/2014/main" id="{E36CDCD5-F4C9-4A57-83C9-AEEDDB1906B8}"/>
                </a:ext>
              </a:extLst>
            </p:cNvPr>
            <p:cNvSpPr/>
            <p:nvPr/>
          </p:nvSpPr>
          <p:spPr>
            <a:xfrm>
              <a:off x="2755175" y="2180820"/>
              <a:ext cx="652743" cy="276999"/>
            </a:xfrm>
            <a:prstGeom prst="rect">
              <a:avLst/>
            </a:prstGeom>
            <a:noFill/>
            <a:effec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srgbClr val="FF0000"/>
                  </a:solidFill>
                  <a:effectLst/>
                  <a:uLnTx/>
                  <a:uFillTx/>
                  <a:latin typeface="Calibri"/>
                  <a:ea typeface="Times New Roman" panose="02020603050405020304" pitchFamily="18" charset="0"/>
                  <a:cs typeface="+mn-cs"/>
                </a:rPr>
                <a:t>15 248</a:t>
              </a:r>
              <a:endParaRPr kumimoji="0" lang="pl-PL" sz="1200" b="0" i="0" u="none" strike="noStrike" kern="1200" cap="none" spc="0" normalizeH="0" baseline="0" noProof="0" dirty="0">
                <a:ln>
                  <a:noFill/>
                </a:ln>
                <a:solidFill>
                  <a:srgbClr val="FF0000"/>
                </a:solidFill>
                <a:effectLst/>
                <a:uLnTx/>
                <a:uFillTx/>
                <a:latin typeface="Calibri"/>
                <a:ea typeface="+mn-ea"/>
                <a:cs typeface="+mn-cs"/>
              </a:endParaRPr>
            </a:p>
          </p:txBody>
        </p:sp>
        <p:sp>
          <p:nvSpPr>
            <p:cNvPr id="34" name="Prostokąt 33">
              <a:extLst>
                <a:ext uri="{FF2B5EF4-FFF2-40B4-BE49-F238E27FC236}">
                  <a16:creationId xmlns:a16="http://schemas.microsoft.com/office/drawing/2014/main" id="{90E613AF-8CEA-4F28-B6E2-128A4975C21B}"/>
                </a:ext>
              </a:extLst>
            </p:cNvPr>
            <p:cNvSpPr/>
            <p:nvPr/>
          </p:nvSpPr>
          <p:spPr>
            <a:xfrm>
              <a:off x="1523723" y="2535087"/>
              <a:ext cx="652743" cy="276999"/>
            </a:xfrm>
            <a:prstGeom prst="rect">
              <a:avLst/>
            </a:prstGeom>
            <a:noFill/>
            <a:effec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srgbClr val="FF0000"/>
                  </a:solidFill>
                  <a:effectLst/>
                  <a:uLnTx/>
                  <a:uFillTx/>
                  <a:latin typeface="Calibri"/>
                  <a:ea typeface="Times New Roman" panose="02020603050405020304" pitchFamily="18" charset="0"/>
                  <a:cs typeface="+mn-cs"/>
                </a:rPr>
                <a:t>14 858</a:t>
              </a:r>
              <a:endParaRPr kumimoji="0" lang="pl-PL" sz="1200" b="0" i="0" u="none" strike="noStrike" kern="1200" cap="none" spc="0" normalizeH="0" baseline="0" noProof="0" dirty="0">
                <a:ln>
                  <a:noFill/>
                </a:ln>
                <a:solidFill>
                  <a:srgbClr val="FF0000"/>
                </a:solidFill>
                <a:effectLst/>
                <a:uLnTx/>
                <a:uFillTx/>
                <a:latin typeface="Calibri"/>
                <a:ea typeface="+mn-ea"/>
                <a:cs typeface="+mn-cs"/>
              </a:endParaRPr>
            </a:p>
          </p:txBody>
        </p:sp>
        <p:sp>
          <p:nvSpPr>
            <p:cNvPr id="35" name="Prostokąt 34">
              <a:extLst>
                <a:ext uri="{FF2B5EF4-FFF2-40B4-BE49-F238E27FC236}">
                  <a16:creationId xmlns:a16="http://schemas.microsoft.com/office/drawing/2014/main" id="{520A8DCF-E693-42F4-9C9D-DE77157CDFD6}"/>
                </a:ext>
              </a:extLst>
            </p:cNvPr>
            <p:cNvSpPr/>
            <p:nvPr/>
          </p:nvSpPr>
          <p:spPr>
            <a:xfrm>
              <a:off x="677928" y="3092818"/>
              <a:ext cx="652743" cy="276999"/>
            </a:xfrm>
            <a:prstGeom prst="rect">
              <a:avLst/>
            </a:prstGeom>
            <a:noFill/>
            <a:effec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srgbClr val="FF0000"/>
                  </a:solidFill>
                  <a:effectLst/>
                  <a:uLnTx/>
                  <a:uFillTx/>
                  <a:latin typeface="Calibri"/>
                  <a:ea typeface="Times New Roman" panose="02020603050405020304" pitchFamily="18" charset="0"/>
                  <a:cs typeface="+mn-cs"/>
                </a:rPr>
                <a:t>32 180</a:t>
              </a:r>
              <a:endParaRPr kumimoji="0" lang="pl-PL" sz="1200" b="0" i="0" u="none" strike="noStrike" kern="1200" cap="none" spc="0" normalizeH="0" baseline="0" noProof="0" dirty="0">
                <a:ln>
                  <a:noFill/>
                </a:ln>
                <a:solidFill>
                  <a:srgbClr val="FF0000"/>
                </a:solidFill>
                <a:effectLst/>
                <a:uLnTx/>
                <a:uFillTx/>
                <a:latin typeface="Calibri"/>
                <a:ea typeface="+mn-ea"/>
                <a:cs typeface="+mn-cs"/>
              </a:endParaRPr>
            </a:p>
          </p:txBody>
        </p:sp>
        <p:sp>
          <p:nvSpPr>
            <p:cNvPr id="36" name="Prostokąt 35">
              <a:extLst>
                <a:ext uri="{FF2B5EF4-FFF2-40B4-BE49-F238E27FC236}">
                  <a16:creationId xmlns:a16="http://schemas.microsoft.com/office/drawing/2014/main" id="{4F653D3F-4A8B-403A-BBEA-C9BEF04E40C8}"/>
                </a:ext>
              </a:extLst>
            </p:cNvPr>
            <p:cNvSpPr/>
            <p:nvPr/>
          </p:nvSpPr>
          <p:spPr>
            <a:xfrm>
              <a:off x="2172941" y="4544596"/>
              <a:ext cx="652743" cy="276999"/>
            </a:xfrm>
            <a:prstGeom prst="rect">
              <a:avLst/>
            </a:prstGeom>
            <a:noFill/>
            <a:effec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srgbClr val="FF0000"/>
                  </a:solidFill>
                  <a:effectLst/>
                  <a:uLnTx/>
                  <a:uFillTx/>
                  <a:latin typeface="Calibri"/>
                  <a:ea typeface="Times New Roman" panose="02020603050405020304" pitchFamily="18" charset="0"/>
                  <a:cs typeface="+mn-cs"/>
                </a:rPr>
                <a:t>14 514</a:t>
              </a:r>
              <a:endParaRPr kumimoji="0" lang="pl-PL" sz="1200" b="0" i="0" u="none" strike="noStrike" kern="1200" cap="none" spc="0" normalizeH="0" baseline="0" noProof="0" dirty="0">
                <a:ln>
                  <a:noFill/>
                </a:ln>
                <a:solidFill>
                  <a:srgbClr val="FF0000"/>
                </a:solidFill>
                <a:effectLst/>
                <a:uLnTx/>
                <a:uFillTx/>
                <a:latin typeface="Calibri"/>
                <a:ea typeface="+mn-ea"/>
                <a:cs typeface="+mn-cs"/>
              </a:endParaRPr>
            </a:p>
          </p:txBody>
        </p:sp>
        <p:sp>
          <p:nvSpPr>
            <p:cNvPr id="37" name="Prostokąt 36">
              <a:extLst>
                <a:ext uri="{FF2B5EF4-FFF2-40B4-BE49-F238E27FC236}">
                  <a16:creationId xmlns:a16="http://schemas.microsoft.com/office/drawing/2014/main" id="{99616DF2-20E1-43F5-877D-8AB79555686C}"/>
                </a:ext>
              </a:extLst>
            </p:cNvPr>
            <p:cNvSpPr/>
            <p:nvPr/>
          </p:nvSpPr>
          <p:spPr>
            <a:xfrm>
              <a:off x="2520017" y="5404769"/>
              <a:ext cx="652743" cy="276999"/>
            </a:xfrm>
            <a:prstGeom prst="rect">
              <a:avLst/>
            </a:prstGeom>
            <a:noFill/>
            <a:effec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srgbClr val="FF0000"/>
                  </a:solidFill>
                  <a:effectLst/>
                  <a:uLnTx/>
                  <a:uFillTx/>
                  <a:latin typeface="Calibri"/>
                  <a:ea typeface="Times New Roman" panose="02020603050405020304" pitchFamily="18" charset="0"/>
                  <a:cs typeface="+mn-cs"/>
                </a:rPr>
                <a:t>14 589</a:t>
              </a:r>
              <a:endParaRPr kumimoji="0" lang="pl-PL" sz="1200" b="0" i="0" u="none" strike="noStrike" kern="1200" cap="none" spc="0" normalizeH="0" baseline="0" noProof="0" dirty="0">
                <a:ln>
                  <a:noFill/>
                </a:ln>
                <a:solidFill>
                  <a:srgbClr val="FF0000"/>
                </a:solidFill>
                <a:effectLst/>
                <a:uLnTx/>
                <a:uFillTx/>
                <a:latin typeface="Calibri"/>
                <a:ea typeface="+mn-ea"/>
                <a:cs typeface="+mn-cs"/>
              </a:endParaRPr>
            </a:p>
          </p:txBody>
        </p:sp>
        <p:sp>
          <p:nvSpPr>
            <p:cNvPr id="38" name="Prostokąt 37">
              <a:extLst>
                <a:ext uri="{FF2B5EF4-FFF2-40B4-BE49-F238E27FC236}">
                  <a16:creationId xmlns:a16="http://schemas.microsoft.com/office/drawing/2014/main" id="{6AECF552-568A-41C5-9922-6C763E866626}"/>
                </a:ext>
              </a:extLst>
            </p:cNvPr>
            <p:cNvSpPr/>
            <p:nvPr/>
          </p:nvSpPr>
          <p:spPr>
            <a:xfrm>
              <a:off x="1955143" y="3844618"/>
              <a:ext cx="652743" cy="276999"/>
            </a:xfrm>
            <a:prstGeom prst="rect">
              <a:avLst/>
            </a:prstGeom>
            <a:noFill/>
            <a:effec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srgbClr val="FF0000"/>
                  </a:solidFill>
                  <a:effectLst/>
                  <a:uLnTx/>
                  <a:uFillTx/>
                  <a:latin typeface="Calibri"/>
                  <a:ea typeface="Times New Roman" panose="02020603050405020304" pitchFamily="18" charset="0"/>
                  <a:cs typeface="+mn-cs"/>
                </a:rPr>
                <a:t>28 777</a:t>
              </a:r>
              <a:endParaRPr kumimoji="0" lang="pl-PL" sz="1200" b="0" i="0" u="none" strike="noStrike" kern="1200" cap="none" spc="0" normalizeH="0" baseline="0" noProof="0" dirty="0">
                <a:ln>
                  <a:noFill/>
                </a:ln>
                <a:solidFill>
                  <a:srgbClr val="FF0000"/>
                </a:solidFill>
                <a:effectLst/>
                <a:uLnTx/>
                <a:uFillTx/>
                <a:latin typeface="Calibri"/>
                <a:ea typeface="+mn-ea"/>
                <a:cs typeface="+mn-cs"/>
              </a:endParaRPr>
            </a:p>
          </p:txBody>
        </p:sp>
      </p:grpSp>
      <p:sp>
        <p:nvSpPr>
          <p:cNvPr id="29" name="Prostokąt 28"/>
          <p:cNvSpPr/>
          <p:nvPr/>
        </p:nvSpPr>
        <p:spPr>
          <a:xfrm>
            <a:off x="5364088" y="992627"/>
            <a:ext cx="3556645" cy="1754326"/>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 typeface="Arial" charset="0"/>
              <a:buNone/>
              <a:tabLst/>
              <a:defRPr/>
            </a:pPr>
            <a:r>
              <a:rPr kumimoji="0" lang="pl-PL" sz="1800" b="1" i="0" u="none" strike="noStrike" kern="1200" cap="none" spc="0" normalizeH="0" baseline="0" noProof="0" dirty="0">
                <a:ln>
                  <a:noFill/>
                </a:ln>
                <a:solidFill>
                  <a:prstClr val="black"/>
                </a:solidFill>
                <a:effectLst/>
                <a:uLnTx/>
                <a:uFillTx/>
                <a:latin typeface="Arial" charset="0"/>
                <a:ea typeface="+mn-ea"/>
                <a:cs typeface="Arial" charset="0"/>
              </a:rPr>
              <a:t>PKB na mieszkańca wg parytetu siły nabywczej w nowych podregionach NUTS 3 Mazowsza (2015)</a:t>
            </a:r>
          </a:p>
        </p:txBody>
      </p:sp>
      <p:pic>
        <p:nvPicPr>
          <p:cNvPr id="40" name="Obraz 39">
            <a:extLst>
              <a:ext uri="{FF2B5EF4-FFF2-40B4-BE49-F238E27FC236}">
                <a16:creationId xmlns:a16="http://schemas.microsoft.com/office/drawing/2014/main" id="{8CD850EA-3C18-4086-8A8C-1AE6671F3B1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9225" t="54411" r="-5868" b="32375"/>
          <a:stretch/>
        </p:blipFill>
        <p:spPr>
          <a:xfrm>
            <a:off x="4150914" y="5085184"/>
            <a:ext cx="2491186" cy="1270443"/>
          </a:xfrm>
          <a:prstGeom prst="rect">
            <a:avLst/>
          </a:prstGeom>
        </p:spPr>
      </p:pic>
      <p:pic>
        <p:nvPicPr>
          <p:cNvPr id="18" name="Obraz 17"/>
          <p:cNvPicPr>
            <a:picLocks noChangeAspect="1"/>
          </p:cNvPicPr>
          <p:nvPr/>
        </p:nvPicPr>
        <p:blipFill>
          <a:blip r:embed="rId4" cstate="print"/>
          <a:stretch>
            <a:fillRect/>
          </a:stretch>
        </p:blipFill>
        <p:spPr>
          <a:xfrm>
            <a:off x="4923138" y="293611"/>
            <a:ext cx="4151736" cy="493819"/>
          </a:xfrm>
          <a:prstGeom prst="rect">
            <a:avLst/>
          </a:prstGeom>
        </p:spPr>
      </p:pic>
    </p:spTree>
    <p:extLst>
      <p:ext uri="{BB962C8B-B14F-4D97-AF65-F5344CB8AC3E}">
        <p14:creationId xmlns:p14="http://schemas.microsoft.com/office/powerpoint/2010/main" val="353004792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upa 20"/>
          <p:cNvGrpSpPr>
            <a:grpSpLocks/>
          </p:cNvGrpSpPr>
          <p:nvPr/>
        </p:nvGrpSpPr>
        <p:grpSpPr bwMode="auto">
          <a:xfrm>
            <a:off x="0" y="78406"/>
            <a:ext cx="9144000" cy="6779594"/>
            <a:chOff x="0" y="78383"/>
            <a:chExt cx="9144000" cy="6779617"/>
          </a:xfrm>
        </p:grpSpPr>
        <p:sp>
          <p:nvSpPr>
            <p:cNvPr id="4" name="Prostokąt 3"/>
            <p:cNvSpPr/>
            <p:nvPr/>
          </p:nvSpPr>
          <p:spPr>
            <a:xfrm>
              <a:off x="0" y="6500812"/>
              <a:ext cx="9144000" cy="357188"/>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solidFill>
                  <a:srgbClr val="FFFFFF"/>
                </a:solidFill>
              </a:endParaRPr>
            </a:p>
          </p:txBody>
        </p:sp>
        <p:grpSp>
          <p:nvGrpSpPr>
            <p:cNvPr id="5124" name="Grupa 19"/>
            <p:cNvGrpSpPr>
              <a:grpSpLocks/>
            </p:cNvGrpSpPr>
            <p:nvPr/>
          </p:nvGrpSpPr>
          <p:grpSpPr bwMode="auto">
            <a:xfrm>
              <a:off x="357158" y="78383"/>
              <a:ext cx="8410162" cy="451756"/>
              <a:chOff x="357158" y="78383"/>
              <a:chExt cx="8410162" cy="451756"/>
            </a:xfrm>
          </p:grpSpPr>
          <p:pic>
            <p:nvPicPr>
              <p:cNvPr id="5125" name="Obraz 4" descr="logotyp(claim)_pl.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158" y="107510"/>
                <a:ext cx="2214578" cy="42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Obraz 6" descr="piktogramy_zestaw.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1304" y="78383"/>
                <a:ext cx="2286016" cy="32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5127" name="Symbol zastępczy numeru slajdu 17"/>
          <p:cNvSpPr txBox="1">
            <a:spLocks noGrp="1"/>
          </p:cNvSpPr>
          <p:nvPr/>
        </p:nvSpPr>
        <p:spPr bwMode="auto">
          <a:xfrm>
            <a:off x="357188" y="6500813"/>
            <a:ext cx="4286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ED2ABB53-9D02-4F74-AFAA-EE4974A332B2}" type="slidenum">
              <a:rPr lang="pl-PL" altLang="pl-PL" sz="1200" smtClean="0">
                <a:solidFill>
                  <a:srgbClr val="FFFFFF"/>
                </a:solidFill>
                <a:cs typeface="Arial" pitchFamily="34" charset="0"/>
              </a:rPr>
              <a:pPr fontAlgn="base">
                <a:spcBef>
                  <a:spcPct val="0"/>
                </a:spcBef>
                <a:spcAft>
                  <a:spcPct val="0"/>
                </a:spcAft>
              </a:pPr>
              <a:t>4</a:t>
            </a:fld>
            <a:endParaRPr lang="pl-PL" altLang="pl-PL" sz="1200" dirty="0" smtClean="0">
              <a:solidFill>
                <a:srgbClr val="FFFFFF"/>
              </a:solidFill>
              <a:cs typeface="Arial" pitchFamily="34" charset="0"/>
            </a:endParaRPr>
          </a:p>
        </p:txBody>
      </p:sp>
      <p:sp>
        <p:nvSpPr>
          <p:cNvPr id="5128" name="Symbol zastępczy numeru slajdu 17"/>
          <p:cNvSpPr txBox="1">
            <a:spLocks/>
          </p:cNvSpPr>
          <p:nvPr/>
        </p:nvSpPr>
        <p:spPr bwMode="auto">
          <a:xfrm>
            <a:off x="4643438" y="6500813"/>
            <a:ext cx="414337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fontAlgn="base">
              <a:spcBef>
                <a:spcPct val="0"/>
              </a:spcBef>
              <a:spcAft>
                <a:spcPct val="0"/>
              </a:spcAft>
            </a:pPr>
            <a:endParaRPr lang="pl-PL" altLang="pl-PL" sz="1200" dirty="0" smtClean="0">
              <a:solidFill>
                <a:srgbClr val="FFFFFF"/>
              </a:solidFill>
              <a:cs typeface="Arial" pitchFamily="34" charset="0"/>
            </a:endParaRPr>
          </a:p>
        </p:txBody>
      </p:sp>
      <p:sp>
        <p:nvSpPr>
          <p:cNvPr id="5129" name="Rectangle 9"/>
          <p:cNvSpPr>
            <a:spLocks noChangeArrowheads="1"/>
          </p:cNvSpPr>
          <p:nvPr/>
        </p:nvSpPr>
        <p:spPr bwMode="auto">
          <a:xfrm>
            <a:off x="149317" y="508036"/>
            <a:ext cx="8928100" cy="578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itchFamily="34" charset="0"/>
              </a:defRPr>
            </a:lvl1pPr>
            <a:lvl2pPr>
              <a:defRPr sz="4400">
                <a:solidFill>
                  <a:schemeClr val="tx2"/>
                </a:solidFill>
                <a:latin typeface="Arial" pitchFamily="34" charset="0"/>
              </a:defRPr>
            </a:lvl2pPr>
            <a:lvl3pPr>
              <a:defRPr sz="4400">
                <a:solidFill>
                  <a:schemeClr val="tx2"/>
                </a:solidFill>
                <a:latin typeface="Arial" pitchFamily="34" charset="0"/>
              </a:defRPr>
            </a:lvl3pPr>
            <a:lvl4pPr>
              <a:defRPr sz="4400">
                <a:solidFill>
                  <a:schemeClr val="tx2"/>
                </a:solidFill>
                <a:latin typeface="Arial" pitchFamily="34" charset="0"/>
              </a:defRPr>
            </a:lvl4pPr>
            <a:lvl5pPr>
              <a:defRPr sz="4400">
                <a:solidFill>
                  <a:schemeClr val="tx2"/>
                </a:solidFill>
                <a:latin typeface="Arial" pitchFamily="34" charset="0"/>
              </a:defRPr>
            </a:lvl5pPr>
            <a:lvl6pPr marL="457200" algn="ctr" fontAlgn="base">
              <a:spcBef>
                <a:spcPct val="0"/>
              </a:spcBef>
              <a:spcAft>
                <a:spcPct val="0"/>
              </a:spcAft>
              <a:defRPr sz="4400">
                <a:solidFill>
                  <a:schemeClr val="tx2"/>
                </a:solidFill>
                <a:latin typeface="Arial" pitchFamily="34" charset="0"/>
              </a:defRPr>
            </a:lvl6pPr>
            <a:lvl7pPr marL="914400" algn="ctr" fontAlgn="base">
              <a:spcBef>
                <a:spcPct val="0"/>
              </a:spcBef>
              <a:spcAft>
                <a:spcPct val="0"/>
              </a:spcAft>
              <a:defRPr sz="4400">
                <a:solidFill>
                  <a:schemeClr val="tx2"/>
                </a:solidFill>
                <a:latin typeface="Arial" pitchFamily="34" charset="0"/>
              </a:defRPr>
            </a:lvl7pPr>
            <a:lvl8pPr marL="1371600" algn="ctr" fontAlgn="base">
              <a:spcBef>
                <a:spcPct val="0"/>
              </a:spcBef>
              <a:spcAft>
                <a:spcPct val="0"/>
              </a:spcAft>
              <a:defRPr sz="4400">
                <a:solidFill>
                  <a:schemeClr val="tx2"/>
                </a:solidFill>
                <a:latin typeface="Arial" pitchFamily="34" charset="0"/>
              </a:defRPr>
            </a:lvl8pPr>
            <a:lvl9pPr marL="1828800" algn="ctr" fontAlgn="base">
              <a:spcBef>
                <a:spcPct val="0"/>
              </a:spcBef>
              <a:spcAft>
                <a:spcPct val="0"/>
              </a:spcAft>
              <a:defRPr sz="4400">
                <a:solidFill>
                  <a:schemeClr val="tx2"/>
                </a:solidFill>
                <a:latin typeface="Arial" pitchFamily="34" charset="0"/>
              </a:defRPr>
            </a:lvl9pPr>
          </a:lstStyle>
          <a:p>
            <a:pPr algn="ctr" fontAlgn="base">
              <a:spcBef>
                <a:spcPct val="0"/>
              </a:spcBef>
              <a:spcAft>
                <a:spcPct val="0"/>
              </a:spcAft>
            </a:pPr>
            <a:r>
              <a:rPr lang="pl-PL" altLang="pl-PL" sz="2800" b="1" dirty="0" smtClean="0">
                <a:solidFill>
                  <a:srgbClr val="FF0000"/>
                </a:solidFill>
                <a:latin typeface="+mj-lt"/>
                <a:cs typeface="Arial" panose="020B0604020202020204" pitchFamily="34" charset="0"/>
              </a:rPr>
              <a:t>Zintegrowana</a:t>
            </a:r>
            <a:r>
              <a:rPr lang="pl-PL" altLang="pl-PL" sz="2800" b="1" dirty="0" smtClean="0">
                <a:solidFill>
                  <a:srgbClr val="FF0000"/>
                </a:solidFill>
                <a:latin typeface="+mj-lt"/>
              </a:rPr>
              <a:t> polityka rozwoju</a:t>
            </a:r>
            <a:endParaRPr lang="pl-PL" altLang="pl-PL" sz="2800" dirty="0" smtClean="0">
              <a:solidFill>
                <a:srgbClr val="FF0000"/>
              </a:solidFill>
              <a:latin typeface="+mj-lt"/>
            </a:endParaRPr>
          </a:p>
        </p:txBody>
      </p:sp>
      <p:sp>
        <p:nvSpPr>
          <p:cNvPr id="5130" name="Rectangle 10"/>
          <p:cNvSpPr>
            <a:spLocks noChangeArrowheads="1"/>
          </p:cNvSpPr>
          <p:nvPr/>
        </p:nvSpPr>
        <p:spPr bwMode="auto">
          <a:xfrm>
            <a:off x="457200" y="2420938"/>
            <a:ext cx="8229600" cy="370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pitchFamily="34" charset="0"/>
              </a:defRPr>
            </a:lvl1pPr>
            <a:lvl2pPr marL="742950" indent="-285750" algn="l">
              <a:spcBef>
                <a:spcPct val="20000"/>
              </a:spcBef>
              <a:buChar char="–"/>
              <a:defRPr sz="2800">
                <a:solidFill>
                  <a:schemeClr val="tx1"/>
                </a:solidFill>
                <a:latin typeface="Arial" pitchFamily="34" charset="0"/>
              </a:defRPr>
            </a:lvl2pPr>
            <a:lvl3pPr marL="1143000" indent="-228600" algn="l">
              <a:spcBef>
                <a:spcPct val="20000"/>
              </a:spcBef>
              <a:buChar char="•"/>
              <a:defRPr sz="2400">
                <a:solidFill>
                  <a:schemeClr val="tx1"/>
                </a:solidFill>
                <a:latin typeface="Arial" pitchFamily="34" charset="0"/>
              </a:defRPr>
            </a:lvl3pPr>
            <a:lvl4pPr marL="1600200" indent="-228600" algn="l">
              <a:spcBef>
                <a:spcPct val="20000"/>
              </a:spcBef>
              <a:buChar char="–"/>
              <a:defRPr sz="2000">
                <a:solidFill>
                  <a:schemeClr val="tx1"/>
                </a:solidFill>
                <a:latin typeface="Arial" pitchFamily="34" charset="0"/>
              </a:defRPr>
            </a:lvl4pPr>
            <a:lvl5pPr marL="2057400" indent="-228600" algn="l">
              <a:spcBef>
                <a:spcPct val="20000"/>
              </a:spcBef>
              <a:buChar char="»"/>
              <a:defRPr sz="2000">
                <a:solidFill>
                  <a:schemeClr val="tx1"/>
                </a:solidFill>
                <a:latin typeface="Arial" pitchFamily="34" charset="0"/>
              </a:defRPr>
            </a:lvl5pPr>
            <a:lvl6pPr marL="2514600" indent="-228600" fontAlgn="base">
              <a:spcBef>
                <a:spcPct val="20000"/>
              </a:spcBef>
              <a:spcAft>
                <a:spcPct val="0"/>
              </a:spcAft>
              <a:buChar char="»"/>
              <a:defRPr sz="2000">
                <a:solidFill>
                  <a:schemeClr val="tx1"/>
                </a:solidFill>
                <a:latin typeface="Arial" pitchFamily="34" charset="0"/>
              </a:defRPr>
            </a:lvl6pPr>
            <a:lvl7pPr marL="2971800" indent="-228600" fontAlgn="base">
              <a:spcBef>
                <a:spcPct val="20000"/>
              </a:spcBef>
              <a:spcAft>
                <a:spcPct val="0"/>
              </a:spcAft>
              <a:buChar char="»"/>
              <a:defRPr sz="2000">
                <a:solidFill>
                  <a:schemeClr val="tx1"/>
                </a:solidFill>
                <a:latin typeface="Arial" pitchFamily="34" charset="0"/>
              </a:defRPr>
            </a:lvl7pPr>
            <a:lvl8pPr marL="3429000" indent="-228600" fontAlgn="base">
              <a:spcBef>
                <a:spcPct val="20000"/>
              </a:spcBef>
              <a:spcAft>
                <a:spcPct val="0"/>
              </a:spcAft>
              <a:buChar char="»"/>
              <a:defRPr sz="2000">
                <a:solidFill>
                  <a:schemeClr val="tx1"/>
                </a:solidFill>
                <a:latin typeface="Arial" pitchFamily="34" charset="0"/>
              </a:defRPr>
            </a:lvl8pPr>
            <a:lvl9pPr marL="3886200" indent="-228600" fontAlgn="base">
              <a:spcBef>
                <a:spcPct val="20000"/>
              </a:spcBef>
              <a:spcAft>
                <a:spcPct val="0"/>
              </a:spcAft>
              <a:buChar char="»"/>
              <a:defRPr sz="2000">
                <a:solidFill>
                  <a:schemeClr val="tx1"/>
                </a:solidFill>
                <a:latin typeface="Arial" pitchFamily="34" charset="0"/>
              </a:defRPr>
            </a:lvl9pPr>
          </a:lstStyle>
          <a:p>
            <a:pPr fontAlgn="base">
              <a:spcBef>
                <a:spcPct val="40000"/>
              </a:spcBef>
              <a:spcAft>
                <a:spcPct val="40000"/>
              </a:spcAft>
            </a:pPr>
            <a:endParaRPr lang="pl-PL" altLang="pl-PL" sz="2000" dirty="0" smtClean="0">
              <a:solidFill>
                <a:srgbClr val="000000"/>
              </a:solidFill>
              <a:latin typeface="Cambria" pitchFamily="18" charset="0"/>
            </a:endParaRPr>
          </a:p>
        </p:txBody>
      </p:sp>
      <p:pic>
        <p:nvPicPr>
          <p:cNvPr id="16" name="Obraz 15"/>
          <p:cNvPicPr/>
          <p:nvPr/>
        </p:nvPicPr>
        <p:blipFill rotWithShape="1">
          <a:blip r:embed="rId5"/>
          <a:srcRect l="23165" t="15688" r="30267" b="10850"/>
          <a:stretch/>
        </p:blipFill>
        <p:spPr bwMode="auto">
          <a:xfrm>
            <a:off x="4742357" y="1639878"/>
            <a:ext cx="4293693" cy="3731702"/>
          </a:xfrm>
          <a:prstGeom prst="rect">
            <a:avLst/>
          </a:prstGeom>
          <a:ln>
            <a:noFill/>
          </a:ln>
          <a:extLst>
            <a:ext uri="{53640926-AAD7-44D8-BBD7-CCE9431645EC}">
              <a14:shadowObscured xmlns:a14="http://schemas.microsoft.com/office/drawing/2010/main"/>
            </a:ext>
          </a:extLst>
        </p:spPr>
      </p:pic>
      <p:sp>
        <p:nvSpPr>
          <p:cNvPr id="2" name="Prostokąt 1"/>
          <p:cNvSpPr/>
          <p:nvPr/>
        </p:nvSpPr>
        <p:spPr>
          <a:xfrm>
            <a:off x="262246" y="5636176"/>
            <a:ext cx="8702242" cy="707886"/>
          </a:xfrm>
          <a:prstGeom prst="rect">
            <a:avLst/>
          </a:prstGeom>
        </p:spPr>
        <p:txBody>
          <a:bodyPr wrap="square">
            <a:spAutoFit/>
          </a:bodyPr>
          <a:lstStyle/>
          <a:p>
            <a:pPr fontAlgn="base">
              <a:spcBef>
                <a:spcPct val="40000"/>
              </a:spcBef>
              <a:spcAft>
                <a:spcPct val="40000"/>
              </a:spcAft>
            </a:pPr>
            <a:r>
              <a:rPr lang="pl-PL" sz="2000" dirty="0" smtClean="0">
                <a:solidFill>
                  <a:srgbClr val="000000"/>
                </a:solidFill>
              </a:rPr>
              <a:t>W prowadzeniu polityki rozwoju samorządu województwa ważną rolę odgrywa </a:t>
            </a:r>
            <a:r>
              <a:rPr lang="pl-PL" sz="2000" b="1" dirty="0" smtClean="0">
                <a:solidFill>
                  <a:srgbClr val="000000"/>
                </a:solidFill>
              </a:rPr>
              <a:t>plan zagospodarowania przestrzennego województwa.</a:t>
            </a:r>
            <a:endParaRPr lang="pl-PL" altLang="pl-PL" sz="2000" b="1" dirty="0">
              <a:solidFill>
                <a:srgbClr val="000000"/>
              </a:solidFill>
            </a:endParaRPr>
          </a:p>
        </p:txBody>
      </p:sp>
      <p:sp>
        <p:nvSpPr>
          <p:cNvPr id="17" name="Rectangle 12"/>
          <p:cNvSpPr>
            <a:spLocks noChangeArrowheads="1"/>
          </p:cNvSpPr>
          <p:nvPr/>
        </p:nvSpPr>
        <p:spPr bwMode="auto">
          <a:xfrm>
            <a:off x="276984" y="1075356"/>
            <a:ext cx="4932314" cy="420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pitchFamily="34" charset="0"/>
              </a:defRPr>
            </a:lvl1pPr>
            <a:lvl2pPr marL="742950" indent="-285750" algn="l">
              <a:spcBef>
                <a:spcPct val="20000"/>
              </a:spcBef>
              <a:buChar char="–"/>
              <a:defRPr sz="2800">
                <a:solidFill>
                  <a:schemeClr val="tx1"/>
                </a:solidFill>
                <a:latin typeface="Arial" pitchFamily="34" charset="0"/>
              </a:defRPr>
            </a:lvl2pPr>
            <a:lvl3pPr marL="1143000" indent="-228600" algn="l">
              <a:spcBef>
                <a:spcPct val="20000"/>
              </a:spcBef>
              <a:buChar char="•"/>
              <a:defRPr sz="2400">
                <a:solidFill>
                  <a:schemeClr val="tx1"/>
                </a:solidFill>
                <a:latin typeface="Arial" pitchFamily="34" charset="0"/>
              </a:defRPr>
            </a:lvl3pPr>
            <a:lvl4pPr marL="1600200" indent="-228600" algn="l">
              <a:spcBef>
                <a:spcPct val="20000"/>
              </a:spcBef>
              <a:buChar char="–"/>
              <a:defRPr sz="2000">
                <a:solidFill>
                  <a:schemeClr val="tx1"/>
                </a:solidFill>
                <a:latin typeface="Arial" pitchFamily="34" charset="0"/>
              </a:defRPr>
            </a:lvl4pPr>
            <a:lvl5pPr marL="2057400" indent="-228600" algn="l">
              <a:spcBef>
                <a:spcPct val="20000"/>
              </a:spcBef>
              <a:buChar char="»"/>
              <a:defRPr sz="2000">
                <a:solidFill>
                  <a:schemeClr val="tx1"/>
                </a:solidFill>
                <a:latin typeface="Arial" pitchFamily="34" charset="0"/>
              </a:defRPr>
            </a:lvl5pPr>
            <a:lvl6pPr marL="2514600" indent="-228600" fontAlgn="base">
              <a:spcBef>
                <a:spcPct val="20000"/>
              </a:spcBef>
              <a:spcAft>
                <a:spcPct val="0"/>
              </a:spcAft>
              <a:buChar char="»"/>
              <a:defRPr sz="2000">
                <a:solidFill>
                  <a:schemeClr val="tx1"/>
                </a:solidFill>
                <a:latin typeface="Arial" pitchFamily="34" charset="0"/>
              </a:defRPr>
            </a:lvl6pPr>
            <a:lvl7pPr marL="2971800" indent="-228600" fontAlgn="base">
              <a:spcBef>
                <a:spcPct val="20000"/>
              </a:spcBef>
              <a:spcAft>
                <a:spcPct val="0"/>
              </a:spcAft>
              <a:buChar char="»"/>
              <a:defRPr sz="2000">
                <a:solidFill>
                  <a:schemeClr val="tx1"/>
                </a:solidFill>
                <a:latin typeface="Arial" pitchFamily="34" charset="0"/>
              </a:defRPr>
            </a:lvl7pPr>
            <a:lvl8pPr marL="3429000" indent="-228600" fontAlgn="base">
              <a:spcBef>
                <a:spcPct val="20000"/>
              </a:spcBef>
              <a:spcAft>
                <a:spcPct val="0"/>
              </a:spcAft>
              <a:buChar char="»"/>
              <a:defRPr sz="2000">
                <a:solidFill>
                  <a:schemeClr val="tx1"/>
                </a:solidFill>
                <a:latin typeface="Arial" pitchFamily="34" charset="0"/>
              </a:defRPr>
            </a:lvl8pPr>
            <a:lvl9pPr marL="3886200" indent="-228600" fontAlgn="base">
              <a:spcBef>
                <a:spcPct val="20000"/>
              </a:spcBef>
              <a:spcAft>
                <a:spcPct val="0"/>
              </a:spcAft>
              <a:buChar char="»"/>
              <a:defRPr sz="2000">
                <a:solidFill>
                  <a:schemeClr val="tx1"/>
                </a:solidFill>
                <a:latin typeface="Arial" pitchFamily="34" charset="0"/>
              </a:defRPr>
            </a:lvl9pPr>
          </a:lstStyle>
          <a:p>
            <a:pPr marL="0" indent="0" fontAlgn="base">
              <a:spcBef>
                <a:spcPct val="40000"/>
              </a:spcBef>
              <a:spcAft>
                <a:spcPct val="40000"/>
              </a:spcAft>
              <a:buFontTx/>
              <a:buNone/>
            </a:pPr>
            <a:r>
              <a:rPr lang="pl-PL" sz="2000" dirty="0" smtClean="0">
                <a:solidFill>
                  <a:srgbClr val="000000"/>
                </a:solidFill>
                <a:latin typeface="+mn-lt"/>
              </a:rPr>
              <a:t>Samorząd województwa prowadzi politykę rozwoju na podstawie </a:t>
            </a:r>
            <a:r>
              <a:rPr lang="pl-PL" sz="2000" b="1" dirty="0" smtClean="0">
                <a:solidFill>
                  <a:srgbClr val="000000"/>
                </a:solidFill>
                <a:latin typeface="+mn-lt"/>
              </a:rPr>
              <a:t>strategii rozwoju województwa</a:t>
            </a:r>
            <a:r>
              <a:rPr lang="pl-PL" sz="2000" dirty="0" smtClean="0">
                <a:solidFill>
                  <a:srgbClr val="000000"/>
                </a:solidFill>
                <a:latin typeface="+mn-lt"/>
              </a:rPr>
              <a:t>, która obejmuje m.in. </a:t>
            </a:r>
          </a:p>
          <a:p>
            <a:pPr fontAlgn="base">
              <a:spcBef>
                <a:spcPct val="40000"/>
              </a:spcBef>
              <a:spcAft>
                <a:spcPct val="40000"/>
              </a:spcAft>
              <a:buFont typeface="Arial" panose="020B0604020202020204" pitchFamily="34" charset="0"/>
              <a:buChar char="•"/>
            </a:pPr>
            <a:r>
              <a:rPr lang="pl-PL" sz="2000" dirty="0" smtClean="0">
                <a:solidFill>
                  <a:srgbClr val="000000"/>
                </a:solidFill>
                <a:latin typeface="+mn-lt"/>
              </a:rPr>
              <a:t>zapewnienie trwałego                                   </a:t>
            </a:r>
            <a:br>
              <a:rPr lang="pl-PL" sz="2000" dirty="0" smtClean="0">
                <a:solidFill>
                  <a:srgbClr val="000000"/>
                </a:solidFill>
                <a:latin typeface="+mn-lt"/>
              </a:rPr>
            </a:br>
            <a:r>
              <a:rPr lang="pl-PL" sz="2000" dirty="0" smtClean="0">
                <a:solidFill>
                  <a:srgbClr val="000000"/>
                </a:solidFill>
                <a:latin typeface="+mn-lt"/>
              </a:rPr>
              <a:t>i zrównoważonego rozwoju, </a:t>
            </a:r>
          </a:p>
          <a:p>
            <a:pPr fontAlgn="base">
              <a:spcBef>
                <a:spcPct val="40000"/>
              </a:spcBef>
              <a:spcAft>
                <a:spcPct val="40000"/>
              </a:spcAft>
              <a:buFont typeface="Arial" panose="020B0604020202020204" pitchFamily="34" charset="0"/>
              <a:buChar char="•"/>
            </a:pPr>
            <a:r>
              <a:rPr lang="pl-PL" sz="2000" dirty="0" smtClean="0">
                <a:solidFill>
                  <a:srgbClr val="000000"/>
                </a:solidFill>
                <a:latin typeface="+mn-lt"/>
              </a:rPr>
              <a:t>wzrost konkurencyjności                                  i innowacyjności gospodarki, </a:t>
            </a:r>
          </a:p>
          <a:p>
            <a:pPr fontAlgn="base">
              <a:spcBef>
                <a:spcPct val="40000"/>
              </a:spcBef>
              <a:spcAft>
                <a:spcPct val="40000"/>
              </a:spcAft>
              <a:buFont typeface="Arial" panose="020B0604020202020204" pitchFamily="34" charset="0"/>
              <a:buChar char="•"/>
            </a:pPr>
            <a:r>
              <a:rPr lang="pl-PL" sz="2000" dirty="0" smtClean="0">
                <a:solidFill>
                  <a:srgbClr val="000000"/>
                </a:solidFill>
                <a:latin typeface="+mn-lt"/>
              </a:rPr>
              <a:t>zachowanie wartości środowiska przyrodniczego oraz kształtowanie                 i utrzymanie ładu przestrzennego województwa. </a:t>
            </a:r>
          </a:p>
        </p:txBody>
      </p:sp>
    </p:spTree>
    <p:extLst>
      <p:ext uri="{BB962C8B-B14F-4D97-AF65-F5344CB8AC3E}">
        <p14:creationId xmlns:p14="http://schemas.microsoft.com/office/powerpoint/2010/main" val="24473143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az 9">
            <a:extLst>
              <a:ext uri="{FF2B5EF4-FFF2-40B4-BE49-F238E27FC236}">
                <a16:creationId xmlns:a16="http://schemas.microsoft.com/office/drawing/2014/main" id="{A85F3B17-DAA2-4945-A345-3E0CBC5D8F3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2150"/>
          <a:stretch/>
        </p:blipFill>
        <p:spPr>
          <a:xfrm>
            <a:off x="2002399" y="983212"/>
            <a:ext cx="5694567" cy="5463779"/>
          </a:xfrm>
          <a:prstGeom prst="rect">
            <a:avLst/>
          </a:prstGeom>
        </p:spPr>
      </p:pic>
      <p:sp>
        <p:nvSpPr>
          <p:cNvPr id="31748" name="Symbol zastępczy numeru slajdu 17"/>
          <p:cNvSpPr txBox="1">
            <a:spLocks noGrp="1"/>
          </p:cNvSpPr>
          <p:nvPr/>
        </p:nvSpPr>
        <p:spPr bwMode="auto">
          <a:xfrm>
            <a:off x="357188" y="6500813"/>
            <a:ext cx="4286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altLang="pl-PL" sz="1200" b="0" i="0" u="none" strike="noStrike" kern="1200" cap="none" spc="0" normalizeH="0" baseline="0" noProof="0" dirty="0">
              <a:ln>
                <a:noFill/>
              </a:ln>
              <a:solidFill>
                <a:prstClr val="white"/>
              </a:solidFill>
              <a:effectLst/>
              <a:uLnTx/>
              <a:uFillTx/>
              <a:latin typeface="Arial" pitchFamily="34" charset="0"/>
              <a:ea typeface="+mn-ea"/>
              <a:cs typeface="+mn-cs"/>
            </a:endParaRPr>
          </a:p>
        </p:txBody>
      </p:sp>
      <p:sp>
        <p:nvSpPr>
          <p:cNvPr id="5" name="pole tekstowe 4">
            <a:extLst>
              <a:ext uri="{FF2B5EF4-FFF2-40B4-BE49-F238E27FC236}">
                <a16:creationId xmlns:a16="http://schemas.microsoft.com/office/drawing/2014/main" id="{02E7E117-0D4F-409B-BFD8-86BBDA2ACC5A}"/>
              </a:ext>
            </a:extLst>
          </p:cNvPr>
          <p:cNvSpPr txBox="1"/>
          <p:nvPr/>
        </p:nvSpPr>
        <p:spPr>
          <a:xfrm>
            <a:off x="0" y="929390"/>
            <a:ext cx="9144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PKB na 1 mieszkańca według siły nabywczej (% średniej UE28, 2015)</a:t>
            </a:r>
          </a:p>
        </p:txBody>
      </p:sp>
      <p:pic>
        <p:nvPicPr>
          <p:cNvPr id="11" name="Obraz 10">
            <a:extLst>
              <a:ext uri="{FF2B5EF4-FFF2-40B4-BE49-F238E27FC236}">
                <a16:creationId xmlns:a16="http://schemas.microsoft.com/office/drawing/2014/main" id="{CEF25E7B-8950-43CA-B6AA-11A94B40669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443" t="52346" r="1181" b="32150"/>
          <a:stretch/>
        </p:blipFill>
        <p:spPr>
          <a:xfrm>
            <a:off x="5436096" y="5006147"/>
            <a:ext cx="2587704" cy="1440844"/>
          </a:xfrm>
          <a:prstGeom prst="rect">
            <a:avLst/>
          </a:prstGeom>
        </p:spPr>
      </p:pic>
      <p:pic>
        <p:nvPicPr>
          <p:cNvPr id="13" name="Obraz 12"/>
          <p:cNvPicPr>
            <a:picLocks noChangeAspect="1"/>
          </p:cNvPicPr>
          <p:nvPr/>
        </p:nvPicPr>
        <p:blipFill>
          <a:blip r:embed="rId5" cstate="print"/>
          <a:stretch>
            <a:fillRect/>
          </a:stretch>
        </p:blipFill>
        <p:spPr>
          <a:xfrm>
            <a:off x="4923138" y="293611"/>
            <a:ext cx="4151736" cy="493819"/>
          </a:xfrm>
          <a:prstGeom prst="rect">
            <a:avLst/>
          </a:prstGeom>
        </p:spPr>
      </p:pic>
    </p:spTree>
    <p:extLst>
      <p:ext uri="{BB962C8B-B14F-4D97-AF65-F5344CB8AC3E}">
        <p14:creationId xmlns:p14="http://schemas.microsoft.com/office/powerpoint/2010/main" val="4014620176"/>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6901" y="1196752"/>
            <a:ext cx="7886700" cy="933450"/>
          </a:xfrm>
        </p:spPr>
        <p:txBody>
          <a:bodyPr/>
          <a:lstStyle/>
          <a:p>
            <a:pPr algn="ctr"/>
            <a:r>
              <a:rPr lang="pl-PL" sz="2800" b="1" dirty="0">
                <a:solidFill>
                  <a:srgbClr val="0070C0"/>
                </a:solidFill>
              </a:rPr>
              <a:t>  </a:t>
            </a:r>
            <a:r>
              <a:rPr lang="pl-PL" sz="2800" b="1" dirty="0">
                <a:solidFill>
                  <a:srgbClr val="0070C0"/>
                </a:solidFill>
                <a:latin typeface="Arial" pitchFamily="34" charset="0"/>
                <a:cs typeface="Arial" pitchFamily="34" charset="0"/>
              </a:rPr>
              <a:t> Konsekwentne wzmacnianie pozycji ośrodków </a:t>
            </a:r>
            <a:r>
              <a:rPr lang="pl-PL" sz="2800" b="1" dirty="0" err="1">
                <a:solidFill>
                  <a:srgbClr val="0070C0"/>
                </a:solidFill>
                <a:latin typeface="Arial" pitchFamily="34" charset="0"/>
                <a:cs typeface="Arial" pitchFamily="34" charset="0"/>
              </a:rPr>
              <a:t>subregionalnych</a:t>
            </a:r>
            <a:r>
              <a:rPr lang="pl-PL" sz="2800" b="1" dirty="0">
                <a:solidFill>
                  <a:srgbClr val="0070C0"/>
                </a:solidFill>
                <a:latin typeface="Arial" pitchFamily="34" charset="0"/>
                <a:cs typeface="Arial" pitchFamily="34" charset="0"/>
              </a:rPr>
              <a:t> i powiatowych</a:t>
            </a:r>
          </a:p>
        </p:txBody>
      </p:sp>
      <p:sp>
        <p:nvSpPr>
          <p:cNvPr id="3" name="Symbol zastępczy zawartości 2"/>
          <p:cNvSpPr>
            <a:spLocks noGrp="1"/>
          </p:cNvSpPr>
          <p:nvPr>
            <p:ph idx="1"/>
          </p:nvPr>
        </p:nvSpPr>
        <p:spPr>
          <a:xfrm>
            <a:off x="251520" y="2348880"/>
            <a:ext cx="8597462" cy="4095915"/>
          </a:xfrm>
        </p:spPr>
        <p:txBody>
          <a:bodyPr/>
          <a:lstStyle/>
          <a:p>
            <a:pPr marL="457200" indent="-457200" algn="just">
              <a:spcAft>
                <a:spcPts val="900"/>
              </a:spcAft>
              <a:buFont typeface="+mj-lt"/>
              <a:buAutoNum type="arabicPeriod"/>
            </a:pPr>
            <a:r>
              <a:rPr lang="pl-PL" sz="1800" dirty="0">
                <a:latin typeface="Arial" pitchFamily="34" charset="0"/>
                <a:cs typeface="Arial" pitchFamily="34" charset="0"/>
              </a:rPr>
              <a:t>Biegunami rozwojowymi Mazowsza są w istotnym zakresie ośrodki </a:t>
            </a:r>
            <a:r>
              <a:rPr lang="pl-PL" sz="1800" dirty="0" err="1">
                <a:latin typeface="Arial" pitchFamily="34" charset="0"/>
                <a:cs typeface="Arial" pitchFamily="34" charset="0"/>
              </a:rPr>
              <a:t>subregionalne</a:t>
            </a:r>
            <a:r>
              <a:rPr lang="pl-PL" sz="1800" dirty="0">
                <a:latin typeface="Arial" pitchFamily="34" charset="0"/>
                <a:cs typeface="Arial" pitchFamily="34" charset="0"/>
              </a:rPr>
              <a:t>, będące wiodącymi ośrodkami subregionów typu NUTS 3, takie jak: Ciechanów, Płock, Ostrołęka, Radom, Siedlce. Dyskusji wymaga pozycja miasta Żyrardowa, który stał się stolicą podregionu. Rozmieszczenie tych ośrodków umożliwia transferowanie impulsów rozwojowych na terenie całego Mazowsza. </a:t>
            </a:r>
          </a:p>
          <a:p>
            <a:pPr marL="457200" indent="-457200" algn="just">
              <a:spcAft>
                <a:spcPts val="900"/>
              </a:spcAft>
              <a:buFont typeface="+mj-lt"/>
              <a:buAutoNum type="arabicPeriod"/>
            </a:pPr>
            <a:r>
              <a:rPr lang="pl-PL" sz="1800" dirty="0">
                <a:latin typeface="Arial" pitchFamily="34" charset="0"/>
                <a:cs typeface="Arial" pitchFamily="34" charset="0"/>
              </a:rPr>
              <a:t>Są one uzupełniane przez miasta powiatowe. Umożliwiają lepszą dostępność do usług publicznych na całym Mazowszu. Warunkiem jest dobre powiązanie z Warszawą oraz rozwijanie usług publicznych o zasięgu ponadlokalnym.  </a:t>
            </a:r>
          </a:p>
        </p:txBody>
      </p:sp>
      <p:pic>
        <p:nvPicPr>
          <p:cNvPr id="4" name="Obraz 3"/>
          <p:cNvPicPr>
            <a:picLocks noChangeAspect="1"/>
          </p:cNvPicPr>
          <p:nvPr/>
        </p:nvPicPr>
        <p:blipFill>
          <a:blip r:embed="rId2" cstate="print"/>
          <a:stretch>
            <a:fillRect/>
          </a:stretch>
        </p:blipFill>
        <p:spPr>
          <a:xfrm>
            <a:off x="4923138" y="293611"/>
            <a:ext cx="4151736" cy="493819"/>
          </a:xfrm>
          <a:prstGeom prst="rect">
            <a:avLst/>
          </a:prstGeom>
        </p:spPr>
      </p:pic>
    </p:spTree>
    <p:extLst>
      <p:ext uri="{BB962C8B-B14F-4D97-AF65-F5344CB8AC3E}">
        <p14:creationId xmlns:p14="http://schemas.microsoft.com/office/powerpoint/2010/main" val="16920625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1" descr="mazowsze_kontury"/>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516063" y="98425"/>
            <a:ext cx="6111875"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23" name="Grupa 20"/>
          <p:cNvGrpSpPr>
            <a:grpSpLocks/>
          </p:cNvGrpSpPr>
          <p:nvPr/>
        </p:nvGrpSpPr>
        <p:grpSpPr bwMode="auto">
          <a:xfrm>
            <a:off x="0" y="357188"/>
            <a:ext cx="9144000" cy="6500812"/>
            <a:chOff x="0" y="357166"/>
            <a:chExt cx="9144000" cy="6500834"/>
          </a:xfrm>
        </p:grpSpPr>
        <p:sp>
          <p:nvSpPr>
            <p:cNvPr id="4" name="Prostokąt 3"/>
            <p:cNvSpPr/>
            <p:nvPr/>
          </p:nvSpPr>
          <p:spPr>
            <a:xfrm>
              <a:off x="0" y="6500812"/>
              <a:ext cx="9144000" cy="357188"/>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solidFill>
                  <a:srgbClr val="FFFFFF"/>
                </a:solidFill>
              </a:endParaRPr>
            </a:p>
          </p:txBody>
        </p:sp>
        <p:grpSp>
          <p:nvGrpSpPr>
            <p:cNvPr id="30726" name="Grupa 19"/>
            <p:cNvGrpSpPr>
              <a:grpSpLocks/>
            </p:cNvGrpSpPr>
            <p:nvPr/>
          </p:nvGrpSpPr>
          <p:grpSpPr bwMode="auto">
            <a:xfrm>
              <a:off x="357158" y="357166"/>
              <a:ext cx="8429684" cy="422629"/>
              <a:chOff x="357158" y="357166"/>
              <a:chExt cx="8429684" cy="422629"/>
            </a:xfrm>
          </p:grpSpPr>
          <p:pic>
            <p:nvPicPr>
              <p:cNvPr id="30727" name="Obraz 4" descr="logotyp(claim)_pl.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158" y="357166"/>
                <a:ext cx="2214578" cy="42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Obraz 6" descr="piktogramy_zestaw.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00826" y="357166"/>
                <a:ext cx="2286016" cy="32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9" name="Rectangle 24"/>
          <p:cNvSpPr txBox="1">
            <a:spLocks noChangeArrowheads="1"/>
          </p:cNvSpPr>
          <p:nvPr/>
        </p:nvSpPr>
        <p:spPr bwMode="auto">
          <a:xfrm>
            <a:off x="0" y="1916832"/>
            <a:ext cx="8928100" cy="281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r>
              <a:rPr lang="pl-PL" altLang="pl-PL" sz="3400" b="1" kern="0" dirty="0" smtClean="0">
                <a:solidFill>
                  <a:srgbClr val="FF0000"/>
                </a:solidFill>
              </a:rPr>
              <a:t>Realizacja polityki rozwoju</a:t>
            </a:r>
            <a:br>
              <a:rPr lang="pl-PL" altLang="pl-PL" sz="3400" b="1" kern="0" dirty="0" smtClean="0">
                <a:solidFill>
                  <a:srgbClr val="FF0000"/>
                </a:solidFill>
              </a:rPr>
            </a:br>
            <a:r>
              <a:rPr lang="pl-PL" altLang="pl-PL" sz="3400" b="1" kern="0" dirty="0" smtClean="0">
                <a:solidFill>
                  <a:srgbClr val="FF0000"/>
                </a:solidFill>
              </a:rPr>
              <a:t> województwa mazowieckiego </a:t>
            </a:r>
            <a:br>
              <a:rPr lang="pl-PL" altLang="pl-PL" sz="3400" b="1" kern="0" dirty="0" smtClean="0">
                <a:solidFill>
                  <a:srgbClr val="FF0000"/>
                </a:solidFill>
              </a:rPr>
            </a:br>
            <a:r>
              <a:rPr lang="pl-PL" altLang="pl-PL" sz="3400" b="1" kern="0" dirty="0" smtClean="0">
                <a:solidFill>
                  <a:srgbClr val="FF0000"/>
                </a:solidFill>
              </a:rPr>
              <a:t>w latach 1998-2018</a:t>
            </a:r>
            <a:br>
              <a:rPr lang="pl-PL" altLang="pl-PL" sz="3400" b="1" kern="0" dirty="0" smtClean="0">
                <a:solidFill>
                  <a:srgbClr val="FF0000"/>
                </a:solidFill>
              </a:rPr>
            </a:br>
            <a:endParaRPr lang="pl-PL" altLang="pl-PL" sz="3400" b="1" kern="0" dirty="0" smtClean="0">
              <a:solidFill>
                <a:srgbClr val="FF0000"/>
              </a:solidFill>
            </a:endParaRPr>
          </a:p>
        </p:txBody>
      </p:sp>
    </p:spTree>
    <p:extLst>
      <p:ext uri="{BB962C8B-B14F-4D97-AF65-F5344CB8AC3E}">
        <p14:creationId xmlns:p14="http://schemas.microsoft.com/office/powerpoint/2010/main" val="372063925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upa 20"/>
          <p:cNvGrpSpPr>
            <a:grpSpLocks/>
          </p:cNvGrpSpPr>
          <p:nvPr/>
        </p:nvGrpSpPr>
        <p:grpSpPr bwMode="auto">
          <a:xfrm>
            <a:off x="0" y="357188"/>
            <a:ext cx="9144000" cy="6500812"/>
            <a:chOff x="0" y="357166"/>
            <a:chExt cx="9144000" cy="6500834"/>
          </a:xfrm>
        </p:grpSpPr>
        <p:sp>
          <p:nvSpPr>
            <p:cNvPr id="4" name="Prostokąt 3"/>
            <p:cNvSpPr/>
            <p:nvPr/>
          </p:nvSpPr>
          <p:spPr>
            <a:xfrm>
              <a:off x="0" y="6500812"/>
              <a:ext cx="9144000" cy="357188"/>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solidFill>
                  <a:srgbClr val="FFFFFF"/>
                </a:solidFill>
                <a:latin typeface="Calibri" panose="020F0502020204030204" pitchFamily="34" charset="0"/>
              </a:endParaRPr>
            </a:p>
          </p:txBody>
        </p:sp>
        <p:grpSp>
          <p:nvGrpSpPr>
            <p:cNvPr id="5124" name="Grupa 19"/>
            <p:cNvGrpSpPr>
              <a:grpSpLocks/>
            </p:cNvGrpSpPr>
            <p:nvPr/>
          </p:nvGrpSpPr>
          <p:grpSpPr bwMode="auto">
            <a:xfrm>
              <a:off x="357158" y="357166"/>
              <a:ext cx="8429684" cy="422629"/>
              <a:chOff x="357158" y="357166"/>
              <a:chExt cx="8429684" cy="422629"/>
            </a:xfrm>
          </p:grpSpPr>
          <p:pic>
            <p:nvPicPr>
              <p:cNvPr id="5125" name="Obraz 4" descr="logotyp(claim)_pl.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158" y="357166"/>
                <a:ext cx="2214578" cy="42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Obraz 6" descr="piktogramy_zestaw.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0826" y="357166"/>
                <a:ext cx="2286016" cy="32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5127" name="Symbol zastępczy numeru slajdu 17"/>
          <p:cNvSpPr txBox="1">
            <a:spLocks noGrp="1"/>
          </p:cNvSpPr>
          <p:nvPr/>
        </p:nvSpPr>
        <p:spPr bwMode="auto">
          <a:xfrm>
            <a:off x="357188" y="6500813"/>
            <a:ext cx="4286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ED2ABB53-9D02-4F74-AFAA-EE4974A332B2}" type="slidenum">
              <a:rPr lang="pl-PL" altLang="pl-PL" sz="1200" smtClean="0">
                <a:solidFill>
                  <a:srgbClr val="FFFFFF"/>
                </a:solidFill>
                <a:latin typeface="Calibri" panose="020F0502020204030204" pitchFamily="34" charset="0"/>
                <a:cs typeface="Arial" pitchFamily="34" charset="0"/>
              </a:rPr>
              <a:pPr fontAlgn="base">
                <a:spcBef>
                  <a:spcPct val="0"/>
                </a:spcBef>
                <a:spcAft>
                  <a:spcPct val="0"/>
                </a:spcAft>
              </a:pPr>
              <a:t>5</a:t>
            </a:fld>
            <a:endParaRPr lang="pl-PL" altLang="pl-PL" sz="1200" dirty="0" smtClean="0">
              <a:solidFill>
                <a:srgbClr val="FFFFFF"/>
              </a:solidFill>
              <a:latin typeface="Calibri" panose="020F0502020204030204" pitchFamily="34" charset="0"/>
              <a:cs typeface="Arial" pitchFamily="34" charset="0"/>
            </a:endParaRPr>
          </a:p>
        </p:txBody>
      </p:sp>
      <p:sp>
        <p:nvSpPr>
          <p:cNvPr id="5128" name="Symbol zastępczy numeru slajdu 17"/>
          <p:cNvSpPr txBox="1">
            <a:spLocks/>
          </p:cNvSpPr>
          <p:nvPr/>
        </p:nvSpPr>
        <p:spPr bwMode="auto">
          <a:xfrm>
            <a:off x="4643438" y="6500813"/>
            <a:ext cx="414337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fontAlgn="base">
              <a:spcBef>
                <a:spcPct val="0"/>
              </a:spcBef>
              <a:spcAft>
                <a:spcPct val="0"/>
              </a:spcAft>
            </a:pPr>
            <a:endParaRPr lang="pl-PL" altLang="pl-PL" sz="1200" dirty="0" smtClean="0">
              <a:solidFill>
                <a:srgbClr val="FFFFFF"/>
              </a:solidFill>
              <a:latin typeface="Calibri" panose="020F0502020204030204" pitchFamily="34" charset="0"/>
              <a:cs typeface="Arial" pitchFamily="34" charset="0"/>
            </a:endParaRPr>
          </a:p>
        </p:txBody>
      </p:sp>
      <p:sp>
        <p:nvSpPr>
          <p:cNvPr id="5129" name="Rectangle 9"/>
          <p:cNvSpPr>
            <a:spLocks noChangeArrowheads="1"/>
          </p:cNvSpPr>
          <p:nvPr/>
        </p:nvSpPr>
        <p:spPr bwMode="auto">
          <a:xfrm>
            <a:off x="179166" y="779816"/>
            <a:ext cx="8928544" cy="582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itchFamily="34" charset="0"/>
              </a:defRPr>
            </a:lvl1pPr>
            <a:lvl2pPr>
              <a:defRPr sz="4400">
                <a:solidFill>
                  <a:schemeClr val="tx2"/>
                </a:solidFill>
                <a:latin typeface="Arial" pitchFamily="34" charset="0"/>
              </a:defRPr>
            </a:lvl2pPr>
            <a:lvl3pPr>
              <a:defRPr sz="4400">
                <a:solidFill>
                  <a:schemeClr val="tx2"/>
                </a:solidFill>
                <a:latin typeface="Arial" pitchFamily="34" charset="0"/>
              </a:defRPr>
            </a:lvl3pPr>
            <a:lvl4pPr>
              <a:defRPr sz="4400">
                <a:solidFill>
                  <a:schemeClr val="tx2"/>
                </a:solidFill>
                <a:latin typeface="Arial" pitchFamily="34" charset="0"/>
              </a:defRPr>
            </a:lvl4pPr>
            <a:lvl5pPr>
              <a:defRPr sz="4400">
                <a:solidFill>
                  <a:schemeClr val="tx2"/>
                </a:solidFill>
                <a:latin typeface="Arial" pitchFamily="34" charset="0"/>
              </a:defRPr>
            </a:lvl5pPr>
            <a:lvl6pPr marL="457200" algn="ctr" fontAlgn="base">
              <a:spcBef>
                <a:spcPct val="0"/>
              </a:spcBef>
              <a:spcAft>
                <a:spcPct val="0"/>
              </a:spcAft>
              <a:defRPr sz="4400">
                <a:solidFill>
                  <a:schemeClr val="tx2"/>
                </a:solidFill>
                <a:latin typeface="Arial" pitchFamily="34" charset="0"/>
              </a:defRPr>
            </a:lvl6pPr>
            <a:lvl7pPr marL="914400" algn="ctr" fontAlgn="base">
              <a:spcBef>
                <a:spcPct val="0"/>
              </a:spcBef>
              <a:spcAft>
                <a:spcPct val="0"/>
              </a:spcAft>
              <a:defRPr sz="4400">
                <a:solidFill>
                  <a:schemeClr val="tx2"/>
                </a:solidFill>
                <a:latin typeface="Arial" pitchFamily="34" charset="0"/>
              </a:defRPr>
            </a:lvl7pPr>
            <a:lvl8pPr marL="1371600" algn="ctr" fontAlgn="base">
              <a:spcBef>
                <a:spcPct val="0"/>
              </a:spcBef>
              <a:spcAft>
                <a:spcPct val="0"/>
              </a:spcAft>
              <a:defRPr sz="4400">
                <a:solidFill>
                  <a:schemeClr val="tx2"/>
                </a:solidFill>
                <a:latin typeface="Arial" pitchFamily="34" charset="0"/>
              </a:defRPr>
            </a:lvl8pPr>
            <a:lvl9pPr marL="1828800" algn="ctr" fontAlgn="base">
              <a:spcBef>
                <a:spcPct val="0"/>
              </a:spcBef>
              <a:spcAft>
                <a:spcPct val="0"/>
              </a:spcAft>
              <a:defRPr sz="4400">
                <a:solidFill>
                  <a:schemeClr val="tx2"/>
                </a:solidFill>
                <a:latin typeface="Arial" pitchFamily="34" charset="0"/>
              </a:defRPr>
            </a:lvl9pPr>
          </a:lstStyle>
          <a:p>
            <a:pPr algn="ctr" fontAlgn="base">
              <a:spcBef>
                <a:spcPct val="0"/>
              </a:spcBef>
              <a:spcAft>
                <a:spcPct val="0"/>
              </a:spcAft>
            </a:pPr>
            <a:r>
              <a:rPr lang="pl-PL" altLang="pl-PL" sz="2800" b="1" dirty="0" smtClean="0">
                <a:solidFill>
                  <a:srgbClr val="FF0000"/>
                </a:solidFill>
                <a:latin typeface="+mj-lt"/>
              </a:rPr>
              <a:t>Realizacja polityki rozwoju </a:t>
            </a:r>
            <a:endParaRPr lang="pl-PL" altLang="pl-PL" sz="4000" dirty="0" smtClean="0">
              <a:solidFill>
                <a:srgbClr val="FF0000"/>
              </a:solidFill>
              <a:latin typeface="+mj-lt"/>
            </a:endParaRPr>
          </a:p>
        </p:txBody>
      </p:sp>
      <p:sp>
        <p:nvSpPr>
          <p:cNvPr id="5130" name="Rectangle 10"/>
          <p:cNvSpPr>
            <a:spLocks noChangeArrowheads="1"/>
          </p:cNvSpPr>
          <p:nvPr/>
        </p:nvSpPr>
        <p:spPr bwMode="auto">
          <a:xfrm>
            <a:off x="457200" y="2420938"/>
            <a:ext cx="8229600" cy="370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pitchFamily="34" charset="0"/>
              </a:defRPr>
            </a:lvl1pPr>
            <a:lvl2pPr marL="742950" indent="-285750" algn="l">
              <a:spcBef>
                <a:spcPct val="20000"/>
              </a:spcBef>
              <a:buChar char="–"/>
              <a:defRPr sz="2800">
                <a:solidFill>
                  <a:schemeClr val="tx1"/>
                </a:solidFill>
                <a:latin typeface="Arial" pitchFamily="34" charset="0"/>
              </a:defRPr>
            </a:lvl2pPr>
            <a:lvl3pPr marL="1143000" indent="-228600" algn="l">
              <a:spcBef>
                <a:spcPct val="20000"/>
              </a:spcBef>
              <a:buChar char="•"/>
              <a:defRPr sz="2400">
                <a:solidFill>
                  <a:schemeClr val="tx1"/>
                </a:solidFill>
                <a:latin typeface="Arial" pitchFamily="34" charset="0"/>
              </a:defRPr>
            </a:lvl3pPr>
            <a:lvl4pPr marL="1600200" indent="-228600" algn="l">
              <a:spcBef>
                <a:spcPct val="20000"/>
              </a:spcBef>
              <a:buChar char="–"/>
              <a:defRPr sz="2000">
                <a:solidFill>
                  <a:schemeClr val="tx1"/>
                </a:solidFill>
                <a:latin typeface="Arial" pitchFamily="34" charset="0"/>
              </a:defRPr>
            </a:lvl4pPr>
            <a:lvl5pPr marL="2057400" indent="-228600" algn="l">
              <a:spcBef>
                <a:spcPct val="20000"/>
              </a:spcBef>
              <a:buChar char="»"/>
              <a:defRPr sz="2000">
                <a:solidFill>
                  <a:schemeClr val="tx1"/>
                </a:solidFill>
                <a:latin typeface="Arial" pitchFamily="34" charset="0"/>
              </a:defRPr>
            </a:lvl5pPr>
            <a:lvl6pPr marL="2514600" indent="-228600" fontAlgn="base">
              <a:spcBef>
                <a:spcPct val="20000"/>
              </a:spcBef>
              <a:spcAft>
                <a:spcPct val="0"/>
              </a:spcAft>
              <a:buChar char="»"/>
              <a:defRPr sz="2000">
                <a:solidFill>
                  <a:schemeClr val="tx1"/>
                </a:solidFill>
                <a:latin typeface="Arial" pitchFamily="34" charset="0"/>
              </a:defRPr>
            </a:lvl6pPr>
            <a:lvl7pPr marL="2971800" indent="-228600" fontAlgn="base">
              <a:spcBef>
                <a:spcPct val="20000"/>
              </a:spcBef>
              <a:spcAft>
                <a:spcPct val="0"/>
              </a:spcAft>
              <a:buChar char="»"/>
              <a:defRPr sz="2000">
                <a:solidFill>
                  <a:schemeClr val="tx1"/>
                </a:solidFill>
                <a:latin typeface="Arial" pitchFamily="34" charset="0"/>
              </a:defRPr>
            </a:lvl7pPr>
            <a:lvl8pPr marL="3429000" indent="-228600" fontAlgn="base">
              <a:spcBef>
                <a:spcPct val="20000"/>
              </a:spcBef>
              <a:spcAft>
                <a:spcPct val="0"/>
              </a:spcAft>
              <a:buChar char="»"/>
              <a:defRPr sz="2000">
                <a:solidFill>
                  <a:schemeClr val="tx1"/>
                </a:solidFill>
                <a:latin typeface="Arial" pitchFamily="34" charset="0"/>
              </a:defRPr>
            </a:lvl8pPr>
            <a:lvl9pPr marL="3886200" indent="-228600" fontAlgn="base">
              <a:spcBef>
                <a:spcPct val="20000"/>
              </a:spcBef>
              <a:spcAft>
                <a:spcPct val="0"/>
              </a:spcAft>
              <a:buChar char="»"/>
              <a:defRPr sz="2000">
                <a:solidFill>
                  <a:schemeClr val="tx1"/>
                </a:solidFill>
                <a:latin typeface="Arial" pitchFamily="34" charset="0"/>
              </a:defRPr>
            </a:lvl9pPr>
          </a:lstStyle>
          <a:p>
            <a:pPr fontAlgn="base">
              <a:spcBef>
                <a:spcPct val="40000"/>
              </a:spcBef>
              <a:spcAft>
                <a:spcPct val="40000"/>
              </a:spcAft>
            </a:pPr>
            <a:endParaRPr lang="pl-PL" altLang="pl-PL" sz="2000" dirty="0" smtClean="0">
              <a:solidFill>
                <a:srgbClr val="000000"/>
              </a:solidFill>
              <a:latin typeface="Calibri" panose="020F0502020204030204" pitchFamily="34" charset="0"/>
            </a:endParaRPr>
          </a:p>
        </p:txBody>
      </p:sp>
      <p:sp>
        <p:nvSpPr>
          <p:cNvPr id="17" name="Rectangle 12"/>
          <p:cNvSpPr>
            <a:spLocks noChangeArrowheads="1"/>
          </p:cNvSpPr>
          <p:nvPr/>
        </p:nvSpPr>
        <p:spPr bwMode="auto">
          <a:xfrm>
            <a:off x="107950" y="1484784"/>
            <a:ext cx="8928544"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pitchFamily="34" charset="0"/>
              </a:defRPr>
            </a:lvl1pPr>
            <a:lvl2pPr marL="742950" indent="-285750" algn="l">
              <a:spcBef>
                <a:spcPct val="20000"/>
              </a:spcBef>
              <a:buChar char="–"/>
              <a:defRPr sz="2800">
                <a:solidFill>
                  <a:schemeClr val="tx1"/>
                </a:solidFill>
                <a:latin typeface="Arial" pitchFamily="34" charset="0"/>
              </a:defRPr>
            </a:lvl2pPr>
            <a:lvl3pPr marL="1143000" indent="-228600" algn="l">
              <a:spcBef>
                <a:spcPct val="20000"/>
              </a:spcBef>
              <a:buChar char="•"/>
              <a:defRPr sz="2400">
                <a:solidFill>
                  <a:schemeClr val="tx1"/>
                </a:solidFill>
                <a:latin typeface="Arial" pitchFamily="34" charset="0"/>
              </a:defRPr>
            </a:lvl3pPr>
            <a:lvl4pPr marL="1600200" indent="-228600" algn="l">
              <a:spcBef>
                <a:spcPct val="20000"/>
              </a:spcBef>
              <a:buChar char="–"/>
              <a:defRPr sz="2000">
                <a:solidFill>
                  <a:schemeClr val="tx1"/>
                </a:solidFill>
                <a:latin typeface="Arial" pitchFamily="34" charset="0"/>
              </a:defRPr>
            </a:lvl4pPr>
            <a:lvl5pPr marL="2057400" indent="-228600" algn="l">
              <a:spcBef>
                <a:spcPct val="20000"/>
              </a:spcBef>
              <a:buChar char="»"/>
              <a:defRPr sz="2000">
                <a:solidFill>
                  <a:schemeClr val="tx1"/>
                </a:solidFill>
                <a:latin typeface="Arial" pitchFamily="34" charset="0"/>
              </a:defRPr>
            </a:lvl5pPr>
            <a:lvl6pPr marL="2514600" indent="-228600" fontAlgn="base">
              <a:spcBef>
                <a:spcPct val="20000"/>
              </a:spcBef>
              <a:spcAft>
                <a:spcPct val="0"/>
              </a:spcAft>
              <a:buChar char="»"/>
              <a:defRPr sz="2000">
                <a:solidFill>
                  <a:schemeClr val="tx1"/>
                </a:solidFill>
                <a:latin typeface="Arial" pitchFamily="34" charset="0"/>
              </a:defRPr>
            </a:lvl6pPr>
            <a:lvl7pPr marL="2971800" indent="-228600" fontAlgn="base">
              <a:spcBef>
                <a:spcPct val="20000"/>
              </a:spcBef>
              <a:spcAft>
                <a:spcPct val="0"/>
              </a:spcAft>
              <a:buChar char="»"/>
              <a:defRPr sz="2000">
                <a:solidFill>
                  <a:schemeClr val="tx1"/>
                </a:solidFill>
                <a:latin typeface="Arial" pitchFamily="34" charset="0"/>
              </a:defRPr>
            </a:lvl7pPr>
            <a:lvl8pPr marL="3429000" indent="-228600" fontAlgn="base">
              <a:spcBef>
                <a:spcPct val="20000"/>
              </a:spcBef>
              <a:spcAft>
                <a:spcPct val="0"/>
              </a:spcAft>
              <a:buChar char="»"/>
              <a:defRPr sz="2000">
                <a:solidFill>
                  <a:schemeClr val="tx1"/>
                </a:solidFill>
                <a:latin typeface="Arial" pitchFamily="34" charset="0"/>
              </a:defRPr>
            </a:lvl8pPr>
            <a:lvl9pPr marL="3886200" indent="-228600" fontAlgn="base">
              <a:spcBef>
                <a:spcPct val="20000"/>
              </a:spcBef>
              <a:spcAft>
                <a:spcPct val="0"/>
              </a:spcAft>
              <a:buChar char="»"/>
              <a:defRPr sz="2000">
                <a:solidFill>
                  <a:schemeClr val="tx1"/>
                </a:solidFill>
                <a:latin typeface="Arial" pitchFamily="34" charset="0"/>
              </a:defRPr>
            </a:lvl9pPr>
          </a:lstStyle>
          <a:p>
            <a:pPr marL="0" lvl="0" indent="0" algn="ctr" fontAlgn="base">
              <a:spcBef>
                <a:spcPts val="200"/>
              </a:spcBef>
              <a:spcAft>
                <a:spcPts val="200"/>
              </a:spcAft>
              <a:buNone/>
            </a:pPr>
            <a:r>
              <a:rPr lang="pl-PL" altLang="pl-PL" sz="2000" b="1" dirty="0">
                <a:solidFill>
                  <a:srgbClr val="000000"/>
                </a:solidFill>
                <a:latin typeface="+mn-lt"/>
              </a:rPr>
              <a:t>Strategia rozwoju województwa mazowieckiego do 2030 </a:t>
            </a:r>
            <a:r>
              <a:rPr lang="pl-PL" altLang="pl-PL" sz="2000" b="1" dirty="0" smtClean="0">
                <a:solidFill>
                  <a:srgbClr val="000000"/>
                </a:solidFill>
                <a:latin typeface="+mn-lt"/>
              </a:rPr>
              <a:t>roku </a:t>
            </a:r>
          </a:p>
          <a:p>
            <a:pPr marL="0" lvl="0" indent="0" algn="ctr" fontAlgn="base">
              <a:spcBef>
                <a:spcPts val="200"/>
              </a:spcBef>
              <a:spcAft>
                <a:spcPts val="200"/>
              </a:spcAft>
              <a:buNone/>
            </a:pPr>
            <a:r>
              <a:rPr lang="pl-PL" altLang="pl-PL" sz="2000" b="1" dirty="0" smtClean="0">
                <a:solidFill>
                  <a:srgbClr val="000000"/>
                </a:solidFill>
                <a:latin typeface="+mn-lt"/>
              </a:rPr>
              <a:t>  </a:t>
            </a:r>
            <a:r>
              <a:rPr lang="pl-PL" altLang="pl-PL" sz="2000" b="1" dirty="0">
                <a:solidFill>
                  <a:srgbClr val="000000"/>
                </a:solidFill>
                <a:latin typeface="+mn-lt"/>
              </a:rPr>
              <a:t>Innowacyjne Mazowsze (2013)</a:t>
            </a:r>
          </a:p>
          <a:p>
            <a:pPr marL="0" indent="0" algn="ctr" fontAlgn="base">
              <a:spcBef>
                <a:spcPct val="40000"/>
              </a:spcBef>
              <a:spcAft>
                <a:spcPct val="40000"/>
              </a:spcAft>
              <a:buFontTx/>
              <a:buNone/>
            </a:pPr>
            <a:r>
              <a:rPr lang="pl-PL" sz="2000" b="1" dirty="0" smtClean="0">
                <a:solidFill>
                  <a:srgbClr val="000000"/>
                </a:solidFill>
                <a:latin typeface="+mn-lt"/>
              </a:rPr>
              <a:t>CEL </a:t>
            </a:r>
            <a:r>
              <a:rPr lang="pl-PL" sz="2000" b="1" dirty="0">
                <a:solidFill>
                  <a:srgbClr val="000000"/>
                </a:solidFill>
                <a:latin typeface="+mn-lt"/>
              </a:rPr>
              <a:t>GŁÓWNY</a:t>
            </a:r>
          </a:p>
          <a:p>
            <a:pPr marL="0" indent="0" algn="ctr" fontAlgn="base">
              <a:spcBef>
                <a:spcPct val="40000"/>
              </a:spcBef>
              <a:spcAft>
                <a:spcPct val="40000"/>
              </a:spcAft>
              <a:buFontTx/>
              <a:buNone/>
            </a:pPr>
            <a:r>
              <a:rPr lang="pl-PL" sz="2000" b="1" dirty="0">
                <a:solidFill>
                  <a:srgbClr val="000000"/>
                </a:solidFill>
                <a:latin typeface="+mn-lt"/>
              </a:rPr>
              <a:t>ZMNIEJSZENIE DYSPROPORCJI ROZWOJU W WOJEWÓDZTWIE MAZOWIECKIM</a:t>
            </a:r>
            <a:r>
              <a:rPr lang="pl-PL" sz="2000" b="1" dirty="0" smtClean="0">
                <a:solidFill>
                  <a:srgbClr val="000000"/>
                </a:solidFill>
                <a:latin typeface="+mn-lt"/>
              </a:rPr>
              <a:t>, WZROST </a:t>
            </a:r>
            <a:r>
              <a:rPr lang="pl-PL" sz="2000" b="1" dirty="0">
                <a:solidFill>
                  <a:srgbClr val="000000"/>
                </a:solidFill>
                <a:latin typeface="+mn-lt"/>
              </a:rPr>
              <a:t>ZNACZENIA OBSZARU METROPOLITALNEGO WARSZAWY W </a:t>
            </a:r>
            <a:r>
              <a:rPr lang="pl-PL" sz="1700" b="1" dirty="0">
                <a:solidFill>
                  <a:srgbClr val="000000"/>
                </a:solidFill>
                <a:latin typeface="+mn-lt"/>
              </a:rPr>
              <a:t>EUROPIE</a:t>
            </a:r>
            <a:endParaRPr lang="pl-PL" sz="1700" b="1" dirty="0" smtClean="0">
              <a:solidFill>
                <a:srgbClr val="000000"/>
              </a:solidFill>
              <a:latin typeface="+mn-lt"/>
            </a:endParaRPr>
          </a:p>
        </p:txBody>
      </p:sp>
      <p:sp>
        <p:nvSpPr>
          <p:cNvPr id="3" name="Prostokąt 2"/>
          <p:cNvSpPr/>
          <p:nvPr/>
        </p:nvSpPr>
        <p:spPr>
          <a:xfrm>
            <a:off x="107950" y="4112516"/>
            <a:ext cx="3239914" cy="707886"/>
          </a:xfrm>
          <a:prstGeom prst="rect">
            <a:avLst/>
          </a:prstGeom>
          <a:solidFill>
            <a:schemeClr val="bg1">
              <a:lumMod val="85000"/>
            </a:schemeClr>
          </a:solidFill>
          <a:ln>
            <a:solidFill>
              <a:schemeClr val="bg1">
                <a:lumMod val="95000"/>
              </a:schemeClr>
            </a:solidFill>
          </a:ln>
        </p:spPr>
        <p:txBody>
          <a:bodyPr wrap="square">
            <a:spAutoFit/>
          </a:bodyPr>
          <a:lstStyle/>
          <a:p>
            <a:pPr lvl="0" algn="ctr"/>
            <a:r>
              <a:rPr lang="pl-PL" altLang="pl-PL" sz="2000" b="1" kern="0" dirty="0">
                <a:solidFill>
                  <a:srgbClr val="FF0000"/>
                </a:solidFill>
              </a:rPr>
              <a:t>Obszary strategicznej </a:t>
            </a:r>
            <a:r>
              <a:rPr lang="pl-PL" altLang="pl-PL" sz="2000" b="1" dirty="0">
                <a:solidFill>
                  <a:srgbClr val="FF0000"/>
                </a:solidFill>
              </a:rPr>
              <a:t>interwencji</a:t>
            </a:r>
            <a:r>
              <a:rPr lang="pl-PL" altLang="pl-PL" sz="2000" b="1" kern="0" dirty="0">
                <a:solidFill>
                  <a:srgbClr val="FF0000"/>
                </a:solidFill>
              </a:rPr>
              <a:t> (OSI)</a:t>
            </a:r>
          </a:p>
        </p:txBody>
      </p:sp>
      <p:sp>
        <p:nvSpPr>
          <p:cNvPr id="5" name="Prostokąt 4"/>
          <p:cNvSpPr/>
          <p:nvPr/>
        </p:nvSpPr>
        <p:spPr>
          <a:xfrm>
            <a:off x="4139952" y="5172880"/>
            <a:ext cx="4967758" cy="95410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l-PL" b="1" i="0" u="none" strike="noStrike" kern="0" cap="none" spc="0" normalizeH="0" baseline="0" noProof="0" dirty="0" smtClean="0">
                <a:ln>
                  <a:noFill/>
                </a:ln>
                <a:solidFill>
                  <a:schemeClr val="accent1">
                    <a:lumMod val="10000"/>
                  </a:schemeClr>
                </a:solidFill>
                <a:effectLst/>
                <a:uLnTx/>
                <a:uFillTx/>
                <a:ea typeface="+mj-ea"/>
                <a:cs typeface="+mj-cs"/>
              </a:rPr>
              <a:t>Zintegrowane </a:t>
            </a:r>
            <a:r>
              <a:rPr kumimoji="0" lang="pl-PL" sz="2000" b="1" i="0" u="none" strike="noStrike" kern="0" cap="none" spc="0" normalizeH="0" baseline="0" noProof="0" dirty="0" smtClean="0">
                <a:ln>
                  <a:noFill/>
                </a:ln>
                <a:solidFill>
                  <a:schemeClr val="accent1">
                    <a:lumMod val="10000"/>
                  </a:schemeClr>
                </a:solidFill>
                <a:effectLst/>
                <a:uLnTx/>
                <a:uFillTx/>
                <a:ea typeface="+mj-ea"/>
                <a:cs typeface="+mj-cs"/>
              </a:rPr>
              <a:t>Inwestycje</a:t>
            </a:r>
            <a:r>
              <a:rPr kumimoji="0" lang="pl-PL" b="1" i="0" u="none" strike="noStrike" kern="0" cap="none" spc="0" normalizeH="0" baseline="0" noProof="0" dirty="0" smtClean="0">
                <a:ln>
                  <a:noFill/>
                </a:ln>
                <a:solidFill>
                  <a:schemeClr val="accent1">
                    <a:lumMod val="10000"/>
                  </a:schemeClr>
                </a:solidFill>
                <a:effectLst/>
                <a:uLnTx/>
                <a:uFillTx/>
                <a:ea typeface="+mj-ea"/>
                <a:cs typeface="+mj-cs"/>
              </a:rPr>
              <a:t> Terytorialne -</a:t>
            </a:r>
            <a:r>
              <a:rPr kumimoji="0" lang="pl-PL" b="1" i="0" u="none" strike="noStrike" kern="0" cap="none" spc="0" normalizeH="0" noProof="0" dirty="0" smtClean="0">
                <a:ln>
                  <a:noFill/>
                </a:ln>
                <a:solidFill>
                  <a:schemeClr val="accent1">
                    <a:lumMod val="10000"/>
                  </a:schemeClr>
                </a:solidFill>
                <a:effectLst/>
                <a:uLnTx/>
                <a:uFillTx/>
                <a:ea typeface="+mj-ea"/>
                <a:cs typeface="+mj-cs"/>
              </a:rPr>
              <a:t> ZIT</a:t>
            </a:r>
            <a:endParaRPr kumimoji="0" lang="pl-PL" b="1" i="0" u="none" strike="noStrike" kern="0" cap="none" spc="0" normalizeH="0" baseline="0" noProof="0" dirty="0" smtClean="0">
              <a:ln>
                <a:noFill/>
              </a:ln>
              <a:solidFill>
                <a:schemeClr val="accent1">
                  <a:lumMod val="10000"/>
                </a:schemeClr>
              </a:solidFill>
              <a:effectLst/>
              <a:uLnTx/>
              <a:uFillTx/>
              <a:ea typeface="+mj-ea"/>
              <a:cs typeface="+mj-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l-PL" b="1" i="0" u="none" strike="noStrike" kern="0" cap="none" spc="0" normalizeH="0" baseline="0" noProof="0" dirty="0" smtClean="0">
                <a:ln>
                  <a:noFill/>
                </a:ln>
                <a:solidFill>
                  <a:srgbClr val="FF0000"/>
                </a:solidFill>
                <a:effectLst/>
                <a:uLnTx/>
                <a:uFillTx/>
                <a:ea typeface="+mj-ea"/>
                <a:cs typeface="+mj-cs"/>
              </a:rPr>
              <a:t> </a:t>
            </a:r>
            <a:br>
              <a:rPr kumimoji="0" lang="pl-PL" b="1" i="0" u="none" strike="noStrike" kern="0" cap="none" spc="0" normalizeH="0" baseline="0" noProof="0" dirty="0" smtClean="0">
                <a:ln>
                  <a:noFill/>
                </a:ln>
                <a:solidFill>
                  <a:srgbClr val="FF0000"/>
                </a:solidFill>
                <a:effectLst/>
                <a:uLnTx/>
                <a:uFillTx/>
                <a:ea typeface="+mj-ea"/>
                <a:cs typeface="+mj-cs"/>
              </a:rPr>
            </a:br>
            <a:r>
              <a:rPr kumimoji="0" lang="pl-PL" b="1" i="0" u="none" strike="noStrike" kern="0" cap="none" spc="0" normalizeH="0" baseline="0" noProof="0" dirty="0" smtClean="0">
                <a:ln>
                  <a:noFill/>
                </a:ln>
                <a:solidFill>
                  <a:schemeClr val="tx1">
                    <a:lumMod val="95000"/>
                    <a:lumOff val="5000"/>
                  </a:schemeClr>
                </a:solidFill>
                <a:effectLst/>
                <a:uLnTx/>
                <a:uFillTx/>
                <a:ea typeface="+mj-ea"/>
                <a:cs typeface="+mj-cs"/>
              </a:rPr>
              <a:t>Regionalne Inwestycje Terytorialne - RIT</a:t>
            </a:r>
            <a:endParaRPr kumimoji="0" lang="pl-PL" b="0" i="0" u="none" strike="noStrike" kern="0" cap="none" spc="0" normalizeH="0" baseline="0" noProof="0" dirty="0" smtClean="0">
              <a:ln>
                <a:noFill/>
              </a:ln>
              <a:solidFill>
                <a:schemeClr val="tx1">
                  <a:lumMod val="95000"/>
                  <a:lumOff val="5000"/>
                </a:schemeClr>
              </a:solidFill>
              <a:effectLst/>
              <a:uLnTx/>
              <a:uFillTx/>
            </a:endParaRPr>
          </a:p>
        </p:txBody>
      </p:sp>
      <p:sp>
        <p:nvSpPr>
          <p:cNvPr id="18" name="Strzałka: w prawo 5">
            <a:extLst>
              <a:ext uri="{FF2B5EF4-FFF2-40B4-BE49-F238E27FC236}">
                <a16:creationId xmlns:a16="http://schemas.microsoft.com/office/drawing/2014/main" id="{9C7A9DEE-8725-40A5-A42C-456EC1B32DF3}"/>
              </a:ext>
            </a:extLst>
          </p:cNvPr>
          <p:cNvSpPr/>
          <p:nvPr/>
        </p:nvSpPr>
        <p:spPr>
          <a:xfrm>
            <a:off x="3011010" y="5275916"/>
            <a:ext cx="1008112" cy="180020"/>
          </a:xfrm>
          <a:prstGeom prst="rightArrow">
            <a:avLst/>
          </a:prstGeom>
          <a:solidFill>
            <a:schemeClr val="tx1">
              <a:lumMod val="95000"/>
              <a:lumOff val="5000"/>
            </a:scheme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pl-PL" sz="1800" b="0" i="0" u="none" strike="noStrike" kern="0" cap="none" spc="0" normalizeH="0" baseline="0" noProof="0" dirty="0" smtClean="0">
                <a:ln>
                  <a:noFill/>
                </a:ln>
                <a:solidFill>
                  <a:prstClr val="white"/>
                </a:solidFill>
                <a:effectLst/>
                <a:uLnTx/>
                <a:uFillTx/>
                <a:latin typeface="Calibri" panose="020F0502020204030204" pitchFamily="34" charset="0"/>
              </a:rPr>
              <a:t> </a:t>
            </a:r>
          </a:p>
        </p:txBody>
      </p:sp>
      <p:sp>
        <p:nvSpPr>
          <p:cNvPr id="20" name="Prostokąt 19"/>
          <p:cNvSpPr/>
          <p:nvPr/>
        </p:nvSpPr>
        <p:spPr>
          <a:xfrm>
            <a:off x="289804" y="5172880"/>
            <a:ext cx="3225262" cy="95410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l-PL" b="1" i="0" u="none" strike="noStrike" kern="0" cap="none" spc="0" normalizeH="0" baseline="0" noProof="0" dirty="0" smtClean="0">
                <a:ln>
                  <a:noFill/>
                </a:ln>
                <a:solidFill>
                  <a:schemeClr val="accent1">
                    <a:lumMod val="10000"/>
                  </a:schemeClr>
                </a:solidFill>
                <a:effectLst/>
                <a:uLnTx/>
                <a:uFillTx/>
                <a:ea typeface="+mj-ea"/>
                <a:cs typeface="+mj-cs"/>
              </a:rPr>
              <a:t>Biegun </a:t>
            </a:r>
            <a:r>
              <a:rPr kumimoji="0" lang="pl-PL" sz="2000" b="1" i="0" u="none" strike="noStrike" kern="0" cap="none" spc="0" normalizeH="0" baseline="0" noProof="0" dirty="0" smtClean="0">
                <a:ln>
                  <a:noFill/>
                </a:ln>
                <a:solidFill>
                  <a:schemeClr val="accent1">
                    <a:lumMod val="10000"/>
                  </a:schemeClr>
                </a:solidFill>
                <a:effectLst/>
                <a:uLnTx/>
                <a:uFillTx/>
                <a:ea typeface="+mj-ea"/>
                <a:cs typeface="+mj-cs"/>
              </a:rPr>
              <a:t>wzrostu</a:t>
            </a:r>
          </a:p>
          <a:p>
            <a:pPr marL="0" marR="0" lvl="0" indent="0" defTabSz="914400" eaLnBrk="1" fontAlgn="auto" latinLnBrk="0" hangingPunct="1">
              <a:lnSpc>
                <a:spcPct val="100000"/>
              </a:lnSpc>
              <a:spcBef>
                <a:spcPts val="0"/>
              </a:spcBef>
              <a:spcAft>
                <a:spcPts val="0"/>
              </a:spcAft>
              <a:buClrTx/>
              <a:buSzTx/>
              <a:buFontTx/>
              <a:buNone/>
              <a:tabLst/>
              <a:defRPr/>
            </a:pPr>
            <a:r>
              <a:rPr kumimoji="0" lang="pl-PL" b="1" i="0" u="none" strike="noStrike" kern="0" cap="none" spc="0" normalizeH="0" baseline="0" noProof="0" dirty="0" smtClean="0">
                <a:ln>
                  <a:noFill/>
                </a:ln>
                <a:solidFill>
                  <a:srgbClr val="FF0000"/>
                </a:solidFill>
                <a:effectLst/>
                <a:uLnTx/>
                <a:uFillTx/>
                <a:ea typeface="+mj-ea"/>
                <a:cs typeface="+mj-cs"/>
              </a:rPr>
              <a:t> </a:t>
            </a:r>
            <a:br>
              <a:rPr kumimoji="0" lang="pl-PL" b="1" i="0" u="none" strike="noStrike" kern="0" cap="none" spc="0" normalizeH="0" baseline="0" noProof="0" dirty="0" smtClean="0">
                <a:ln>
                  <a:noFill/>
                </a:ln>
                <a:solidFill>
                  <a:srgbClr val="FF0000"/>
                </a:solidFill>
                <a:effectLst/>
                <a:uLnTx/>
                <a:uFillTx/>
                <a:ea typeface="+mj-ea"/>
                <a:cs typeface="+mj-cs"/>
              </a:rPr>
            </a:br>
            <a:r>
              <a:rPr kumimoji="0" lang="pl-PL" b="1" i="0" u="none" strike="noStrike" kern="0" cap="none" spc="0" normalizeH="0" baseline="0" noProof="0" dirty="0" smtClean="0">
                <a:ln>
                  <a:noFill/>
                </a:ln>
                <a:solidFill>
                  <a:schemeClr val="tx1">
                    <a:lumMod val="95000"/>
                    <a:lumOff val="5000"/>
                  </a:schemeClr>
                </a:solidFill>
                <a:effectLst/>
                <a:uLnTx/>
                <a:uFillTx/>
                <a:ea typeface="+mj-ea"/>
                <a:cs typeface="+mj-cs"/>
              </a:rPr>
              <a:t>Obszary problemowe</a:t>
            </a:r>
            <a:endParaRPr kumimoji="0" lang="pl-PL" b="0" i="0" u="none" strike="noStrike" kern="0" cap="none" spc="0" normalizeH="0" baseline="0" noProof="0" dirty="0" smtClean="0">
              <a:ln>
                <a:noFill/>
              </a:ln>
              <a:solidFill>
                <a:schemeClr val="tx1">
                  <a:lumMod val="95000"/>
                  <a:lumOff val="5000"/>
                </a:schemeClr>
              </a:solidFill>
              <a:effectLst/>
              <a:uLnTx/>
              <a:uFillTx/>
            </a:endParaRPr>
          </a:p>
        </p:txBody>
      </p:sp>
      <p:sp>
        <p:nvSpPr>
          <p:cNvPr id="21" name="Prostokąt 20"/>
          <p:cNvSpPr/>
          <p:nvPr/>
        </p:nvSpPr>
        <p:spPr>
          <a:xfrm>
            <a:off x="4283968" y="4112516"/>
            <a:ext cx="3967932" cy="707886"/>
          </a:xfrm>
          <a:prstGeom prst="rect">
            <a:avLst/>
          </a:prstGeom>
          <a:solidFill>
            <a:schemeClr val="bg1">
              <a:lumMod val="85000"/>
            </a:schemeClr>
          </a:solidFill>
        </p:spPr>
        <p:txBody>
          <a:bodyPr wrap="square">
            <a:spAutoFit/>
          </a:bodyPr>
          <a:lstStyle/>
          <a:p>
            <a:pPr lvl="0" algn="ctr"/>
            <a:r>
              <a:rPr lang="pl-PL" altLang="pl-PL" sz="2000" b="1" kern="0" dirty="0" smtClean="0">
                <a:solidFill>
                  <a:srgbClr val="FF0000"/>
                </a:solidFill>
              </a:rPr>
              <a:t>Instrumenty </a:t>
            </a:r>
            <a:br>
              <a:rPr lang="pl-PL" altLang="pl-PL" sz="2000" b="1" kern="0" dirty="0" smtClean="0">
                <a:solidFill>
                  <a:srgbClr val="FF0000"/>
                </a:solidFill>
              </a:rPr>
            </a:br>
            <a:r>
              <a:rPr lang="pl-PL" altLang="pl-PL" sz="2000" b="1" kern="0" dirty="0" smtClean="0">
                <a:solidFill>
                  <a:srgbClr val="FF0000"/>
                </a:solidFill>
              </a:rPr>
              <a:t>polityki rozwoju</a:t>
            </a:r>
          </a:p>
        </p:txBody>
      </p:sp>
      <p:sp>
        <p:nvSpPr>
          <p:cNvPr id="22" name="Strzałka: w prawo 5">
            <a:extLst>
              <a:ext uri="{FF2B5EF4-FFF2-40B4-BE49-F238E27FC236}">
                <a16:creationId xmlns:a16="http://schemas.microsoft.com/office/drawing/2014/main" id="{9C7A9DEE-8725-40A5-A42C-456EC1B32DF3}"/>
              </a:ext>
            </a:extLst>
          </p:cNvPr>
          <p:cNvSpPr/>
          <p:nvPr/>
        </p:nvSpPr>
        <p:spPr>
          <a:xfrm>
            <a:off x="3011010" y="5881179"/>
            <a:ext cx="1008112" cy="180020"/>
          </a:xfrm>
          <a:prstGeom prst="rightArrow">
            <a:avLst/>
          </a:prstGeom>
          <a:solidFill>
            <a:schemeClr val="tx1">
              <a:lumMod val="95000"/>
              <a:lumOff val="5000"/>
            </a:scheme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pl-PL" sz="1800" b="0" i="0" u="none" strike="noStrike" kern="0" cap="none" spc="0" normalizeH="0" baseline="0" noProof="0" dirty="0" smtClean="0">
              <a:ln>
                <a:noFill/>
              </a:ln>
              <a:solidFill>
                <a:schemeClr val="tx1">
                  <a:lumMod val="95000"/>
                  <a:lumOff val="5000"/>
                </a:schemeClr>
              </a:solidFill>
              <a:effectLst/>
              <a:uLnTx/>
              <a:uFillTx/>
              <a:latin typeface="Calibri" panose="020F0502020204030204" pitchFamily="34" charset="0"/>
            </a:endParaRPr>
          </a:p>
        </p:txBody>
      </p:sp>
    </p:spTree>
    <p:extLst>
      <p:ext uri="{BB962C8B-B14F-4D97-AF65-F5344CB8AC3E}">
        <p14:creationId xmlns:p14="http://schemas.microsoft.com/office/powerpoint/2010/main" val="419557140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upa 20"/>
          <p:cNvGrpSpPr>
            <a:grpSpLocks/>
          </p:cNvGrpSpPr>
          <p:nvPr/>
        </p:nvGrpSpPr>
        <p:grpSpPr bwMode="auto">
          <a:xfrm>
            <a:off x="0" y="357188"/>
            <a:ext cx="9144000" cy="6500812"/>
            <a:chOff x="0" y="357166"/>
            <a:chExt cx="9144000" cy="6500834"/>
          </a:xfrm>
        </p:grpSpPr>
        <p:sp>
          <p:nvSpPr>
            <p:cNvPr id="4" name="Prostokąt 3"/>
            <p:cNvSpPr/>
            <p:nvPr/>
          </p:nvSpPr>
          <p:spPr>
            <a:xfrm>
              <a:off x="0" y="6500812"/>
              <a:ext cx="9144000" cy="357188"/>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pl-PL" dirty="0">
                <a:solidFill>
                  <a:srgbClr val="FFFFFF"/>
                </a:solidFill>
                <a:latin typeface="Calibri" panose="020F0502020204030204" pitchFamily="34" charset="0"/>
              </a:endParaRPr>
            </a:p>
          </p:txBody>
        </p:sp>
        <p:grpSp>
          <p:nvGrpSpPr>
            <p:cNvPr id="14344" name="Grupa 19"/>
            <p:cNvGrpSpPr>
              <a:grpSpLocks/>
            </p:cNvGrpSpPr>
            <p:nvPr/>
          </p:nvGrpSpPr>
          <p:grpSpPr bwMode="auto">
            <a:xfrm>
              <a:off x="357158" y="357166"/>
              <a:ext cx="8429684" cy="422629"/>
              <a:chOff x="357158" y="357166"/>
              <a:chExt cx="8429684" cy="422629"/>
            </a:xfrm>
          </p:grpSpPr>
          <p:pic>
            <p:nvPicPr>
              <p:cNvPr id="14345" name="Obraz 4" descr="logotyp(claim)_pl.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158" y="357166"/>
                <a:ext cx="2214578" cy="42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Obraz 6" descr="piktogramy_zestaw.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0826" y="357166"/>
                <a:ext cx="2286016" cy="32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4339" name="Symbol zastępczy numeru slajdu 17"/>
          <p:cNvSpPr txBox="1">
            <a:spLocks noGrp="1"/>
          </p:cNvSpPr>
          <p:nvPr/>
        </p:nvSpPr>
        <p:spPr bwMode="auto">
          <a:xfrm>
            <a:off x="357188" y="6500813"/>
            <a:ext cx="4286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fld id="{FBFA4968-63B7-4BED-9A9D-80F455007647}" type="slidenum">
              <a:rPr lang="pl-PL" altLang="pl-PL" sz="1200">
                <a:solidFill>
                  <a:srgbClr val="FFFFFF"/>
                </a:solidFill>
                <a:latin typeface="Calibri" panose="020F0502020204030204" pitchFamily="34" charset="0"/>
                <a:cs typeface="Arial" pitchFamily="34" charset="0"/>
              </a:rPr>
              <a:pPr eaLnBrk="1" fontAlgn="base" hangingPunct="1">
                <a:spcBef>
                  <a:spcPct val="0"/>
                </a:spcBef>
                <a:spcAft>
                  <a:spcPct val="0"/>
                </a:spcAft>
                <a:buFontTx/>
                <a:buNone/>
              </a:pPr>
              <a:t>6</a:t>
            </a:fld>
            <a:endParaRPr lang="pl-PL" altLang="pl-PL" sz="1200" dirty="0">
              <a:solidFill>
                <a:srgbClr val="FFFFFF"/>
              </a:solidFill>
              <a:latin typeface="Calibri" panose="020F0502020204030204" pitchFamily="34" charset="0"/>
              <a:cs typeface="Arial" pitchFamily="34" charset="0"/>
            </a:endParaRPr>
          </a:p>
        </p:txBody>
      </p:sp>
      <p:pic>
        <p:nvPicPr>
          <p:cNvPr id="14342"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88280"/>
            <a:ext cx="4562475" cy="641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 name="Rectangle 9"/>
          <p:cNvSpPr txBox="1">
            <a:spLocks noChangeArrowheads="1"/>
          </p:cNvSpPr>
          <p:nvPr/>
        </p:nvSpPr>
        <p:spPr bwMode="auto">
          <a:xfrm>
            <a:off x="357158" y="1336607"/>
            <a:ext cx="4070826" cy="130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pl-PL" altLang="pl-PL" sz="2800" b="1" kern="0" dirty="0" smtClean="0">
                <a:solidFill>
                  <a:srgbClr val="FF0000"/>
                </a:solidFill>
              </a:rPr>
              <a:t>Obszary strategicznej </a:t>
            </a:r>
            <a:r>
              <a:rPr lang="pl-PL" altLang="pl-PL" sz="2800" b="1" dirty="0">
                <a:solidFill>
                  <a:srgbClr val="FF0000"/>
                </a:solidFill>
                <a:ea typeface="+mn-ea"/>
                <a:cs typeface="+mn-cs"/>
              </a:rPr>
              <a:t>interwencji</a:t>
            </a:r>
            <a:r>
              <a:rPr lang="pl-PL" altLang="pl-PL" sz="2800" b="1" kern="0" dirty="0" smtClean="0">
                <a:solidFill>
                  <a:srgbClr val="FF0000"/>
                </a:solidFill>
              </a:rPr>
              <a:t> (OSI)</a:t>
            </a:r>
            <a:endParaRPr lang="pl-PL" altLang="pl-PL" sz="2800" b="1" kern="0" dirty="0">
              <a:solidFill>
                <a:srgbClr val="FF0000"/>
              </a:solidFill>
            </a:endParaRPr>
          </a:p>
        </p:txBody>
      </p:sp>
      <p:sp>
        <p:nvSpPr>
          <p:cNvPr id="12" name="Prostokąt 1"/>
          <p:cNvSpPr>
            <a:spLocks noChangeArrowheads="1"/>
          </p:cNvSpPr>
          <p:nvPr/>
        </p:nvSpPr>
        <p:spPr bwMode="auto">
          <a:xfrm>
            <a:off x="431800" y="3275964"/>
            <a:ext cx="3996184"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285750" indent="-285750" eaLnBrk="1" fontAlgn="base" hangingPunct="1">
              <a:spcBef>
                <a:spcPct val="0"/>
              </a:spcBef>
              <a:spcAft>
                <a:spcPts val="1200"/>
              </a:spcAft>
              <a:buFont typeface="Arial" charset="0"/>
              <a:buChar char="•"/>
            </a:pPr>
            <a:r>
              <a:rPr lang="pl-PL" altLang="pl-PL" sz="2000" b="1" dirty="0" smtClean="0">
                <a:solidFill>
                  <a:srgbClr val="000000"/>
                </a:solidFill>
                <a:latin typeface="+mn-lt"/>
              </a:rPr>
              <a:t>Biegun wzrostu</a:t>
            </a:r>
            <a:r>
              <a:rPr lang="pl-PL" altLang="pl-PL" sz="2000" dirty="0" smtClean="0">
                <a:solidFill>
                  <a:srgbClr val="000000"/>
                </a:solidFill>
                <a:latin typeface="+mn-lt"/>
              </a:rPr>
              <a:t>: Obszar Metropolitalny Warszawy</a:t>
            </a:r>
          </a:p>
          <a:p>
            <a:pPr marL="285750" indent="-285750" eaLnBrk="1" fontAlgn="base" hangingPunct="1">
              <a:spcBef>
                <a:spcPct val="0"/>
              </a:spcBef>
              <a:spcAft>
                <a:spcPts val="1200"/>
              </a:spcAft>
              <a:buFont typeface="Arial" charset="0"/>
              <a:buChar char="•"/>
            </a:pPr>
            <a:r>
              <a:rPr lang="pl-PL" altLang="pl-PL" sz="2000" b="1" dirty="0" smtClean="0">
                <a:solidFill>
                  <a:srgbClr val="000000"/>
                </a:solidFill>
                <a:latin typeface="+mn-lt"/>
              </a:rPr>
              <a:t>OSI problemowe</a:t>
            </a:r>
            <a:r>
              <a:rPr lang="pl-PL" altLang="pl-PL" sz="2000" dirty="0" smtClean="0">
                <a:solidFill>
                  <a:srgbClr val="000000"/>
                </a:solidFill>
                <a:latin typeface="+mn-lt"/>
              </a:rPr>
              <a:t>: </a:t>
            </a:r>
            <a:br>
              <a:rPr lang="pl-PL" altLang="pl-PL" sz="2000" dirty="0" smtClean="0">
                <a:solidFill>
                  <a:srgbClr val="000000"/>
                </a:solidFill>
                <a:latin typeface="+mn-lt"/>
              </a:rPr>
            </a:br>
            <a:r>
              <a:rPr lang="pl-PL" altLang="pl-PL" sz="2000" dirty="0" smtClean="0">
                <a:solidFill>
                  <a:srgbClr val="000000"/>
                </a:solidFill>
                <a:latin typeface="+mn-lt"/>
              </a:rPr>
              <a:t>płocko-ciechanowski, </a:t>
            </a:r>
            <a:br>
              <a:rPr lang="pl-PL" altLang="pl-PL" sz="2000" dirty="0" smtClean="0">
                <a:solidFill>
                  <a:srgbClr val="000000"/>
                </a:solidFill>
                <a:latin typeface="+mn-lt"/>
              </a:rPr>
            </a:br>
            <a:r>
              <a:rPr lang="pl-PL" altLang="pl-PL" sz="2000" dirty="0" smtClean="0">
                <a:solidFill>
                  <a:srgbClr val="000000"/>
                </a:solidFill>
                <a:latin typeface="+mn-lt"/>
              </a:rPr>
              <a:t>radomski i ostrołęcko-siedlecki</a:t>
            </a:r>
          </a:p>
        </p:txBody>
      </p:sp>
    </p:spTree>
    <p:extLst>
      <p:ext uri="{BB962C8B-B14F-4D97-AF65-F5344CB8AC3E}">
        <p14:creationId xmlns:p14="http://schemas.microsoft.com/office/powerpoint/2010/main" val="110187985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7950" y="836712"/>
            <a:ext cx="8928100" cy="785648"/>
          </a:xfrm>
        </p:spPr>
        <p:txBody>
          <a:bodyPr/>
          <a:lstStyle/>
          <a:p>
            <a:r>
              <a:rPr lang="pl-PL" sz="2800" b="1" kern="1200" dirty="0">
                <a:solidFill>
                  <a:srgbClr val="FF0000"/>
                </a:solidFill>
                <a:ea typeface="+mn-ea"/>
                <a:cs typeface="+mn-cs"/>
              </a:rPr>
              <a:t>Zintegrowane Inwestycje Terytorialne </a:t>
            </a:r>
            <a:br>
              <a:rPr lang="pl-PL" sz="2800" b="1" kern="1200" dirty="0">
                <a:solidFill>
                  <a:srgbClr val="FF0000"/>
                </a:solidFill>
                <a:ea typeface="+mn-ea"/>
                <a:cs typeface="+mn-cs"/>
              </a:rPr>
            </a:br>
            <a:r>
              <a:rPr lang="pl-PL" sz="2800" b="1" kern="1200" dirty="0">
                <a:solidFill>
                  <a:srgbClr val="FF0000"/>
                </a:solidFill>
                <a:ea typeface="+mn-ea"/>
                <a:cs typeface="+mn-cs"/>
              </a:rPr>
              <a:t>oraz Regionalne Inwestycje Terytorialne</a:t>
            </a:r>
          </a:p>
        </p:txBody>
      </p:sp>
      <p:sp>
        <p:nvSpPr>
          <p:cNvPr id="14" name="Prostokąt 13"/>
          <p:cNvSpPr/>
          <p:nvPr/>
        </p:nvSpPr>
        <p:spPr>
          <a:xfrm>
            <a:off x="8892480" y="1916832"/>
            <a:ext cx="116538" cy="35283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pl-PL">
              <a:solidFill>
                <a:srgbClr val="FFFFFF"/>
              </a:solidFill>
            </a:endParaRPr>
          </a:p>
        </p:txBody>
      </p:sp>
      <p:sp>
        <p:nvSpPr>
          <p:cNvPr id="15" name="Prostokąt 14"/>
          <p:cNvSpPr/>
          <p:nvPr/>
        </p:nvSpPr>
        <p:spPr>
          <a:xfrm>
            <a:off x="7079953" y="5229200"/>
            <a:ext cx="1929065" cy="1052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pl-PL">
              <a:solidFill>
                <a:srgbClr val="FFFFFF"/>
              </a:solidFill>
            </a:endParaRPr>
          </a:p>
        </p:txBody>
      </p:sp>
      <p:sp>
        <p:nvSpPr>
          <p:cNvPr id="23" name="Prostokąt 1"/>
          <p:cNvSpPr>
            <a:spLocks noChangeArrowheads="1"/>
          </p:cNvSpPr>
          <p:nvPr/>
        </p:nvSpPr>
        <p:spPr bwMode="auto">
          <a:xfrm>
            <a:off x="107950" y="1897098"/>
            <a:ext cx="8928100" cy="493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179388" indent="-179388" algn="just" eaLnBrk="1" fontAlgn="base" hangingPunct="1">
              <a:spcBef>
                <a:spcPct val="0"/>
              </a:spcBef>
              <a:spcAft>
                <a:spcPts val="1200"/>
              </a:spcAft>
              <a:buFont typeface="Arial" charset="0"/>
              <a:buChar char="•"/>
            </a:pPr>
            <a:r>
              <a:rPr lang="pl-PL" altLang="pl-PL" sz="2000" dirty="0" smtClean="0">
                <a:solidFill>
                  <a:srgbClr val="000000"/>
                </a:solidFill>
                <a:latin typeface="+mn-lt"/>
              </a:rPr>
              <a:t>Zintegrowane Inwestycje Terytorialne dla Warszawskiego Obszaru Funkcjonalnego</a:t>
            </a:r>
          </a:p>
          <a:p>
            <a:pPr marL="179388" indent="-179388" algn="just" eaLnBrk="1" fontAlgn="base" hangingPunct="1">
              <a:spcBef>
                <a:spcPct val="0"/>
              </a:spcBef>
              <a:spcAft>
                <a:spcPts val="1200"/>
              </a:spcAft>
              <a:buFont typeface="Arial" charset="0"/>
              <a:buChar char="•"/>
            </a:pPr>
            <a:r>
              <a:rPr lang="pl-PL" altLang="pl-PL" sz="2000" dirty="0" smtClean="0">
                <a:solidFill>
                  <a:srgbClr val="000000"/>
                </a:solidFill>
                <a:latin typeface="+mn-lt"/>
              </a:rPr>
              <a:t>Regionalne Inwestycje Terytorialne dla </a:t>
            </a:r>
            <a:r>
              <a:rPr lang="pl-PL" altLang="pl-PL" sz="2000" dirty="0" smtClean="0">
                <a:latin typeface="+mn-lt"/>
              </a:rPr>
              <a:t>subregionów: </a:t>
            </a:r>
            <a:r>
              <a:rPr lang="pl-PL" altLang="pl-PL" sz="2000" dirty="0" smtClean="0">
                <a:solidFill>
                  <a:srgbClr val="000000"/>
                </a:solidFill>
                <a:latin typeface="+mn-lt"/>
              </a:rPr>
              <a:t>płockiego, ciechanowskiego, </a:t>
            </a:r>
            <a:r>
              <a:rPr lang="pl-PL" altLang="pl-PL" sz="2000" b="1" dirty="0" smtClean="0">
                <a:solidFill>
                  <a:srgbClr val="000000"/>
                </a:solidFill>
                <a:latin typeface="+mn-lt"/>
              </a:rPr>
              <a:t>ostrołęckiego</a:t>
            </a:r>
            <a:r>
              <a:rPr lang="pl-PL" altLang="pl-PL" sz="2000" dirty="0" smtClean="0">
                <a:solidFill>
                  <a:srgbClr val="000000"/>
                </a:solidFill>
                <a:latin typeface="+mn-lt"/>
              </a:rPr>
              <a:t>, siedleckiego  i radomskiego</a:t>
            </a:r>
          </a:p>
          <a:p>
            <a:pPr eaLnBrk="1" fontAlgn="base" hangingPunct="1">
              <a:spcBef>
                <a:spcPct val="0"/>
              </a:spcBef>
              <a:spcAft>
                <a:spcPts val="600"/>
              </a:spcAft>
              <a:buNone/>
            </a:pPr>
            <a:r>
              <a:rPr lang="pl-PL" altLang="pl-PL" sz="2000" dirty="0" smtClean="0">
                <a:solidFill>
                  <a:srgbClr val="000000"/>
                </a:solidFill>
                <a:latin typeface="+mn-lt"/>
              </a:rPr>
              <a:t>	- W obecnej perspektywie finansowej 2014-2020 inwestycje realizowane są</a:t>
            </a:r>
            <a:br>
              <a:rPr lang="pl-PL" altLang="pl-PL" sz="2000" dirty="0" smtClean="0">
                <a:solidFill>
                  <a:srgbClr val="000000"/>
                </a:solidFill>
                <a:latin typeface="+mn-lt"/>
              </a:rPr>
            </a:br>
            <a:r>
              <a:rPr lang="pl-PL" altLang="pl-PL" sz="2000" dirty="0" smtClean="0">
                <a:solidFill>
                  <a:srgbClr val="000000"/>
                </a:solidFill>
                <a:latin typeface="+mn-lt"/>
              </a:rPr>
              <a:t>	  m.in. w ramach współpracy między lokalnymi JST w formie Regionalnych Inwestycji Terytorialnych (RIT).</a:t>
            </a:r>
            <a:br>
              <a:rPr lang="pl-PL" altLang="pl-PL" sz="2000" dirty="0" smtClean="0">
                <a:solidFill>
                  <a:srgbClr val="000000"/>
                </a:solidFill>
                <a:latin typeface="+mn-lt"/>
              </a:rPr>
            </a:br>
            <a:endParaRPr lang="pl-PL" altLang="pl-PL" sz="2000" dirty="0" smtClean="0">
              <a:latin typeface="+mn-lt"/>
            </a:endParaRPr>
          </a:p>
          <a:p>
            <a:pPr eaLnBrk="1" fontAlgn="base" hangingPunct="1">
              <a:spcBef>
                <a:spcPct val="0"/>
              </a:spcBef>
              <a:spcAft>
                <a:spcPts val="1200"/>
              </a:spcAft>
              <a:buNone/>
            </a:pPr>
            <a:r>
              <a:rPr lang="pl-PL" altLang="pl-PL" sz="2000" dirty="0" smtClean="0">
                <a:latin typeface="+mn-lt"/>
              </a:rPr>
              <a:t>Instrumentami </a:t>
            </a:r>
            <a:r>
              <a:rPr lang="pl-PL" altLang="pl-PL" sz="2000" dirty="0">
                <a:latin typeface="+mn-lt"/>
              </a:rPr>
              <a:t>opartymi na współpracy samorządów lokalnych, przy </a:t>
            </a:r>
            <a:r>
              <a:rPr lang="pl-PL" altLang="pl-PL" sz="2000" dirty="0" smtClean="0">
                <a:latin typeface="+mn-lt"/>
              </a:rPr>
              <a:t>wsparciu samorządu </a:t>
            </a:r>
            <a:r>
              <a:rPr lang="pl-PL" altLang="pl-PL" sz="2000" dirty="0">
                <a:latin typeface="+mn-lt"/>
              </a:rPr>
              <a:t>województwa, są również: </a:t>
            </a:r>
            <a:endParaRPr lang="pl-PL" altLang="pl-PL" sz="2000" dirty="0" smtClean="0">
              <a:latin typeface="+mn-lt"/>
            </a:endParaRPr>
          </a:p>
          <a:p>
            <a:pPr marL="263525" indent="-263525" eaLnBrk="1" fontAlgn="base" hangingPunct="1">
              <a:spcBef>
                <a:spcPct val="0"/>
              </a:spcBef>
              <a:buNone/>
            </a:pPr>
            <a:r>
              <a:rPr lang="pl-PL" altLang="pl-PL" sz="2000" dirty="0" smtClean="0">
                <a:solidFill>
                  <a:srgbClr val="000000"/>
                </a:solidFill>
                <a:latin typeface="+mn-lt"/>
              </a:rPr>
              <a:t>- Samorządowy </a:t>
            </a:r>
            <a:r>
              <a:rPr lang="pl-PL" altLang="pl-PL" sz="2000" dirty="0">
                <a:solidFill>
                  <a:srgbClr val="000000"/>
                </a:solidFill>
                <a:latin typeface="+mn-lt"/>
              </a:rPr>
              <a:t>Instrument Wsparcia Rozwoju Mazowsza na lata </a:t>
            </a:r>
            <a:r>
              <a:rPr lang="pl-PL" altLang="pl-PL" sz="2000" dirty="0" smtClean="0">
                <a:solidFill>
                  <a:srgbClr val="000000"/>
                </a:solidFill>
                <a:latin typeface="+mn-lt"/>
              </a:rPr>
              <a:t>2007-2009</a:t>
            </a:r>
          </a:p>
          <a:p>
            <a:pPr marL="263525" indent="-263525" eaLnBrk="1" fontAlgn="base" hangingPunct="1">
              <a:spcBef>
                <a:spcPct val="0"/>
              </a:spcBef>
              <a:buNone/>
            </a:pPr>
            <a:r>
              <a:rPr lang="pl-PL" altLang="pl-PL" sz="2000" dirty="0" smtClean="0">
                <a:solidFill>
                  <a:srgbClr val="000000"/>
                </a:solidFill>
                <a:latin typeface="+mn-lt"/>
              </a:rPr>
              <a:t>- Mazowiecki Instrument Aktywizacji Sołectw MAZOWSZE 2018</a:t>
            </a:r>
            <a:br>
              <a:rPr lang="pl-PL" altLang="pl-PL" sz="2000" dirty="0" smtClean="0">
                <a:solidFill>
                  <a:srgbClr val="000000"/>
                </a:solidFill>
                <a:latin typeface="+mn-lt"/>
              </a:rPr>
            </a:br>
            <a:r>
              <a:rPr lang="pl-PL" altLang="pl-PL" sz="2000" dirty="0" smtClean="0">
                <a:solidFill>
                  <a:srgbClr val="000000"/>
                </a:solidFill>
                <a:latin typeface="+mn-lt"/>
              </a:rPr>
              <a:t>	</a:t>
            </a:r>
            <a:endParaRPr lang="pl-PL" altLang="pl-PL" sz="2000" dirty="0">
              <a:solidFill>
                <a:srgbClr val="000000"/>
              </a:solidFill>
              <a:latin typeface="+mn-lt"/>
            </a:endParaRPr>
          </a:p>
        </p:txBody>
      </p:sp>
      <p:sp>
        <p:nvSpPr>
          <p:cNvPr id="9" name="Symbol zastępczy numeru slajdu 17"/>
          <p:cNvSpPr txBox="1">
            <a:spLocks noGrp="1"/>
          </p:cNvSpPr>
          <p:nvPr/>
        </p:nvSpPr>
        <p:spPr bwMode="auto">
          <a:xfrm>
            <a:off x="357188" y="6500813"/>
            <a:ext cx="4286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r>
              <a:rPr lang="pl-PL" altLang="pl-PL" sz="1200" dirty="0">
                <a:solidFill>
                  <a:srgbClr val="FFFFFF"/>
                </a:solidFill>
                <a:cs typeface="Arial" pitchFamily="34" charset="0"/>
              </a:rPr>
              <a:t>7</a:t>
            </a:r>
            <a:endParaRPr lang="pl-PL" altLang="pl-PL" sz="1200" dirty="0" smtClean="0">
              <a:solidFill>
                <a:srgbClr val="FFFFFF"/>
              </a:solidFill>
              <a:cs typeface="Arial" pitchFamily="34" charset="0"/>
            </a:endParaRPr>
          </a:p>
        </p:txBody>
      </p:sp>
    </p:spTree>
    <p:extLst>
      <p:ext uri="{BB962C8B-B14F-4D97-AF65-F5344CB8AC3E}">
        <p14:creationId xmlns:p14="http://schemas.microsoft.com/office/powerpoint/2010/main" val="42924674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upa 20"/>
          <p:cNvGrpSpPr>
            <a:grpSpLocks/>
          </p:cNvGrpSpPr>
          <p:nvPr/>
        </p:nvGrpSpPr>
        <p:grpSpPr bwMode="auto">
          <a:xfrm>
            <a:off x="0" y="65659"/>
            <a:ext cx="9144000" cy="6792341"/>
            <a:chOff x="0" y="65636"/>
            <a:chExt cx="9144000" cy="6792364"/>
          </a:xfrm>
        </p:grpSpPr>
        <p:sp>
          <p:nvSpPr>
            <p:cNvPr id="13" name="Prostokąt 12"/>
            <p:cNvSpPr/>
            <p:nvPr/>
          </p:nvSpPr>
          <p:spPr>
            <a:xfrm>
              <a:off x="0" y="6500812"/>
              <a:ext cx="9144000" cy="357188"/>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l-PL"/>
            </a:p>
          </p:txBody>
        </p:sp>
        <p:grpSp>
          <p:nvGrpSpPr>
            <p:cNvPr id="47115" name="Grupa 19"/>
            <p:cNvGrpSpPr>
              <a:grpSpLocks/>
            </p:cNvGrpSpPr>
            <p:nvPr/>
          </p:nvGrpSpPr>
          <p:grpSpPr bwMode="auto">
            <a:xfrm>
              <a:off x="333320" y="65636"/>
              <a:ext cx="8426878" cy="422629"/>
              <a:chOff x="333320" y="65636"/>
              <a:chExt cx="8426878" cy="422629"/>
            </a:xfrm>
          </p:grpSpPr>
          <p:pic>
            <p:nvPicPr>
              <p:cNvPr id="47116" name="Obraz 4" descr="logotyp(claim)_pl.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320" y="65636"/>
                <a:ext cx="2214578" cy="42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7" name="Obraz 6" descr="piktogramy_zestaw.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4182" y="65636"/>
                <a:ext cx="2286016" cy="32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9" name="Prostokąt 1"/>
          <p:cNvSpPr>
            <a:spLocks noChangeArrowheads="1"/>
          </p:cNvSpPr>
          <p:nvPr/>
        </p:nvSpPr>
        <p:spPr bwMode="auto">
          <a:xfrm>
            <a:off x="101726" y="551377"/>
            <a:ext cx="892854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defRPr/>
            </a:pPr>
            <a:r>
              <a:rPr lang="pl-PL" altLang="pl-PL" sz="2800" b="1" dirty="0">
                <a:solidFill>
                  <a:srgbClr val="FF0000"/>
                </a:solidFill>
                <a:latin typeface="+mj-lt"/>
              </a:rPr>
              <a:t>Samorządowy Instrument Wsparcia Rozwoju </a:t>
            </a:r>
            <a:r>
              <a:rPr lang="pl-PL" altLang="pl-PL" sz="2800" b="1" dirty="0" smtClean="0">
                <a:solidFill>
                  <a:srgbClr val="FF0000"/>
                </a:solidFill>
                <a:latin typeface="+mj-lt"/>
              </a:rPr>
              <a:t>Mazowsza (2007-2009) w subregionie ostrołęckim</a:t>
            </a:r>
            <a:endParaRPr lang="pl-PL" altLang="pl-PL" sz="2800" b="1" dirty="0">
              <a:solidFill>
                <a:srgbClr val="FF0000"/>
              </a:solidFill>
              <a:latin typeface="+mj-lt"/>
            </a:endParaRPr>
          </a:p>
        </p:txBody>
      </p:sp>
      <p:sp>
        <p:nvSpPr>
          <p:cNvPr id="47108" name="pole tekstowe 1"/>
          <p:cNvSpPr txBox="1">
            <a:spLocks noChangeArrowheads="1"/>
          </p:cNvSpPr>
          <p:nvPr/>
        </p:nvSpPr>
        <p:spPr bwMode="auto">
          <a:xfrm>
            <a:off x="571500" y="6115051"/>
            <a:ext cx="2374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pl-PL" altLang="pl-PL" sz="1800">
              <a:latin typeface="Arial" panose="020B0604020202020204" pitchFamily="34" charset="0"/>
            </a:endParaRPr>
          </a:p>
        </p:txBody>
      </p:sp>
      <p:sp>
        <p:nvSpPr>
          <p:cNvPr id="17" name="Symbol zastępczy numeru slajdu 17"/>
          <p:cNvSpPr txBox="1">
            <a:spLocks noGrp="1"/>
          </p:cNvSpPr>
          <p:nvPr/>
        </p:nvSpPr>
        <p:spPr bwMode="auto">
          <a:xfrm>
            <a:off x="357188" y="6500813"/>
            <a:ext cx="4286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ED2ABB53-9D02-4F74-AFAA-EE4974A332B2}" type="slidenum">
              <a:rPr lang="pl-PL" altLang="pl-PL" sz="1200" smtClean="0">
                <a:solidFill>
                  <a:srgbClr val="FFFFFF"/>
                </a:solidFill>
                <a:cs typeface="Arial" pitchFamily="34" charset="0"/>
              </a:rPr>
              <a:pPr fontAlgn="base">
                <a:spcBef>
                  <a:spcPct val="0"/>
                </a:spcBef>
                <a:spcAft>
                  <a:spcPct val="0"/>
                </a:spcAft>
              </a:pPr>
              <a:t>8</a:t>
            </a:fld>
            <a:endParaRPr lang="pl-PL" altLang="pl-PL" sz="1200" dirty="0" smtClean="0">
              <a:solidFill>
                <a:srgbClr val="FFFFFF"/>
              </a:solidFill>
              <a:cs typeface="Arial" pitchFamily="34" charset="0"/>
            </a:endParaRPr>
          </a:p>
        </p:txBody>
      </p:sp>
      <p:sp>
        <p:nvSpPr>
          <p:cNvPr id="21" name="Prostokąt 20"/>
          <p:cNvSpPr/>
          <p:nvPr/>
        </p:nvSpPr>
        <p:spPr>
          <a:xfrm>
            <a:off x="6020911" y="5934256"/>
            <a:ext cx="2890535" cy="230832"/>
          </a:xfrm>
          <a:prstGeom prst="rect">
            <a:avLst/>
          </a:prstGeom>
        </p:spPr>
        <p:txBody>
          <a:bodyPr wrap="none">
            <a:spAutoFit/>
          </a:bodyPr>
          <a:lstStyle/>
          <a:p>
            <a:pPr>
              <a:defRPr/>
            </a:pPr>
            <a:r>
              <a:rPr lang="pl-PL" sz="900" dirty="0">
                <a:solidFill>
                  <a:srgbClr val="000000"/>
                </a:solidFill>
                <a:latin typeface="+mn-lt"/>
              </a:rPr>
              <a:t>* Uwzględniono inwestycje zakończone w roku 2010.</a:t>
            </a:r>
            <a:endParaRPr lang="pl-PL" sz="900" dirty="0">
              <a:latin typeface="+mn-lt"/>
            </a:endParaRPr>
          </a:p>
        </p:txBody>
      </p:sp>
      <p:sp>
        <p:nvSpPr>
          <p:cNvPr id="22" name="pole tekstowe 21"/>
          <p:cNvSpPr txBox="1"/>
          <p:nvPr/>
        </p:nvSpPr>
        <p:spPr>
          <a:xfrm>
            <a:off x="101726" y="1581540"/>
            <a:ext cx="8928546" cy="1338828"/>
          </a:xfrm>
          <a:prstGeom prst="rect">
            <a:avLst/>
          </a:prstGeom>
          <a:noFill/>
        </p:spPr>
        <p:txBody>
          <a:bodyPr wrap="square">
            <a:spAutoFit/>
          </a:bodyPr>
          <a:lstStyle/>
          <a:p>
            <a:pPr algn="just">
              <a:defRPr/>
            </a:pPr>
            <a:r>
              <a:rPr lang="pl-PL" b="1" dirty="0"/>
              <a:t>W subregionie ostrołęckim zrealizowano 437 </a:t>
            </a:r>
            <a:r>
              <a:rPr lang="pl-PL" dirty="0"/>
              <a:t>inwestycji (15,6% spośród inwestycji woj. mazowieckiego) </a:t>
            </a:r>
            <a:r>
              <a:rPr lang="pl-PL" b="1" dirty="0"/>
              <a:t>na kwotę ponad 64,8 mln zł </a:t>
            </a:r>
            <a:r>
              <a:rPr lang="pl-PL" dirty="0"/>
              <a:t>(16,2% wydatków spośród wydatków w woj. mazowieckim).</a:t>
            </a:r>
          </a:p>
          <a:p>
            <a:pPr algn="just">
              <a:lnSpc>
                <a:spcPct val="150000"/>
              </a:lnSpc>
              <a:defRPr/>
            </a:pPr>
            <a:endParaRPr lang="pl-PL" b="1" dirty="0"/>
          </a:p>
        </p:txBody>
      </p:sp>
      <p:graphicFrame>
        <p:nvGraphicFramePr>
          <p:cNvPr id="24" name="Wykres 23">
            <a:extLst>
              <a:ext uri="{FF2B5EF4-FFF2-40B4-BE49-F238E27FC236}">
                <a16:creationId xmlns:a16="http://schemas.microsoft.com/office/drawing/2014/main" id="{2D9A2910-20B2-4F40-84DA-3E4668362981}"/>
              </a:ext>
            </a:extLst>
          </p:cNvPr>
          <p:cNvGraphicFramePr/>
          <p:nvPr>
            <p:extLst>
              <p:ext uri="{D42A27DB-BD31-4B8C-83A1-F6EECF244321}">
                <p14:modId xmlns:p14="http://schemas.microsoft.com/office/powerpoint/2010/main" val="891097196"/>
              </p:ext>
            </p:extLst>
          </p:nvPr>
        </p:nvGraphicFramePr>
        <p:xfrm>
          <a:off x="4422115" y="2771381"/>
          <a:ext cx="4502874" cy="3244011"/>
        </p:xfrm>
        <a:graphic>
          <a:graphicData uri="http://schemas.openxmlformats.org/drawingml/2006/chart">
            <c:chart xmlns:c="http://schemas.openxmlformats.org/drawingml/2006/chart" xmlns:r="http://schemas.openxmlformats.org/officeDocument/2006/relationships" r:id="rId5"/>
          </a:graphicData>
        </a:graphic>
      </p:graphicFrame>
      <p:sp>
        <p:nvSpPr>
          <p:cNvPr id="23" name="pole tekstowe 22"/>
          <p:cNvSpPr txBox="1"/>
          <p:nvPr/>
        </p:nvSpPr>
        <p:spPr>
          <a:xfrm>
            <a:off x="-6966" y="2635840"/>
            <a:ext cx="4788024" cy="3293209"/>
          </a:xfrm>
          <a:prstGeom prst="rect">
            <a:avLst/>
          </a:prstGeom>
          <a:noFill/>
        </p:spPr>
        <p:txBody>
          <a:bodyPr wrap="square">
            <a:spAutoFit/>
          </a:bodyPr>
          <a:lstStyle/>
          <a:p>
            <a:pPr marL="171450" indent="-171450">
              <a:buFont typeface="Arial" pitchFamily="34" charset="0"/>
              <a:buChar char="•"/>
              <a:defRPr/>
            </a:pPr>
            <a:r>
              <a:rPr lang="pl-PL" sz="1600" b="1" dirty="0"/>
              <a:t>rok 2007 </a:t>
            </a:r>
            <a:r>
              <a:rPr lang="pl-PL" sz="1600" dirty="0" smtClean="0"/>
              <a:t>– 158 </a:t>
            </a:r>
            <a:r>
              <a:rPr lang="pl-PL" sz="1600" dirty="0"/>
              <a:t>inwestycji (20,5 mln zł</a:t>
            </a:r>
            <a:r>
              <a:rPr lang="pl-PL" sz="1600" dirty="0" smtClean="0"/>
              <a:t>)</a:t>
            </a:r>
            <a:endParaRPr lang="pl-PL" sz="1600" dirty="0"/>
          </a:p>
          <a:p>
            <a:pPr marL="171450" indent="-171450">
              <a:buFont typeface="Arial" pitchFamily="34" charset="0"/>
              <a:buChar char="•"/>
              <a:defRPr/>
            </a:pPr>
            <a:r>
              <a:rPr lang="pl-PL" sz="1600" b="1" dirty="0"/>
              <a:t>rok 2008 </a:t>
            </a:r>
            <a:r>
              <a:rPr lang="pl-PL" sz="1600" dirty="0"/>
              <a:t>– 177 inwestycji (29,2 mln zł</a:t>
            </a:r>
            <a:r>
              <a:rPr lang="pl-PL" sz="1600" dirty="0" smtClean="0"/>
              <a:t>)</a:t>
            </a:r>
            <a:endParaRPr lang="pl-PL" sz="1600" dirty="0"/>
          </a:p>
          <a:p>
            <a:pPr marL="171450" indent="-171450">
              <a:buFont typeface="Arial" pitchFamily="34" charset="0"/>
              <a:buChar char="•"/>
              <a:defRPr/>
            </a:pPr>
            <a:r>
              <a:rPr lang="pl-PL" sz="1600" b="1" dirty="0"/>
              <a:t>rok 2009 </a:t>
            </a:r>
            <a:r>
              <a:rPr lang="pl-PL" sz="1600" dirty="0"/>
              <a:t>(wraz z inwestycjami zakończonymi </a:t>
            </a:r>
            <a:br>
              <a:rPr lang="pl-PL" sz="1600" dirty="0"/>
            </a:br>
            <a:r>
              <a:rPr lang="pl-PL" sz="1600" dirty="0"/>
              <a:t>w roku 2010) – 102 inwestycje (15,1 mln zł</a:t>
            </a:r>
            <a:r>
              <a:rPr lang="pl-PL" sz="1600" dirty="0" smtClean="0"/>
              <a:t>)</a:t>
            </a:r>
            <a:endParaRPr lang="pl-PL" sz="1600" dirty="0"/>
          </a:p>
          <a:p>
            <a:pPr marL="171450" indent="-171450">
              <a:buFont typeface="Arial" pitchFamily="34" charset="0"/>
              <a:buChar char="•"/>
              <a:defRPr/>
            </a:pPr>
            <a:endParaRPr lang="pl-PL" sz="1600" dirty="0"/>
          </a:p>
          <a:p>
            <a:pPr>
              <a:defRPr/>
            </a:pPr>
            <a:r>
              <a:rPr lang="pl-PL" sz="1600" dirty="0"/>
              <a:t>Liczba inwestycji i wartość dotacji celowych </a:t>
            </a:r>
            <a:br>
              <a:rPr lang="pl-PL" sz="1600" dirty="0"/>
            </a:br>
            <a:r>
              <a:rPr lang="pl-PL" sz="1600" dirty="0"/>
              <a:t>w poszczególnych powiatach:</a:t>
            </a:r>
          </a:p>
          <a:p>
            <a:pPr marL="171450" indent="-171450">
              <a:buFont typeface="Arial" pitchFamily="34" charset="0"/>
              <a:buChar char="•"/>
              <a:defRPr/>
            </a:pPr>
            <a:r>
              <a:rPr lang="pl-PL" sz="1600" b="1" dirty="0"/>
              <a:t>powiat makowski </a:t>
            </a:r>
            <a:r>
              <a:rPr lang="pl-PL" sz="1600" dirty="0"/>
              <a:t>– 80 inwestycji (8,9 mln zł</a:t>
            </a:r>
            <a:r>
              <a:rPr lang="pl-PL" sz="1600" dirty="0" smtClean="0"/>
              <a:t>)</a:t>
            </a:r>
            <a:endParaRPr lang="pl-PL" sz="1600" dirty="0"/>
          </a:p>
          <a:p>
            <a:pPr marL="171450" indent="-171450">
              <a:buFont typeface="Arial" pitchFamily="34" charset="0"/>
              <a:buChar char="•"/>
              <a:defRPr/>
            </a:pPr>
            <a:r>
              <a:rPr lang="pl-PL" sz="1600" b="1" dirty="0"/>
              <a:t>powiat ostrołęcki </a:t>
            </a:r>
            <a:r>
              <a:rPr lang="pl-PL" sz="1600" dirty="0"/>
              <a:t>– 102 inwestycje (15,1 mln zł</a:t>
            </a:r>
            <a:r>
              <a:rPr lang="pl-PL" sz="1600" dirty="0" smtClean="0"/>
              <a:t>)</a:t>
            </a:r>
            <a:endParaRPr lang="pl-PL" sz="1600" dirty="0"/>
          </a:p>
          <a:p>
            <a:pPr marL="171450" indent="-171450">
              <a:buFont typeface="Arial" pitchFamily="34" charset="0"/>
              <a:buChar char="•"/>
              <a:defRPr/>
            </a:pPr>
            <a:r>
              <a:rPr lang="pl-PL" sz="1600" b="1" dirty="0"/>
              <a:t>powiat ostrowski </a:t>
            </a:r>
            <a:r>
              <a:rPr lang="pl-PL" sz="1600" dirty="0"/>
              <a:t>– 111 inwestycji (14,3 mln zł)</a:t>
            </a:r>
          </a:p>
          <a:p>
            <a:pPr marL="171450" indent="-171450">
              <a:buFont typeface="Arial" pitchFamily="34" charset="0"/>
              <a:buChar char="•"/>
              <a:defRPr/>
            </a:pPr>
            <a:r>
              <a:rPr lang="pl-PL" sz="1600" b="1" dirty="0"/>
              <a:t>powiat przasnyski </a:t>
            </a:r>
            <a:r>
              <a:rPr lang="pl-PL" sz="1600" dirty="0"/>
              <a:t>– 68 inwestycji (13,5 mln zł)</a:t>
            </a:r>
          </a:p>
          <a:p>
            <a:pPr marL="171450" indent="-171450">
              <a:buFont typeface="Arial" pitchFamily="34" charset="0"/>
              <a:buChar char="•"/>
              <a:defRPr/>
            </a:pPr>
            <a:r>
              <a:rPr lang="pl-PL" sz="1600" b="1" dirty="0"/>
              <a:t>powiat wyszkowski </a:t>
            </a:r>
            <a:r>
              <a:rPr lang="pl-PL" sz="1600" dirty="0"/>
              <a:t>– 72 inwestycje (11 mln zł</a:t>
            </a:r>
            <a:r>
              <a:rPr lang="pl-PL" sz="1600" dirty="0" smtClean="0"/>
              <a:t>)</a:t>
            </a:r>
            <a:endParaRPr lang="pl-PL" sz="1600" b="1" dirty="0"/>
          </a:p>
          <a:p>
            <a:pPr marL="171450" indent="-171450">
              <a:buFont typeface="Arial" pitchFamily="34" charset="0"/>
              <a:buChar char="•"/>
              <a:defRPr/>
            </a:pPr>
            <a:r>
              <a:rPr lang="pl-PL" sz="1600" b="1" dirty="0"/>
              <a:t>miasto Ostrołęka </a:t>
            </a:r>
            <a:r>
              <a:rPr lang="pl-PL" sz="1600" dirty="0"/>
              <a:t>– 4 inwestycje (2 mln zł</a:t>
            </a:r>
            <a:r>
              <a:rPr lang="pl-PL" sz="1600" dirty="0" smtClean="0"/>
              <a:t>)</a:t>
            </a:r>
            <a:endParaRPr lang="pl-PL" sz="1600" dirty="0"/>
          </a:p>
        </p:txBody>
      </p:sp>
    </p:spTree>
    <p:extLst>
      <p:ext uri="{BB962C8B-B14F-4D97-AF65-F5344CB8AC3E}">
        <p14:creationId xmlns:p14="http://schemas.microsoft.com/office/powerpoint/2010/main" val="203780576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9" name="Grupa 19"/>
          <p:cNvGrpSpPr>
            <a:grpSpLocks/>
          </p:cNvGrpSpPr>
          <p:nvPr/>
        </p:nvGrpSpPr>
        <p:grpSpPr bwMode="auto">
          <a:xfrm>
            <a:off x="371103" y="156481"/>
            <a:ext cx="8429684" cy="422628"/>
            <a:chOff x="357158" y="357166"/>
            <a:chExt cx="8429684" cy="422629"/>
          </a:xfrm>
        </p:grpSpPr>
        <p:pic>
          <p:nvPicPr>
            <p:cNvPr id="49160" name="Obraz 4" descr="logotyp(claim)_pl.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158" y="357166"/>
              <a:ext cx="2214578" cy="42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1" name="Obraz 6" descr="piktogramy_zestaw.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0826" y="357166"/>
              <a:ext cx="2286016" cy="32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155" name="Prostokąt 1"/>
          <p:cNvSpPr>
            <a:spLocks noChangeArrowheads="1"/>
          </p:cNvSpPr>
          <p:nvPr/>
        </p:nvSpPr>
        <p:spPr bwMode="auto">
          <a:xfrm>
            <a:off x="107950" y="644019"/>
            <a:ext cx="90360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pl-PL" altLang="pl-PL" sz="2800" b="1" dirty="0">
                <a:solidFill>
                  <a:srgbClr val="FF0000"/>
                </a:solidFill>
                <a:latin typeface="Arial" panose="020B0604020202020204" pitchFamily="34" charset="0"/>
                <a:cs typeface="Arial" panose="020B0604020202020204" pitchFamily="34" charset="0"/>
              </a:rPr>
              <a:t>Mazowiecki Instrument Aktywizacji Sołectw </a:t>
            </a:r>
            <a:r>
              <a:rPr lang="pl-PL" altLang="pl-PL" sz="2800" b="1" dirty="0" smtClean="0">
                <a:solidFill>
                  <a:srgbClr val="FF0000"/>
                </a:solidFill>
                <a:latin typeface="Arial" panose="020B0604020202020204" pitchFamily="34" charset="0"/>
                <a:cs typeface="Arial" panose="020B0604020202020204" pitchFamily="34" charset="0"/>
              </a:rPr>
              <a:t/>
            </a:r>
            <a:br>
              <a:rPr lang="pl-PL" altLang="pl-PL" sz="2800" b="1" dirty="0" smtClean="0">
                <a:solidFill>
                  <a:srgbClr val="FF0000"/>
                </a:solidFill>
                <a:latin typeface="Arial" panose="020B0604020202020204" pitchFamily="34" charset="0"/>
                <a:cs typeface="Arial" panose="020B0604020202020204" pitchFamily="34" charset="0"/>
              </a:rPr>
            </a:br>
            <a:r>
              <a:rPr lang="pl-PL" altLang="pl-PL" sz="2800" b="1" dirty="0" smtClean="0">
                <a:solidFill>
                  <a:srgbClr val="FF0000"/>
                </a:solidFill>
                <a:latin typeface="Arial" panose="020B0604020202020204" pitchFamily="34" charset="0"/>
                <a:cs typeface="Arial" panose="020B0604020202020204" pitchFamily="34" charset="0"/>
              </a:rPr>
              <a:t>MAZOWSZE 2018</a:t>
            </a:r>
            <a:endParaRPr lang="pl-PL" altLang="pl-PL" sz="2800" b="1" dirty="0">
              <a:solidFill>
                <a:srgbClr val="FF0000"/>
              </a:solidFill>
              <a:latin typeface="Arial" panose="020B0604020202020204" pitchFamily="34" charset="0"/>
              <a:cs typeface="Arial" panose="020B0604020202020204" pitchFamily="34" charset="0"/>
            </a:endParaRPr>
          </a:p>
        </p:txBody>
      </p:sp>
      <p:graphicFrame>
        <p:nvGraphicFramePr>
          <p:cNvPr id="12" name="Diagram 11"/>
          <p:cNvGraphicFramePr/>
          <p:nvPr>
            <p:extLst>
              <p:ext uri="{D42A27DB-BD31-4B8C-83A1-F6EECF244321}">
                <p14:modId xmlns:p14="http://schemas.microsoft.com/office/powerpoint/2010/main" val="2412737619"/>
              </p:ext>
            </p:extLst>
          </p:nvPr>
        </p:nvGraphicFramePr>
        <p:xfrm>
          <a:off x="0" y="1738238"/>
          <a:ext cx="9144000" cy="49411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Symbol zastępczy numeru slajdu 17"/>
          <p:cNvSpPr txBox="1">
            <a:spLocks noGrp="1"/>
          </p:cNvSpPr>
          <p:nvPr/>
        </p:nvSpPr>
        <p:spPr bwMode="auto">
          <a:xfrm>
            <a:off x="357188" y="6500813"/>
            <a:ext cx="4286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ED2ABB53-9D02-4F74-AFAA-EE4974A332B2}" type="slidenum">
              <a:rPr lang="pl-PL" altLang="pl-PL" sz="1200" smtClean="0">
                <a:solidFill>
                  <a:srgbClr val="FFFFFF"/>
                </a:solidFill>
                <a:cs typeface="Arial" pitchFamily="34" charset="0"/>
              </a:rPr>
              <a:pPr fontAlgn="base">
                <a:spcBef>
                  <a:spcPct val="0"/>
                </a:spcBef>
                <a:spcAft>
                  <a:spcPct val="0"/>
                </a:spcAft>
              </a:pPr>
              <a:t>9</a:t>
            </a:fld>
            <a:endParaRPr lang="pl-PL" altLang="pl-PL" sz="1200" dirty="0" smtClean="0">
              <a:solidFill>
                <a:srgbClr val="FFFFFF"/>
              </a:solidFill>
              <a:cs typeface="Arial" pitchFamily="34" charset="0"/>
            </a:endParaRPr>
          </a:p>
        </p:txBody>
      </p:sp>
    </p:spTree>
    <p:extLst>
      <p:ext uri="{BB962C8B-B14F-4D97-AF65-F5344CB8AC3E}">
        <p14:creationId xmlns:p14="http://schemas.microsoft.com/office/powerpoint/2010/main" val="292857548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l-PL" altLang="pl-PL"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l-PL" altLang="pl-PL"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l-PL" altLang="pl-PL"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l-PL" altLang="pl-PL"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azowsze">
  <a:themeElements>
    <a:clrScheme name="mazowsz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zowsze">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zowsz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zowsz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zowsz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zowsz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zowsz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zowsz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zowsz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zowsz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zowsz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zowsz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zowsz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zowsz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mazowsze">
  <a:themeElements>
    <a:clrScheme name="mazowsz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zowsze">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zowsz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zowsz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zowsz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zowsz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zowsz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zowsz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zowsz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zowsz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zowsz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zowsz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zowsz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zowsz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Programy Regionaln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92000801-0B03-4AC3-8040-626073FD01A7}"/>
    </a:ext>
  </a:extLst>
</a:theme>
</file>

<file path=ppt/theme/theme8.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7451</TotalTime>
  <Words>5060</Words>
  <Application>Microsoft Office PowerPoint</Application>
  <PresentationFormat>Pokaz na ekranie (4:3)</PresentationFormat>
  <Paragraphs>718</Paragraphs>
  <Slides>42</Slides>
  <Notes>41</Notes>
  <HiddenSlides>0</HiddenSlides>
  <MMClips>0</MMClips>
  <ScaleCrop>false</ScaleCrop>
  <HeadingPairs>
    <vt:vector size="6" baseType="variant">
      <vt:variant>
        <vt:lpstr>Używane czcionki</vt:lpstr>
      </vt:variant>
      <vt:variant>
        <vt:i4>7</vt:i4>
      </vt:variant>
      <vt:variant>
        <vt:lpstr>Motyw</vt:lpstr>
      </vt:variant>
      <vt:variant>
        <vt:i4>7</vt:i4>
      </vt:variant>
      <vt:variant>
        <vt:lpstr>Tytuły slajdów</vt:lpstr>
      </vt:variant>
      <vt:variant>
        <vt:i4>42</vt:i4>
      </vt:variant>
    </vt:vector>
  </HeadingPairs>
  <TitlesOfParts>
    <vt:vector size="56" baseType="lpstr">
      <vt:lpstr>SimSun</vt:lpstr>
      <vt:lpstr>Arial</vt:lpstr>
      <vt:lpstr>Calibri</vt:lpstr>
      <vt:lpstr>Cambria</vt:lpstr>
      <vt:lpstr>Symbol</vt:lpstr>
      <vt:lpstr>Times New Roman</vt:lpstr>
      <vt:lpstr>Wingdings</vt:lpstr>
      <vt:lpstr>Motyw pakietu Office</vt:lpstr>
      <vt:lpstr>Projekt domyślny</vt:lpstr>
      <vt:lpstr>1_Projekt domyślny</vt:lpstr>
      <vt:lpstr>mazowsze</vt:lpstr>
      <vt:lpstr>1_mazowsze</vt:lpstr>
      <vt:lpstr>1_Motyw pakietu Office</vt:lpstr>
      <vt:lpstr>Programy Regionalne</vt:lpstr>
      <vt:lpstr>Realizacja polityki rozwoju województwa mazowieckiego  w latach 1998-2018 </vt:lpstr>
      <vt:lpstr>Prezentacja programu PowerPoint</vt:lpstr>
      <vt:lpstr>Prezentacja programu PowerPoint</vt:lpstr>
      <vt:lpstr>Prezentacja programu PowerPoint</vt:lpstr>
      <vt:lpstr>Prezentacja programu PowerPoint</vt:lpstr>
      <vt:lpstr>Prezentacja programu PowerPoint</vt:lpstr>
      <vt:lpstr>Zintegrowane Inwestycje Terytorialne  oraz Regionalne Inwestycje Terytorialne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   Konsekwentne wzmacnianie pozycji ośrodków subregionalnych i powiatowych</vt:lpstr>
      <vt:lpstr>Prezentacja programu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Realizacja prowadzonej polityki rozwoju województwa mazowieckiego  w latach 1998-2018</dc:title>
  <dc:creator>Dariusz Piotrowski</dc:creator>
  <cp:lastModifiedBy>Prezentacja</cp:lastModifiedBy>
  <cp:revision>943</cp:revision>
  <cp:lastPrinted>2018-06-05T07:27:42Z</cp:lastPrinted>
  <dcterms:created xsi:type="dcterms:W3CDTF">2018-04-19T07:50:27Z</dcterms:created>
  <dcterms:modified xsi:type="dcterms:W3CDTF">2018-06-11T06:03:56Z</dcterms:modified>
</cp:coreProperties>
</file>